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2" r:id="rId4"/>
    <p:sldId id="259" r:id="rId5"/>
    <p:sldId id="260" r:id="rId6"/>
    <p:sldId id="257" r:id="rId7"/>
    <p:sldId id="313" r:id="rId8"/>
    <p:sldId id="314" r:id="rId9"/>
    <p:sldId id="316" r:id="rId10"/>
    <p:sldId id="318" r:id="rId11"/>
    <p:sldId id="279" r:id="rId12"/>
    <p:sldId id="278" r:id="rId13"/>
    <p:sldId id="315" r:id="rId14"/>
    <p:sldId id="271" r:id="rId15"/>
    <p:sldId id="319" r:id="rId16"/>
    <p:sldId id="280" r:id="rId17"/>
    <p:sldId id="285" r:id="rId18"/>
    <p:sldId id="272" r:id="rId19"/>
    <p:sldId id="283" r:id="rId20"/>
    <p:sldId id="284" r:id="rId21"/>
    <p:sldId id="317" r:id="rId22"/>
    <p:sldId id="273" r:id="rId23"/>
    <p:sldId id="305" r:id="rId24"/>
    <p:sldId id="301" r:id="rId25"/>
    <p:sldId id="268" r:id="rId26"/>
    <p:sldId id="269" r:id="rId27"/>
    <p:sldId id="303" r:id="rId28"/>
    <p:sldId id="296" r:id="rId29"/>
    <p:sldId id="304" r:id="rId30"/>
    <p:sldId id="299" r:id="rId31"/>
    <p:sldId id="297" r:id="rId32"/>
    <p:sldId id="308" r:id="rId33"/>
    <p:sldId id="320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8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5F856-851C-47DF-8CDA-BFD2053C57D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CH"/>
        </a:p>
      </dgm:t>
    </dgm:pt>
    <dgm:pt modelId="{DDD221F3-DCC8-4348-85B4-3B82840467B2}">
      <dgm:prSet phldrT="[Text]" custT="1"/>
      <dgm:spPr/>
      <dgm:t>
        <a:bodyPr/>
        <a:lstStyle/>
        <a:p>
          <a:r>
            <a:rPr lang="de-CH" sz="1800" b="1" dirty="0" smtClean="0"/>
            <a:t>Transformation von Bakterien mit </a:t>
          </a:r>
          <a:r>
            <a:rPr lang="de-CH" sz="1800" b="1" dirty="0" err="1" smtClean="0"/>
            <a:t>pGLO</a:t>
          </a:r>
          <a:endParaRPr lang="de-CH" sz="1800" b="1" dirty="0"/>
        </a:p>
      </dgm:t>
    </dgm:pt>
    <dgm:pt modelId="{EF67D5B3-E8E4-43EF-A21F-4279F2DB87DF}" type="parTrans" cxnId="{436C08CD-DF1B-46CB-8929-C0DC8B440635}">
      <dgm:prSet/>
      <dgm:spPr/>
      <dgm:t>
        <a:bodyPr/>
        <a:lstStyle/>
        <a:p>
          <a:endParaRPr lang="de-CH" sz="1800" b="1"/>
        </a:p>
      </dgm:t>
    </dgm:pt>
    <dgm:pt modelId="{413652F0-10FF-458B-A3F9-35DC9912510E}" type="sibTrans" cxnId="{436C08CD-DF1B-46CB-8929-C0DC8B440635}">
      <dgm:prSet/>
      <dgm:spPr/>
      <dgm:t>
        <a:bodyPr/>
        <a:lstStyle/>
        <a:p>
          <a:endParaRPr lang="de-CH" sz="1800" b="1"/>
        </a:p>
      </dgm:t>
    </dgm:pt>
    <dgm:pt modelId="{8C911E9F-04E2-424F-96C5-4DA21F09BD9F}">
      <dgm:prSet phldrT="[Text]" custT="1"/>
      <dgm:spPr/>
      <dgm:t>
        <a:bodyPr/>
        <a:lstStyle/>
        <a:p>
          <a:r>
            <a:rPr lang="de-CH" sz="1800" b="1" dirty="0" smtClean="0"/>
            <a:t>Zellen </a:t>
          </a:r>
          <a:r>
            <a:rPr lang="de-CH" sz="1800" b="1" dirty="0" err="1" smtClean="0"/>
            <a:t>lysieren</a:t>
          </a:r>
          <a:endParaRPr lang="de-CH" sz="1800" b="1" dirty="0"/>
        </a:p>
      </dgm:t>
    </dgm:pt>
    <dgm:pt modelId="{9A43ECAD-3A86-4B3F-86ED-FEFE36A78CFE}" type="parTrans" cxnId="{E917B041-51E0-4F20-B48A-DEB37BC914F3}">
      <dgm:prSet custT="1"/>
      <dgm:spPr/>
      <dgm:t>
        <a:bodyPr/>
        <a:lstStyle/>
        <a:p>
          <a:endParaRPr lang="de-CH" sz="1800" b="1"/>
        </a:p>
      </dgm:t>
    </dgm:pt>
    <dgm:pt modelId="{EC970260-4F6E-49FA-99A6-61B590BA476E}" type="sibTrans" cxnId="{E917B041-51E0-4F20-B48A-DEB37BC914F3}">
      <dgm:prSet/>
      <dgm:spPr/>
      <dgm:t>
        <a:bodyPr/>
        <a:lstStyle/>
        <a:p>
          <a:endParaRPr lang="de-CH" sz="1800" b="1"/>
        </a:p>
      </dgm:t>
    </dgm:pt>
    <dgm:pt modelId="{197CBA23-C941-4E8B-88D2-57727E37A7F6}">
      <dgm:prSet phldrT="[Text]" custT="1"/>
      <dgm:spPr/>
      <dgm:t>
        <a:bodyPr/>
        <a:lstStyle/>
        <a:p>
          <a:r>
            <a:rPr lang="de-CH" sz="1800" b="1" dirty="0" smtClean="0"/>
            <a:t>Isolation von </a:t>
          </a:r>
          <a:r>
            <a:rPr lang="de-CH" sz="1800" b="1" dirty="0" err="1" smtClean="0"/>
            <a:t>Plasmid</a:t>
          </a:r>
          <a:r>
            <a:rPr lang="de-CH" sz="1800" b="1" dirty="0" smtClean="0"/>
            <a:t>-DNA</a:t>
          </a:r>
          <a:endParaRPr lang="de-CH" sz="1800" b="1" dirty="0"/>
        </a:p>
      </dgm:t>
    </dgm:pt>
    <dgm:pt modelId="{BC50648C-6C37-48BE-AECF-87031DB88572}" type="parTrans" cxnId="{98B9225C-DD8C-4D10-AA46-4A05FFF5AECF}">
      <dgm:prSet custT="1"/>
      <dgm:spPr/>
      <dgm:t>
        <a:bodyPr/>
        <a:lstStyle/>
        <a:p>
          <a:endParaRPr lang="de-CH" sz="1800" b="1"/>
        </a:p>
      </dgm:t>
    </dgm:pt>
    <dgm:pt modelId="{ABF2096E-F61B-405D-AF17-8EA8D6EEA0B9}" type="sibTrans" cxnId="{98B9225C-DD8C-4D10-AA46-4A05FFF5AECF}">
      <dgm:prSet/>
      <dgm:spPr/>
      <dgm:t>
        <a:bodyPr/>
        <a:lstStyle/>
        <a:p>
          <a:endParaRPr lang="de-CH" sz="1800" b="1"/>
        </a:p>
      </dgm:t>
    </dgm:pt>
    <dgm:pt modelId="{65B48091-973A-4D82-8873-E97E1A413FBD}">
      <dgm:prSet phldrT="[Text]" custT="1"/>
      <dgm:spPr/>
      <dgm:t>
        <a:bodyPr/>
        <a:lstStyle/>
        <a:p>
          <a:r>
            <a:rPr lang="de-CH" sz="1800" b="1" dirty="0" smtClean="0"/>
            <a:t>Säulen-</a:t>
          </a:r>
          <a:r>
            <a:rPr lang="de-CH" sz="1800" b="1" dirty="0" err="1" smtClean="0"/>
            <a:t>chromatographie</a:t>
          </a:r>
          <a:endParaRPr lang="de-CH" sz="1800" b="1" dirty="0"/>
        </a:p>
      </dgm:t>
    </dgm:pt>
    <dgm:pt modelId="{E78A3D09-2680-471E-95CF-DB80240B3725}" type="parTrans" cxnId="{9F377A7A-AD65-4B48-8794-0F7EB2D71398}">
      <dgm:prSet custT="1"/>
      <dgm:spPr/>
      <dgm:t>
        <a:bodyPr/>
        <a:lstStyle/>
        <a:p>
          <a:endParaRPr lang="de-CH" sz="1800" b="1"/>
        </a:p>
      </dgm:t>
    </dgm:pt>
    <dgm:pt modelId="{542BE805-D3BB-4EE3-92D8-58ABF29FC0E8}" type="sibTrans" cxnId="{9F377A7A-AD65-4B48-8794-0F7EB2D71398}">
      <dgm:prSet/>
      <dgm:spPr/>
      <dgm:t>
        <a:bodyPr/>
        <a:lstStyle/>
        <a:p>
          <a:endParaRPr lang="de-CH" sz="1800" b="1"/>
        </a:p>
      </dgm:t>
    </dgm:pt>
    <dgm:pt modelId="{EE297BC6-C7BB-43FF-8363-A5048400E5FE}">
      <dgm:prSet custT="1"/>
      <dgm:spPr/>
      <dgm:t>
        <a:bodyPr/>
        <a:lstStyle/>
        <a:p>
          <a:r>
            <a:rPr lang="de-CH" sz="1800" b="1" dirty="0" smtClean="0"/>
            <a:t>Flüssig-</a:t>
          </a:r>
          <a:r>
            <a:rPr lang="de-CH" sz="1800" b="1" dirty="0" err="1" smtClean="0"/>
            <a:t>kultur</a:t>
          </a:r>
          <a:endParaRPr lang="de-CH" sz="1800" b="1" dirty="0"/>
        </a:p>
      </dgm:t>
    </dgm:pt>
    <dgm:pt modelId="{6F5F2EBA-71BB-4D4E-A97E-950EC2AB7D96}" type="parTrans" cxnId="{EE7F5BC9-02A0-489E-9E4E-BEE364FC02C8}">
      <dgm:prSet custT="1"/>
      <dgm:spPr/>
      <dgm:t>
        <a:bodyPr/>
        <a:lstStyle/>
        <a:p>
          <a:endParaRPr lang="de-CH" sz="1800" b="1"/>
        </a:p>
      </dgm:t>
    </dgm:pt>
    <dgm:pt modelId="{8AB6C274-A1EF-4D39-B07D-63A1B68A0C5C}" type="sibTrans" cxnId="{EE7F5BC9-02A0-489E-9E4E-BEE364FC02C8}">
      <dgm:prSet/>
      <dgm:spPr/>
      <dgm:t>
        <a:bodyPr/>
        <a:lstStyle/>
        <a:p>
          <a:endParaRPr lang="de-CH" sz="1800" b="1"/>
        </a:p>
      </dgm:t>
    </dgm:pt>
    <dgm:pt modelId="{D639E08D-E125-433F-85B0-043CF0FEEFBE}">
      <dgm:prSet custT="1"/>
      <dgm:spPr/>
      <dgm:t>
        <a:bodyPr/>
        <a:lstStyle/>
        <a:p>
          <a:r>
            <a:rPr lang="de-CH" sz="1800" b="1" dirty="0" err="1" smtClean="0"/>
            <a:t>Restrikitions</a:t>
          </a:r>
          <a:r>
            <a:rPr lang="de-CH" sz="1800" b="1" dirty="0" smtClean="0"/>
            <a:t>-verdau</a:t>
          </a:r>
          <a:endParaRPr lang="de-CH" sz="1800" b="1" dirty="0"/>
        </a:p>
      </dgm:t>
    </dgm:pt>
    <dgm:pt modelId="{036F6797-EAAE-48E9-8BDF-2C6A9C43D5E5}" type="parTrans" cxnId="{A6D82694-4D97-46D5-9553-0F46CA1389BB}">
      <dgm:prSet custT="1"/>
      <dgm:spPr/>
      <dgm:t>
        <a:bodyPr/>
        <a:lstStyle/>
        <a:p>
          <a:endParaRPr lang="de-CH" sz="1800" b="1"/>
        </a:p>
      </dgm:t>
    </dgm:pt>
    <dgm:pt modelId="{685F5D84-B5BF-4A54-A74F-9CBD8B202BAE}" type="sibTrans" cxnId="{A6D82694-4D97-46D5-9553-0F46CA1389BB}">
      <dgm:prSet/>
      <dgm:spPr/>
      <dgm:t>
        <a:bodyPr/>
        <a:lstStyle/>
        <a:p>
          <a:endParaRPr lang="de-CH" sz="1800" b="1"/>
        </a:p>
      </dgm:t>
    </dgm:pt>
    <dgm:pt modelId="{8ACD5050-98BB-40C9-8A01-0FE0CE8011C5}">
      <dgm:prSet custT="1"/>
      <dgm:spPr/>
      <dgm:t>
        <a:bodyPr/>
        <a:lstStyle/>
        <a:p>
          <a:r>
            <a:rPr lang="de-CH" sz="1800" b="1" dirty="0" smtClean="0"/>
            <a:t>Gelelektro-</a:t>
          </a:r>
          <a:r>
            <a:rPr lang="de-CH" sz="1800" b="1" dirty="0" err="1" smtClean="0"/>
            <a:t>phorese</a:t>
          </a:r>
          <a:endParaRPr lang="de-CH" sz="1800" b="1" dirty="0"/>
        </a:p>
      </dgm:t>
    </dgm:pt>
    <dgm:pt modelId="{2686B8DE-FAD4-41E6-B7AE-9996C0633AEE}" type="parTrans" cxnId="{2B10006B-77E3-49F3-8EBB-87BBF0D81457}">
      <dgm:prSet custT="1"/>
      <dgm:spPr/>
      <dgm:t>
        <a:bodyPr/>
        <a:lstStyle/>
        <a:p>
          <a:endParaRPr lang="de-CH" sz="1800" b="1"/>
        </a:p>
      </dgm:t>
    </dgm:pt>
    <dgm:pt modelId="{42DA8EC9-1616-467B-A847-74037A0FBD7E}" type="sibTrans" cxnId="{2B10006B-77E3-49F3-8EBB-87BBF0D81457}">
      <dgm:prSet/>
      <dgm:spPr/>
      <dgm:t>
        <a:bodyPr/>
        <a:lstStyle/>
        <a:p>
          <a:endParaRPr lang="de-CH" sz="1800" b="1"/>
        </a:p>
      </dgm:t>
    </dgm:pt>
    <dgm:pt modelId="{6D00275A-FBD1-4F71-AD1F-3B60227D1EA0}">
      <dgm:prSet custT="1"/>
      <dgm:spPr/>
      <dgm:t>
        <a:bodyPr/>
        <a:lstStyle/>
        <a:p>
          <a:r>
            <a:rPr lang="de-CH" sz="1800" b="1" dirty="0" smtClean="0"/>
            <a:t>Native PAGE</a:t>
          </a:r>
          <a:endParaRPr lang="de-CH" sz="1800" b="1" dirty="0"/>
        </a:p>
      </dgm:t>
    </dgm:pt>
    <dgm:pt modelId="{303D3769-DE90-4E0F-9B45-6748E45158EC}" type="parTrans" cxnId="{D8B07A41-2BEB-47E8-9F2D-79477C903CDD}">
      <dgm:prSet custT="1"/>
      <dgm:spPr/>
      <dgm:t>
        <a:bodyPr/>
        <a:lstStyle/>
        <a:p>
          <a:endParaRPr lang="de-CH" sz="1800" b="1"/>
        </a:p>
      </dgm:t>
    </dgm:pt>
    <dgm:pt modelId="{A87FEF8C-C06A-4019-AF33-6498F423663A}" type="sibTrans" cxnId="{D8B07A41-2BEB-47E8-9F2D-79477C903CDD}">
      <dgm:prSet/>
      <dgm:spPr/>
      <dgm:t>
        <a:bodyPr/>
        <a:lstStyle/>
        <a:p>
          <a:endParaRPr lang="de-CH" sz="1800" b="1"/>
        </a:p>
      </dgm:t>
    </dgm:pt>
    <dgm:pt modelId="{6B3A142E-6F89-4345-83AD-1DE2FACC0EA4}">
      <dgm:prSet custT="1"/>
      <dgm:spPr/>
      <dgm:t>
        <a:bodyPr/>
        <a:lstStyle/>
        <a:p>
          <a:r>
            <a:rPr lang="de-CH" sz="1800" b="1" dirty="0" smtClean="0"/>
            <a:t>SDS-PAGE</a:t>
          </a:r>
          <a:endParaRPr lang="de-CH" sz="1800" b="1" dirty="0"/>
        </a:p>
      </dgm:t>
    </dgm:pt>
    <dgm:pt modelId="{2C12768B-A3B0-44C0-9594-52C97FE28DAF}" type="parTrans" cxnId="{950A9D98-0870-4213-90B6-8A8E73ECE7FE}">
      <dgm:prSet custT="1"/>
      <dgm:spPr/>
      <dgm:t>
        <a:bodyPr/>
        <a:lstStyle/>
        <a:p>
          <a:endParaRPr lang="de-CH" sz="1800" b="1"/>
        </a:p>
      </dgm:t>
    </dgm:pt>
    <dgm:pt modelId="{E2694927-FC0F-4A73-8D14-06F941DF937D}" type="sibTrans" cxnId="{950A9D98-0870-4213-90B6-8A8E73ECE7FE}">
      <dgm:prSet/>
      <dgm:spPr/>
      <dgm:t>
        <a:bodyPr/>
        <a:lstStyle/>
        <a:p>
          <a:endParaRPr lang="de-CH" sz="1800" b="1"/>
        </a:p>
      </dgm:t>
    </dgm:pt>
    <dgm:pt modelId="{46DEE800-D18F-4F7C-9D96-6B61A51ADD63}" type="pres">
      <dgm:prSet presAssocID="{81E5F856-851C-47DF-8CDA-BFD2053C57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B356E9DD-F3F9-4489-9962-AD2EA79A8FC0}" type="pres">
      <dgm:prSet presAssocID="{DDD221F3-DCC8-4348-85B4-3B82840467B2}" presName="root1" presStyleCnt="0"/>
      <dgm:spPr/>
    </dgm:pt>
    <dgm:pt modelId="{843B699F-43CB-424B-8042-B3424AC36157}" type="pres">
      <dgm:prSet presAssocID="{DDD221F3-DCC8-4348-85B4-3B82840467B2}" presName="LevelOneTextNode" presStyleLbl="node0" presStyleIdx="0" presStyleCnt="1" custScaleX="217539" custScaleY="316302" custLinFactNeighborX="1362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E69AEE77-E2E9-46CD-98DB-42F9EABC68AD}" type="pres">
      <dgm:prSet presAssocID="{DDD221F3-DCC8-4348-85B4-3B82840467B2}" presName="level2hierChild" presStyleCnt="0"/>
      <dgm:spPr/>
    </dgm:pt>
    <dgm:pt modelId="{E2782B5F-72AF-4CCE-A981-04B639D47A31}" type="pres">
      <dgm:prSet presAssocID="{6F5F2EBA-71BB-4D4E-A97E-950EC2AB7D96}" presName="conn2-1" presStyleLbl="parChTrans1D2" presStyleIdx="0" presStyleCnt="1"/>
      <dgm:spPr/>
      <dgm:t>
        <a:bodyPr/>
        <a:lstStyle/>
        <a:p>
          <a:endParaRPr lang="de-CH"/>
        </a:p>
      </dgm:t>
    </dgm:pt>
    <dgm:pt modelId="{33AF1448-FCD2-4536-9165-345F4B5DB0AB}" type="pres">
      <dgm:prSet presAssocID="{6F5F2EBA-71BB-4D4E-A97E-950EC2AB7D96}" presName="connTx" presStyleLbl="parChTrans1D2" presStyleIdx="0" presStyleCnt="1"/>
      <dgm:spPr/>
      <dgm:t>
        <a:bodyPr/>
        <a:lstStyle/>
        <a:p>
          <a:endParaRPr lang="de-CH"/>
        </a:p>
      </dgm:t>
    </dgm:pt>
    <dgm:pt modelId="{5844AF0D-0013-46D5-963B-B3B59FD9AA62}" type="pres">
      <dgm:prSet presAssocID="{EE297BC6-C7BB-43FF-8363-A5048400E5FE}" presName="root2" presStyleCnt="0"/>
      <dgm:spPr/>
    </dgm:pt>
    <dgm:pt modelId="{4A7917F7-3A5F-4EF9-AFED-2387E2F513F8}" type="pres">
      <dgm:prSet presAssocID="{EE297BC6-C7BB-43FF-8363-A5048400E5FE}" presName="LevelTwoTextNode" presStyleLbl="node2" presStyleIdx="0" presStyleCnt="1" custScaleX="138284" custScaleY="198679" custLinFactNeighborX="31259" custLinFactNeighborY="101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CD707C0F-C46B-4477-B822-35A518DCDC32}" type="pres">
      <dgm:prSet presAssocID="{EE297BC6-C7BB-43FF-8363-A5048400E5FE}" presName="level3hierChild" presStyleCnt="0"/>
      <dgm:spPr/>
    </dgm:pt>
    <dgm:pt modelId="{783A1326-DA1E-4A16-8B28-E3D28D5C8AFD}" type="pres">
      <dgm:prSet presAssocID="{9A43ECAD-3A86-4B3F-86ED-FEFE36A78CFE}" presName="conn2-1" presStyleLbl="parChTrans1D3" presStyleIdx="0" presStyleCnt="1"/>
      <dgm:spPr/>
      <dgm:t>
        <a:bodyPr/>
        <a:lstStyle/>
        <a:p>
          <a:endParaRPr lang="de-CH"/>
        </a:p>
      </dgm:t>
    </dgm:pt>
    <dgm:pt modelId="{48364C11-666B-44CF-828A-AB29362FC50A}" type="pres">
      <dgm:prSet presAssocID="{9A43ECAD-3A86-4B3F-86ED-FEFE36A78CFE}" presName="connTx" presStyleLbl="parChTrans1D3" presStyleIdx="0" presStyleCnt="1"/>
      <dgm:spPr/>
      <dgm:t>
        <a:bodyPr/>
        <a:lstStyle/>
        <a:p>
          <a:endParaRPr lang="de-CH"/>
        </a:p>
      </dgm:t>
    </dgm:pt>
    <dgm:pt modelId="{85085651-7C2D-4DF0-AE24-AC53AB904082}" type="pres">
      <dgm:prSet presAssocID="{8C911E9F-04E2-424F-96C5-4DA21F09BD9F}" presName="root2" presStyleCnt="0"/>
      <dgm:spPr/>
    </dgm:pt>
    <dgm:pt modelId="{E2609943-7805-4A84-9E5C-AC62ABF19196}" type="pres">
      <dgm:prSet presAssocID="{8C911E9F-04E2-424F-96C5-4DA21F09BD9F}" presName="LevelTwoTextNode" presStyleLbl="node3" presStyleIdx="0" presStyleCnt="1" custScaleX="143367" custScaleY="201321" custLinFactNeighborX="24408" custLinFactNeighborY="-122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E6415CFA-1E13-4BEE-8C17-A16C7711BBDD}" type="pres">
      <dgm:prSet presAssocID="{8C911E9F-04E2-424F-96C5-4DA21F09BD9F}" presName="level3hierChild" presStyleCnt="0"/>
      <dgm:spPr/>
    </dgm:pt>
    <dgm:pt modelId="{951FA52F-7C46-4D25-AF13-788FB20256E1}" type="pres">
      <dgm:prSet presAssocID="{BC50648C-6C37-48BE-AECF-87031DB88572}" presName="conn2-1" presStyleLbl="parChTrans1D4" presStyleIdx="0" presStyleCnt="6"/>
      <dgm:spPr/>
      <dgm:t>
        <a:bodyPr/>
        <a:lstStyle/>
        <a:p>
          <a:endParaRPr lang="de-CH"/>
        </a:p>
      </dgm:t>
    </dgm:pt>
    <dgm:pt modelId="{E0CCC090-677D-45C7-81AA-1F9F25E45BAC}" type="pres">
      <dgm:prSet presAssocID="{BC50648C-6C37-48BE-AECF-87031DB88572}" presName="connTx" presStyleLbl="parChTrans1D4" presStyleIdx="0" presStyleCnt="6"/>
      <dgm:spPr/>
      <dgm:t>
        <a:bodyPr/>
        <a:lstStyle/>
        <a:p>
          <a:endParaRPr lang="de-CH"/>
        </a:p>
      </dgm:t>
    </dgm:pt>
    <dgm:pt modelId="{E2415062-B935-41FF-9C0B-AD8D76088549}" type="pres">
      <dgm:prSet presAssocID="{197CBA23-C941-4E8B-88D2-57727E37A7F6}" presName="root2" presStyleCnt="0"/>
      <dgm:spPr/>
    </dgm:pt>
    <dgm:pt modelId="{E0E8FC33-6188-4053-90F7-E900FB2F2C2D}" type="pres">
      <dgm:prSet presAssocID="{197CBA23-C941-4E8B-88D2-57727E37A7F6}" presName="LevelTwoTextNode" presStyleLbl="node4" presStyleIdx="0" presStyleCnt="6" custScaleX="213482" custScaleY="187188" custLinFactY="-69091" custLinFactNeighborX="14136" custLinFactNeighborY="-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28CDC719-A64B-45BC-9FDA-567A04219FBD}" type="pres">
      <dgm:prSet presAssocID="{197CBA23-C941-4E8B-88D2-57727E37A7F6}" presName="level3hierChild" presStyleCnt="0"/>
      <dgm:spPr/>
    </dgm:pt>
    <dgm:pt modelId="{2636C5FC-53A8-4061-A787-A9347F779541}" type="pres">
      <dgm:prSet presAssocID="{036F6797-EAAE-48E9-8BDF-2C6A9C43D5E5}" presName="conn2-1" presStyleLbl="parChTrans1D4" presStyleIdx="1" presStyleCnt="6"/>
      <dgm:spPr/>
      <dgm:t>
        <a:bodyPr/>
        <a:lstStyle/>
        <a:p>
          <a:endParaRPr lang="de-CH"/>
        </a:p>
      </dgm:t>
    </dgm:pt>
    <dgm:pt modelId="{335C2D4D-4031-44B3-90D5-56B8BDB88EE7}" type="pres">
      <dgm:prSet presAssocID="{036F6797-EAAE-48E9-8BDF-2C6A9C43D5E5}" presName="connTx" presStyleLbl="parChTrans1D4" presStyleIdx="1" presStyleCnt="6"/>
      <dgm:spPr/>
      <dgm:t>
        <a:bodyPr/>
        <a:lstStyle/>
        <a:p>
          <a:endParaRPr lang="de-CH"/>
        </a:p>
      </dgm:t>
    </dgm:pt>
    <dgm:pt modelId="{907793C1-A0C4-4C89-BA89-6FC48D0062C2}" type="pres">
      <dgm:prSet presAssocID="{D639E08D-E125-433F-85B0-043CF0FEEFBE}" presName="root2" presStyleCnt="0"/>
      <dgm:spPr/>
    </dgm:pt>
    <dgm:pt modelId="{460C3558-3F33-4F8A-A31C-A3773E3F2C05}" type="pres">
      <dgm:prSet presAssocID="{D639E08D-E125-433F-85B0-043CF0FEEFBE}" presName="LevelTwoTextNode" presStyleLbl="node4" presStyleIdx="1" presStyleCnt="6" custScaleX="187105" custScaleY="199488" custLinFactY="-69091" custLinFactNeighborX="708" custLinFactNeighborY="-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61D5EF1F-2081-43FB-9160-A195DBD97D68}" type="pres">
      <dgm:prSet presAssocID="{D639E08D-E125-433F-85B0-043CF0FEEFBE}" presName="level3hierChild" presStyleCnt="0"/>
      <dgm:spPr/>
    </dgm:pt>
    <dgm:pt modelId="{C8DED59D-5718-4131-817D-663F1089285D}" type="pres">
      <dgm:prSet presAssocID="{2686B8DE-FAD4-41E6-B7AE-9996C0633AEE}" presName="conn2-1" presStyleLbl="parChTrans1D4" presStyleIdx="2" presStyleCnt="6"/>
      <dgm:spPr/>
      <dgm:t>
        <a:bodyPr/>
        <a:lstStyle/>
        <a:p>
          <a:endParaRPr lang="de-CH"/>
        </a:p>
      </dgm:t>
    </dgm:pt>
    <dgm:pt modelId="{0F3C86AB-8B8D-42C3-8318-84D3456C33CE}" type="pres">
      <dgm:prSet presAssocID="{2686B8DE-FAD4-41E6-B7AE-9996C0633AEE}" presName="connTx" presStyleLbl="parChTrans1D4" presStyleIdx="2" presStyleCnt="6"/>
      <dgm:spPr/>
      <dgm:t>
        <a:bodyPr/>
        <a:lstStyle/>
        <a:p>
          <a:endParaRPr lang="de-CH"/>
        </a:p>
      </dgm:t>
    </dgm:pt>
    <dgm:pt modelId="{50FE3C87-D85F-4D81-92F7-F87048C0986A}" type="pres">
      <dgm:prSet presAssocID="{8ACD5050-98BB-40C9-8A01-0FE0CE8011C5}" presName="root2" presStyleCnt="0"/>
      <dgm:spPr/>
    </dgm:pt>
    <dgm:pt modelId="{F6D37540-576C-4016-BE44-DB8480F56050}" type="pres">
      <dgm:prSet presAssocID="{8ACD5050-98BB-40C9-8A01-0FE0CE8011C5}" presName="LevelTwoTextNode" presStyleLbl="node4" presStyleIdx="2" presStyleCnt="6" custScaleX="173375" custScaleY="197794" custLinFactY="-70614" custLinFactNeighborX="-18254" custLinFactNeighborY="-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4F2E6C5C-0D57-4373-A081-580CAB416A64}" type="pres">
      <dgm:prSet presAssocID="{8ACD5050-98BB-40C9-8A01-0FE0CE8011C5}" presName="level3hierChild" presStyleCnt="0"/>
      <dgm:spPr/>
    </dgm:pt>
    <dgm:pt modelId="{DD28D315-76C5-46AB-A008-C706AD7E72B2}" type="pres">
      <dgm:prSet presAssocID="{E78A3D09-2680-471E-95CF-DB80240B3725}" presName="conn2-1" presStyleLbl="parChTrans1D4" presStyleIdx="3" presStyleCnt="6"/>
      <dgm:spPr/>
      <dgm:t>
        <a:bodyPr/>
        <a:lstStyle/>
        <a:p>
          <a:endParaRPr lang="de-CH"/>
        </a:p>
      </dgm:t>
    </dgm:pt>
    <dgm:pt modelId="{3B133D7C-19E6-48D1-954C-D9F30F3AC423}" type="pres">
      <dgm:prSet presAssocID="{E78A3D09-2680-471E-95CF-DB80240B3725}" presName="connTx" presStyleLbl="parChTrans1D4" presStyleIdx="3" presStyleCnt="6"/>
      <dgm:spPr/>
      <dgm:t>
        <a:bodyPr/>
        <a:lstStyle/>
        <a:p>
          <a:endParaRPr lang="de-CH"/>
        </a:p>
      </dgm:t>
    </dgm:pt>
    <dgm:pt modelId="{75073AF7-A76B-48B4-B63C-72A167F49B5D}" type="pres">
      <dgm:prSet presAssocID="{65B48091-973A-4D82-8873-E97E1A413FBD}" presName="root2" presStyleCnt="0"/>
      <dgm:spPr/>
    </dgm:pt>
    <dgm:pt modelId="{2ED4304F-592B-4E1C-92C6-618525E0849B}" type="pres">
      <dgm:prSet presAssocID="{65B48091-973A-4D82-8873-E97E1A413FBD}" presName="LevelTwoTextNode" presStyleLbl="node4" presStyleIdx="3" presStyleCnt="6" custScaleX="267910" custScaleY="252829" custLinFactY="5185" custLinFactNeighborX="68387" custLinFactNeighborY="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399F4680-AD5F-466E-9D61-80EE98D32C17}" type="pres">
      <dgm:prSet presAssocID="{65B48091-973A-4D82-8873-E97E1A413FBD}" presName="level3hierChild" presStyleCnt="0"/>
      <dgm:spPr/>
    </dgm:pt>
    <dgm:pt modelId="{05EE43AF-7834-48A8-8C17-B2D4129595A6}" type="pres">
      <dgm:prSet presAssocID="{303D3769-DE90-4E0F-9B45-6748E45158EC}" presName="conn2-1" presStyleLbl="parChTrans1D4" presStyleIdx="4" presStyleCnt="6"/>
      <dgm:spPr/>
      <dgm:t>
        <a:bodyPr/>
        <a:lstStyle/>
        <a:p>
          <a:endParaRPr lang="de-CH"/>
        </a:p>
      </dgm:t>
    </dgm:pt>
    <dgm:pt modelId="{D44339C4-1426-4DFC-B838-F523754E07D6}" type="pres">
      <dgm:prSet presAssocID="{303D3769-DE90-4E0F-9B45-6748E45158EC}" presName="connTx" presStyleLbl="parChTrans1D4" presStyleIdx="4" presStyleCnt="6"/>
      <dgm:spPr/>
      <dgm:t>
        <a:bodyPr/>
        <a:lstStyle/>
        <a:p>
          <a:endParaRPr lang="de-CH"/>
        </a:p>
      </dgm:t>
    </dgm:pt>
    <dgm:pt modelId="{7A3D1C08-6271-44EB-A9E6-03998A5657BA}" type="pres">
      <dgm:prSet presAssocID="{6D00275A-FBD1-4F71-AD1F-3B60227D1EA0}" presName="root2" presStyleCnt="0"/>
      <dgm:spPr/>
    </dgm:pt>
    <dgm:pt modelId="{C611460B-1DCE-459E-804D-C5C4AE215E6A}" type="pres">
      <dgm:prSet presAssocID="{6D00275A-FBD1-4F71-AD1F-3B60227D1EA0}" presName="LevelTwoTextNode" presStyleLbl="node4" presStyleIdx="4" presStyleCnt="6" custScaleX="145805" custScaleY="190859" custLinFactX="71597" custLinFactNeighborX="100000" custLinFactNeighborY="-122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17BC8E9A-A2FC-46AA-A977-0038E95055C1}" type="pres">
      <dgm:prSet presAssocID="{6D00275A-FBD1-4F71-AD1F-3B60227D1EA0}" presName="level3hierChild" presStyleCnt="0"/>
      <dgm:spPr/>
    </dgm:pt>
    <dgm:pt modelId="{E6378D95-84A6-4C2A-B62F-190292829091}" type="pres">
      <dgm:prSet presAssocID="{2C12768B-A3B0-44C0-9594-52C97FE28DAF}" presName="conn2-1" presStyleLbl="parChTrans1D4" presStyleIdx="5" presStyleCnt="6"/>
      <dgm:spPr/>
      <dgm:t>
        <a:bodyPr/>
        <a:lstStyle/>
        <a:p>
          <a:endParaRPr lang="de-CH"/>
        </a:p>
      </dgm:t>
    </dgm:pt>
    <dgm:pt modelId="{22890204-2721-4D90-98A9-885393B8384D}" type="pres">
      <dgm:prSet presAssocID="{2C12768B-A3B0-44C0-9594-52C97FE28DAF}" presName="connTx" presStyleLbl="parChTrans1D4" presStyleIdx="5" presStyleCnt="6"/>
      <dgm:spPr/>
      <dgm:t>
        <a:bodyPr/>
        <a:lstStyle/>
        <a:p>
          <a:endParaRPr lang="de-CH"/>
        </a:p>
      </dgm:t>
    </dgm:pt>
    <dgm:pt modelId="{DCB13497-F4C5-4DF0-9B40-DC133C28B970}" type="pres">
      <dgm:prSet presAssocID="{6B3A142E-6F89-4345-83AD-1DE2FACC0EA4}" presName="root2" presStyleCnt="0"/>
      <dgm:spPr/>
    </dgm:pt>
    <dgm:pt modelId="{0C89CD93-E16F-4575-A7B6-2D76630D0F12}" type="pres">
      <dgm:prSet presAssocID="{6B3A142E-6F89-4345-83AD-1DE2FACC0EA4}" presName="LevelTwoTextNode" presStyleLbl="node4" presStyleIdx="5" presStyleCnt="6" custScaleX="173265" custScaleY="195160" custLinFactX="65209" custLinFactY="70614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C9C6F72A-38BD-458F-B9A8-52AED911715B}" type="pres">
      <dgm:prSet presAssocID="{6B3A142E-6F89-4345-83AD-1DE2FACC0EA4}" presName="level3hierChild" presStyleCnt="0"/>
      <dgm:spPr/>
    </dgm:pt>
  </dgm:ptLst>
  <dgm:cxnLst>
    <dgm:cxn modelId="{11F45933-5DFB-4FEA-B04E-6074D0CA001F}" type="presOf" srcId="{8C911E9F-04E2-424F-96C5-4DA21F09BD9F}" destId="{E2609943-7805-4A84-9E5C-AC62ABF19196}" srcOrd="0" destOrd="0" presId="urn:microsoft.com/office/officeart/2005/8/layout/hierarchy2"/>
    <dgm:cxn modelId="{9F377A7A-AD65-4B48-8794-0F7EB2D71398}" srcId="{8C911E9F-04E2-424F-96C5-4DA21F09BD9F}" destId="{65B48091-973A-4D82-8873-E97E1A413FBD}" srcOrd="1" destOrd="0" parTransId="{E78A3D09-2680-471E-95CF-DB80240B3725}" sibTransId="{542BE805-D3BB-4EE3-92D8-58ABF29FC0E8}"/>
    <dgm:cxn modelId="{D8B07A41-2BEB-47E8-9F2D-79477C903CDD}" srcId="{65B48091-973A-4D82-8873-E97E1A413FBD}" destId="{6D00275A-FBD1-4F71-AD1F-3B60227D1EA0}" srcOrd="0" destOrd="0" parTransId="{303D3769-DE90-4E0F-9B45-6748E45158EC}" sibTransId="{A87FEF8C-C06A-4019-AF33-6498F423663A}"/>
    <dgm:cxn modelId="{DDDF0EE6-F2FB-4F25-908C-539F9150A142}" type="presOf" srcId="{E78A3D09-2680-471E-95CF-DB80240B3725}" destId="{DD28D315-76C5-46AB-A008-C706AD7E72B2}" srcOrd="0" destOrd="0" presId="urn:microsoft.com/office/officeart/2005/8/layout/hierarchy2"/>
    <dgm:cxn modelId="{436C08CD-DF1B-46CB-8929-C0DC8B440635}" srcId="{81E5F856-851C-47DF-8CDA-BFD2053C57D6}" destId="{DDD221F3-DCC8-4348-85B4-3B82840467B2}" srcOrd="0" destOrd="0" parTransId="{EF67D5B3-E8E4-43EF-A21F-4279F2DB87DF}" sibTransId="{413652F0-10FF-458B-A3F9-35DC9912510E}"/>
    <dgm:cxn modelId="{8BB1E723-3B0C-45C4-8FD7-D28BD2FCC577}" type="presOf" srcId="{2686B8DE-FAD4-41E6-B7AE-9996C0633AEE}" destId="{C8DED59D-5718-4131-817D-663F1089285D}" srcOrd="0" destOrd="0" presId="urn:microsoft.com/office/officeart/2005/8/layout/hierarchy2"/>
    <dgm:cxn modelId="{D8A31F0F-7A43-4FED-B6C6-09EA211655AE}" type="presOf" srcId="{BC50648C-6C37-48BE-AECF-87031DB88572}" destId="{E0CCC090-677D-45C7-81AA-1F9F25E45BAC}" srcOrd="1" destOrd="0" presId="urn:microsoft.com/office/officeart/2005/8/layout/hierarchy2"/>
    <dgm:cxn modelId="{DE6D02EF-D09F-4898-A0D9-30631CB0F471}" type="presOf" srcId="{BC50648C-6C37-48BE-AECF-87031DB88572}" destId="{951FA52F-7C46-4D25-AF13-788FB20256E1}" srcOrd="0" destOrd="0" presId="urn:microsoft.com/office/officeart/2005/8/layout/hierarchy2"/>
    <dgm:cxn modelId="{30991EBE-2DF0-4490-B843-844C097EE194}" type="presOf" srcId="{DDD221F3-DCC8-4348-85B4-3B82840467B2}" destId="{843B699F-43CB-424B-8042-B3424AC36157}" srcOrd="0" destOrd="0" presId="urn:microsoft.com/office/officeart/2005/8/layout/hierarchy2"/>
    <dgm:cxn modelId="{0821EED2-D5B7-43BC-82E4-BA2C526CB191}" type="presOf" srcId="{2686B8DE-FAD4-41E6-B7AE-9996C0633AEE}" destId="{0F3C86AB-8B8D-42C3-8318-84D3456C33CE}" srcOrd="1" destOrd="0" presId="urn:microsoft.com/office/officeart/2005/8/layout/hierarchy2"/>
    <dgm:cxn modelId="{5957DEA6-9100-49E1-B975-03DB6293EE23}" type="presOf" srcId="{197CBA23-C941-4E8B-88D2-57727E37A7F6}" destId="{E0E8FC33-6188-4053-90F7-E900FB2F2C2D}" srcOrd="0" destOrd="0" presId="urn:microsoft.com/office/officeart/2005/8/layout/hierarchy2"/>
    <dgm:cxn modelId="{6E753F51-297B-4FA9-8065-90468DCCA2D5}" type="presOf" srcId="{2C12768B-A3B0-44C0-9594-52C97FE28DAF}" destId="{E6378D95-84A6-4C2A-B62F-190292829091}" srcOrd="0" destOrd="0" presId="urn:microsoft.com/office/officeart/2005/8/layout/hierarchy2"/>
    <dgm:cxn modelId="{D3DE5C0D-24D1-43CA-954A-BDAA75DE4EF7}" type="presOf" srcId="{9A43ECAD-3A86-4B3F-86ED-FEFE36A78CFE}" destId="{783A1326-DA1E-4A16-8B28-E3D28D5C8AFD}" srcOrd="0" destOrd="0" presId="urn:microsoft.com/office/officeart/2005/8/layout/hierarchy2"/>
    <dgm:cxn modelId="{257A064F-0028-4922-9C6E-CEB8113CA253}" type="presOf" srcId="{6F5F2EBA-71BB-4D4E-A97E-950EC2AB7D96}" destId="{E2782B5F-72AF-4CCE-A981-04B639D47A31}" srcOrd="0" destOrd="0" presId="urn:microsoft.com/office/officeart/2005/8/layout/hierarchy2"/>
    <dgm:cxn modelId="{79E0A622-527E-4E5C-872E-136F54533B48}" type="presOf" srcId="{2C12768B-A3B0-44C0-9594-52C97FE28DAF}" destId="{22890204-2721-4D90-98A9-885393B8384D}" srcOrd="1" destOrd="0" presId="urn:microsoft.com/office/officeart/2005/8/layout/hierarchy2"/>
    <dgm:cxn modelId="{D1330606-79E2-4A23-B885-B5367902327C}" type="presOf" srcId="{6D00275A-FBD1-4F71-AD1F-3B60227D1EA0}" destId="{C611460B-1DCE-459E-804D-C5C4AE215E6A}" srcOrd="0" destOrd="0" presId="urn:microsoft.com/office/officeart/2005/8/layout/hierarchy2"/>
    <dgm:cxn modelId="{D0C27188-404D-48AC-8C7B-7E2ADFB87DA0}" type="presOf" srcId="{EE297BC6-C7BB-43FF-8363-A5048400E5FE}" destId="{4A7917F7-3A5F-4EF9-AFED-2387E2F513F8}" srcOrd="0" destOrd="0" presId="urn:microsoft.com/office/officeart/2005/8/layout/hierarchy2"/>
    <dgm:cxn modelId="{3B10D3F9-2ED4-4AE8-8EFE-DE3649C521AF}" type="presOf" srcId="{036F6797-EAAE-48E9-8BDF-2C6A9C43D5E5}" destId="{335C2D4D-4031-44B3-90D5-56B8BDB88EE7}" srcOrd="1" destOrd="0" presId="urn:microsoft.com/office/officeart/2005/8/layout/hierarchy2"/>
    <dgm:cxn modelId="{F46C668A-E6A8-412F-B14D-CEFDB9ABF087}" type="presOf" srcId="{6F5F2EBA-71BB-4D4E-A97E-950EC2AB7D96}" destId="{33AF1448-FCD2-4536-9165-345F4B5DB0AB}" srcOrd="1" destOrd="0" presId="urn:microsoft.com/office/officeart/2005/8/layout/hierarchy2"/>
    <dgm:cxn modelId="{EFD2D3CB-9F3E-4B40-9215-8C0FEEA54726}" type="presOf" srcId="{036F6797-EAAE-48E9-8BDF-2C6A9C43D5E5}" destId="{2636C5FC-53A8-4061-A787-A9347F779541}" srcOrd="0" destOrd="0" presId="urn:microsoft.com/office/officeart/2005/8/layout/hierarchy2"/>
    <dgm:cxn modelId="{72DC160F-7501-4328-983F-36131371C7E8}" type="presOf" srcId="{8ACD5050-98BB-40C9-8A01-0FE0CE8011C5}" destId="{F6D37540-576C-4016-BE44-DB8480F56050}" srcOrd="0" destOrd="0" presId="urn:microsoft.com/office/officeart/2005/8/layout/hierarchy2"/>
    <dgm:cxn modelId="{EE7F5BC9-02A0-489E-9E4E-BEE364FC02C8}" srcId="{DDD221F3-DCC8-4348-85B4-3B82840467B2}" destId="{EE297BC6-C7BB-43FF-8363-A5048400E5FE}" srcOrd="0" destOrd="0" parTransId="{6F5F2EBA-71BB-4D4E-A97E-950EC2AB7D96}" sibTransId="{8AB6C274-A1EF-4D39-B07D-63A1B68A0C5C}"/>
    <dgm:cxn modelId="{A6D82694-4D97-46D5-9553-0F46CA1389BB}" srcId="{197CBA23-C941-4E8B-88D2-57727E37A7F6}" destId="{D639E08D-E125-433F-85B0-043CF0FEEFBE}" srcOrd="0" destOrd="0" parTransId="{036F6797-EAAE-48E9-8BDF-2C6A9C43D5E5}" sibTransId="{685F5D84-B5BF-4A54-A74F-9CBD8B202BAE}"/>
    <dgm:cxn modelId="{365A0A2E-5A07-4326-98AA-1FD50D2F155F}" type="presOf" srcId="{6B3A142E-6F89-4345-83AD-1DE2FACC0EA4}" destId="{0C89CD93-E16F-4575-A7B6-2D76630D0F12}" srcOrd="0" destOrd="0" presId="urn:microsoft.com/office/officeart/2005/8/layout/hierarchy2"/>
    <dgm:cxn modelId="{31C3169F-C4F0-49C3-9C1F-CF25E653D171}" type="presOf" srcId="{9A43ECAD-3A86-4B3F-86ED-FEFE36A78CFE}" destId="{48364C11-666B-44CF-828A-AB29362FC50A}" srcOrd="1" destOrd="0" presId="urn:microsoft.com/office/officeart/2005/8/layout/hierarchy2"/>
    <dgm:cxn modelId="{1EB49270-B426-448C-A945-99986726B723}" type="presOf" srcId="{81E5F856-851C-47DF-8CDA-BFD2053C57D6}" destId="{46DEE800-D18F-4F7C-9D96-6B61A51ADD63}" srcOrd="0" destOrd="0" presId="urn:microsoft.com/office/officeart/2005/8/layout/hierarchy2"/>
    <dgm:cxn modelId="{5D8683BE-165C-4EBC-A75C-BDCD6DEAAEF9}" type="presOf" srcId="{D639E08D-E125-433F-85B0-043CF0FEEFBE}" destId="{460C3558-3F33-4F8A-A31C-A3773E3F2C05}" srcOrd="0" destOrd="0" presId="urn:microsoft.com/office/officeart/2005/8/layout/hierarchy2"/>
    <dgm:cxn modelId="{98B9225C-DD8C-4D10-AA46-4A05FFF5AECF}" srcId="{8C911E9F-04E2-424F-96C5-4DA21F09BD9F}" destId="{197CBA23-C941-4E8B-88D2-57727E37A7F6}" srcOrd="0" destOrd="0" parTransId="{BC50648C-6C37-48BE-AECF-87031DB88572}" sibTransId="{ABF2096E-F61B-405D-AF17-8EA8D6EEA0B9}"/>
    <dgm:cxn modelId="{1C71C1ED-9981-421B-AEAA-F291C68CAC06}" type="presOf" srcId="{303D3769-DE90-4E0F-9B45-6748E45158EC}" destId="{D44339C4-1426-4DFC-B838-F523754E07D6}" srcOrd="1" destOrd="0" presId="urn:microsoft.com/office/officeart/2005/8/layout/hierarchy2"/>
    <dgm:cxn modelId="{DEE417DB-294A-4699-A8F9-470F23BF7B1F}" type="presOf" srcId="{65B48091-973A-4D82-8873-E97E1A413FBD}" destId="{2ED4304F-592B-4E1C-92C6-618525E0849B}" srcOrd="0" destOrd="0" presId="urn:microsoft.com/office/officeart/2005/8/layout/hierarchy2"/>
    <dgm:cxn modelId="{2B10006B-77E3-49F3-8EBB-87BBF0D81457}" srcId="{D639E08D-E125-433F-85B0-043CF0FEEFBE}" destId="{8ACD5050-98BB-40C9-8A01-0FE0CE8011C5}" srcOrd="0" destOrd="0" parTransId="{2686B8DE-FAD4-41E6-B7AE-9996C0633AEE}" sibTransId="{42DA8EC9-1616-467B-A847-74037A0FBD7E}"/>
    <dgm:cxn modelId="{E276CBE6-DAD3-4747-8C42-BFE03D37BC7A}" type="presOf" srcId="{303D3769-DE90-4E0F-9B45-6748E45158EC}" destId="{05EE43AF-7834-48A8-8C17-B2D4129595A6}" srcOrd="0" destOrd="0" presId="urn:microsoft.com/office/officeart/2005/8/layout/hierarchy2"/>
    <dgm:cxn modelId="{E917B041-51E0-4F20-B48A-DEB37BC914F3}" srcId="{EE297BC6-C7BB-43FF-8363-A5048400E5FE}" destId="{8C911E9F-04E2-424F-96C5-4DA21F09BD9F}" srcOrd="0" destOrd="0" parTransId="{9A43ECAD-3A86-4B3F-86ED-FEFE36A78CFE}" sibTransId="{EC970260-4F6E-49FA-99A6-61B590BA476E}"/>
    <dgm:cxn modelId="{950A9D98-0870-4213-90B6-8A8E73ECE7FE}" srcId="{65B48091-973A-4D82-8873-E97E1A413FBD}" destId="{6B3A142E-6F89-4345-83AD-1DE2FACC0EA4}" srcOrd="1" destOrd="0" parTransId="{2C12768B-A3B0-44C0-9594-52C97FE28DAF}" sibTransId="{E2694927-FC0F-4A73-8D14-06F941DF937D}"/>
    <dgm:cxn modelId="{7400A85A-3E49-44CE-9371-7C218139D749}" type="presOf" srcId="{E78A3D09-2680-471E-95CF-DB80240B3725}" destId="{3B133D7C-19E6-48D1-954C-D9F30F3AC423}" srcOrd="1" destOrd="0" presId="urn:microsoft.com/office/officeart/2005/8/layout/hierarchy2"/>
    <dgm:cxn modelId="{C43E8099-F159-4C88-AA20-17BB3245EECA}" type="presParOf" srcId="{46DEE800-D18F-4F7C-9D96-6B61A51ADD63}" destId="{B356E9DD-F3F9-4489-9962-AD2EA79A8FC0}" srcOrd="0" destOrd="0" presId="urn:microsoft.com/office/officeart/2005/8/layout/hierarchy2"/>
    <dgm:cxn modelId="{ED833050-62B4-4416-99B3-D8A3044EB7BB}" type="presParOf" srcId="{B356E9DD-F3F9-4489-9962-AD2EA79A8FC0}" destId="{843B699F-43CB-424B-8042-B3424AC36157}" srcOrd="0" destOrd="0" presId="urn:microsoft.com/office/officeart/2005/8/layout/hierarchy2"/>
    <dgm:cxn modelId="{2E165388-7480-4E46-88E2-16BC5BC32375}" type="presParOf" srcId="{B356E9DD-F3F9-4489-9962-AD2EA79A8FC0}" destId="{E69AEE77-E2E9-46CD-98DB-42F9EABC68AD}" srcOrd="1" destOrd="0" presId="urn:microsoft.com/office/officeart/2005/8/layout/hierarchy2"/>
    <dgm:cxn modelId="{1EEF573F-CF05-45DF-B045-0F7BE9A70CB6}" type="presParOf" srcId="{E69AEE77-E2E9-46CD-98DB-42F9EABC68AD}" destId="{E2782B5F-72AF-4CCE-A981-04B639D47A31}" srcOrd="0" destOrd="0" presId="urn:microsoft.com/office/officeart/2005/8/layout/hierarchy2"/>
    <dgm:cxn modelId="{D4C1B393-E4F0-4400-9BB4-9DFD27800FD8}" type="presParOf" srcId="{E2782B5F-72AF-4CCE-A981-04B639D47A31}" destId="{33AF1448-FCD2-4536-9165-345F4B5DB0AB}" srcOrd="0" destOrd="0" presId="urn:microsoft.com/office/officeart/2005/8/layout/hierarchy2"/>
    <dgm:cxn modelId="{268DF461-BD34-41B4-8B3D-55AF8A163B59}" type="presParOf" srcId="{E69AEE77-E2E9-46CD-98DB-42F9EABC68AD}" destId="{5844AF0D-0013-46D5-963B-B3B59FD9AA62}" srcOrd="1" destOrd="0" presId="urn:microsoft.com/office/officeart/2005/8/layout/hierarchy2"/>
    <dgm:cxn modelId="{E3ED8F2F-5191-47F1-8DDF-F42BAD1F018E}" type="presParOf" srcId="{5844AF0D-0013-46D5-963B-B3B59FD9AA62}" destId="{4A7917F7-3A5F-4EF9-AFED-2387E2F513F8}" srcOrd="0" destOrd="0" presId="urn:microsoft.com/office/officeart/2005/8/layout/hierarchy2"/>
    <dgm:cxn modelId="{1926A4C8-0C18-49CE-A478-B5BFD1E784E4}" type="presParOf" srcId="{5844AF0D-0013-46D5-963B-B3B59FD9AA62}" destId="{CD707C0F-C46B-4477-B822-35A518DCDC32}" srcOrd="1" destOrd="0" presId="urn:microsoft.com/office/officeart/2005/8/layout/hierarchy2"/>
    <dgm:cxn modelId="{7B39D25B-B793-4846-A9D7-DAD200385A08}" type="presParOf" srcId="{CD707C0F-C46B-4477-B822-35A518DCDC32}" destId="{783A1326-DA1E-4A16-8B28-E3D28D5C8AFD}" srcOrd="0" destOrd="0" presId="urn:microsoft.com/office/officeart/2005/8/layout/hierarchy2"/>
    <dgm:cxn modelId="{2710BA5F-BD61-456A-B14E-5A1A8F7C9E4F}" type="presParOf" srcId="{783A1326-DA1E-4A16-8B28-E3D28D5C8AFD}" destId="{48364C11-666B-44CF-828A-AB29362FC50A}" srcOrd="0" destOrd="0" presId="urn:microsoft.com/office/officeart/2005/8/layout/hierarchy2"/>
    <dgm:cxn modelId="{FE58E320-FD38-4AC5-8D85-BA44D9ED6B2D}" type="presParOf" srcId="{CD707C0F-C46B-4477-B822-35A518DCDC32}" destId="{85085651-7C2D-4DF0-AE24-AC53AB904082}" srcOrd="1" destOrd="0" presId="urn:microsoft.com/office/officeart/2005/8/layout/hierarchy2"/>
    <dgm:cxn modelId="{3691CED7-99E1-47B0-823D-1B2FB51B1A00}" type="presParOf" srcId="{85085651-7C2D-4DF0-AE24-AC53AB904082}" destId="{E2609943-7805-4A84-9E5C-AC62ABF19196}" srcOrd="0" destOrd="0" presId="urn:microsoft.com/office/officeart/2005/8/layout/hierarchy2"/>
    <dgm:cxn modelId="{04455F2F-FD89-43D3-860C-5FD7CC750910}" type="presParOf" srcId="{85085651-7C2D-4DF0-AE24-AC53AB904082}" destId="{E6415CFA-1E13-4BEE-8C17-A16C7711BBDD}" srcOrd="1" destOrd="0" presId="urn:microsoft.com/office/officeart/2005/8/layout/hierarchy2"/>
    <dgm:cxn modelId="{84263BEE-2C15-4F59-9566-960928E9691D}" type="presParOf" srcId="{E6415CFA-1E13-4BEE-8C17-A16C7711BBDD}" destId="{951FA52F-7C46-4D25-AF13-788FB20256E1}" srcOrd="0" destOrd="0" presId="urn:microsoft.com/office/officeart/2005/8/layout/hierarchy2"/>
    <dgm:cxn modelId="{28BAA9F3-339A-41EA-9682-56B29695ECAD}" type="presParOf" srcId="{951FA52F-7C46-4D25-AF13-788FB20256E1}" destId="{E0CCC090-677D-45C7-81AA-1F9F25E45BAC}" srcOrd="0" destOrd="0" presId="urn:microsoft.com/office/officeart/2005/8/layout/hierarchy2"/>
    <dgm:cxn modelId="{2F26D42A-8FC9-45B8-8C49-C36F63349D61}" type="presParOf" srcId="{E6415CFA-1E13-4BEE-8C17-A16C7711BBDD}" destId="{E2415062-B935-41FF-9C0B-AD8D76088549}" srcOrd="1" destOrd="0" presId="urn:microsoft.com/office/officeart/2005/8/layout/hierarchy2"/>
    <dgm:cxn modelId="{14387E21-7C30-4352-B2C1-214DFB3571AB}" type="presParOf" srcId="{E2415062-B935-41FF-9C0B-AD8D76088549}" destId="{E0E8FC33-6188-4053-90F7-E900FB2F2C2D}" srcOrd="0" destOrd="0" presId="urn:microsoft.com/office/officeart/2005/8/layout/hierarchy2"/>
    <dgm:cxn modelId="{45259C6F-642E-4710-9DBF-830CA73A0481}" type="presParOf" srcId="{E2415062-B935-41FF-9C0B-AD8D76088549}" destId="{28CDC719-A64B-45BC-9FDA-567A04219FBD}" srcOrd="1" destOrd="0" presId="urn:microsoft.com/office/officeart/2005/8/layout/hierarchy2"/>
    <dgm:cxn modelId="{88CA9841-9C25-45AA-A352-8E9781A1DB20}" type="presParOf" srcId="{28CDC719-A64B-45BC-9FDA-567A04219FBD}" destId="{2636C5FC-53A8-4061-A787-A9347F779541}" srcOrd="0" destOrd="0" presId="urn:microsoft.com/office/officeart/2005/8/layout/hierarchy2"/>
    <dgm:cxn modelId="{613AC42B-4236-49FF-A3C5-AF1C81A0CA60}" type="presParOf" srcId="{2636C5FC-53A8-4061-A787-A9347F779541}" destId="{335C2D4D-4031-44B3-90D5-56B8BDB88EE7}" srcOrd="0" destOrd="0" presId="urn:microsoft.com/office/officeart/2005/8/layout/hierarchy2"/>
    <dgm:cxn modelId="{7F709B06-0357-4D4B-9ADE-C81C9D16B843}" type="presParOf" srcId="{28CDC719-A64B-45BC-9FDA-567A04219FBD}" destId="{907793C1-A0C4-4C89-BA89-6FC48D0062C2}" srcOrd="1" destOrd="0" presId="urn:microsoft.com/office/officeart/2005/8/layout/hierarchy2"/>
    <dgm:cxn modelId="{5C7217A1-F6BB-40A1-A157-2AE55C11C3F4}" type="presParOf" srcId="{907793C1-A0C4-4C89-BA89-6FC48D0062C2}" destId="{460C3558-3F33-4F8A-A31C-A3773E3F2C05}" srcOrd="0" destOrd="0" presId="urn:microsoft.com/office/officeart/2005/8/layout/hierarchy2"/>
    <dgm:cxn modelId="{241A5811-0464-44E9-ABC4-F2CA4A6F9390}" type="presParOf" srcId="{907793C1-A0C4-4C89-BA89-6FC48D0062C2}" destId="{61D5EF1F-2081-43FB-9160-A195DBD97D68}" srcOrd="1" destOrd="0" presId="urn:microsoft.com/office/officeart/2005/8/layout/hierarchy2"/>
    <dgm:cxn modelId="{233F94D4-E384-42AA-B7A2-E4799A2438F8}" type="presParOf" srcId="{61D5EF1F-2081-43FB-9160-A195DBD97D68}" destId="{C8DED59D-5718-4131-817D-663F1089285D}" srcOrd="0" destOrd="0" presId="urn:microsoft.com/office/officeart/2005/8/layout/hierarchy2"/>
    <dgm:cxn modelId="{CD74EAB1-9469-43FC-9819-E75E6FD390E5}" type="presParOf" srcId="{C8DED59D-5718-4131-817D-663F1089285D}" destId="{0F3C86AB-8B8D-42C3-8318-84D3456C33CE}" srcOrd="0" destOrd="0" presId="urn:microsoft.com/office/officeart/2005/8/layout/hierarchy2"/>
    <dgm:cxn modelId="{D7E4113A-2D55-4A58-903E-E56320DC5173}" type="presParOf" srcId="{61D5EF1F-2081-43FB-9160-A195DBD97D68}" destId="{50FE3C87-D85F-4D81-92F7-F87048C0986A}" srcOrd="1" destOrd="0" presId="urn:microsoft.com/office/officeart/2005/8/layout/hierarchy2"/>
    <dgm:cxn modelId="{622644FE-8D45-4BC3-BA1E-F39FDEF8EE9E}" type="presParOf" srcId="{50FE3C87-D85F-4D81-92F7-F87048C0986A}" destId="{F6D37540-576C-4016-BE44-DB8480F56050}" srcOrd="0" destOrd="0" presId="urn:microsoft.com/office/officeart/2005/8/layout/hierarchy2"/>
    <dgm:cxn modelId="{EB4FA12F-790D-467A-B14F-4A723C525663}" type="presParOf" srcId="{50FE3C87-D85F-4D81-92F7-F87048C0986A}" destId="{4F2E6C5C-0D57-4373-A081-580CAB416A64}" srcOrd="1" destOrd="0" presId="urn:microsoft.com/office/officeart/2005/8/layout/hierarchy2"/>
    <dgm:cxn modelId="{16DB91F7-CED4-4461-A334-F170B82485AB}" type="presParOf" srcId="{E6415CFA-1E13-4BEE-8C17-A16C7711BBDD}" destId="{DD28D315-76C5-46AB-A008-C706AD7E72B2}" srcOrd="2" destOrd="0" presId="urn:microsoft.com/office/officeart/2005/8/layout/hierarchy2"/>
    <dgm:cxn modelId="{99AFCD5D-4A5A-4FF1-8E3F-DDB9C49E4E87}" type="presParOf" srcId="{DD28D315-76C5-46AB-A008-C706AD7E72B2}" destId="{3B133D7C-19E6-48D1-954C-D9F30F3AC423}" srcOrd="0" destOrd="0" presId="urn:microsoft.com/office/officeart/2005/8/layout/hierarchy2"/>
    <dgm:cxn modelId="{25E169F8-300E-4460-8191-8AB77E823CBF}" type="presParOf" srcId="{E6415CFA-1E13-4BEE-8C17-A16C7711BBDD}" destId="{75073AF7-A76B-48B4-B63C-72A167F49B5D}" srcOrd="3" destOrd="0" presId="urn:microsoft.com/office/officeart/2005/8/layout/hierarchy2"/>
    <dgm:cxn modelId="{27E2B195-A0F7-4D0F-8814-1DAFC7D0D336}" type="presParOf" srcId="{75073AF7-A76B-48B4-B63C-72A167F49B5D}" destId="{2ED4304F-592B-4E1C-92C6-618525E0849B}" srcOrd="0" destOrd="0" presId="urn:microsoft.com/office/officeart/2005/8/layout/hierarchy2"/>
    <dgm:cxn modelId="{0AC00653-5950-4C62-A838-E5964E8946F2}" type="presParOf" srcId="{75073AF7-A76B-48B4-B63C-72A167F49B5D}" destId="{399F4680-AD5F-466E-9D61-80EE98D32C17}" srcOrd="1" destOrd="0" presId="urn:microsoft.com/office/officeart/2005/8/layout/hierarchy2"/>
    <dgm:cxn modelId="{882EE604-EB31-43D8-8C67-FC0F0B4D3B65}" type="presParOf" srcId="{399F4680-AD5F-466E-9D61-80EE98D32C17}" destId="{05EE43AF-7834-48A8-8C17-B2D4129595A6}" srcOrd="0" destOrd="0" presId="urn:microsoft.com/office/officeart/2005/8/layout/hierarchy2"/>
    <dgm:cxn modelId="{BDA283D2-90C9-4045-9211-76FF2F216395}" type="presParOf" srcId="{05EE43AF-7834-48A8-8C17-B2D4129595A6}" destId="{D44339C4-1426-4DFC-B838-F523754E07D6}" srcOrd="0" destOrd="0" presId="urn:microsoft.com/office/officeart/2005/8/layout/hierarchy2"/>
    <dgm:cxn modelId="{ACCBD433-40A0-47EA-9748-80A0E428D934}" type="presParOf" srcId="{399F4680-AD5F-466E-9D61-80EE98D32C17}" destId="{7A3D1C08-6271-44EB-A9E6-03998A5657BA}" srcOrd="1" destOrd="0" presId="urn:microsoft.com/office/officeart/2005/8/layout/hierarchy2"/>
    <dgm:cxn modelId="{99BB8A45-FA5E-4299-8DE4-1AEB35BE34C7}" type="presParOf" srcId="{7A3D1C08-6271-44EB-A9E6-03998A5657BA}" destId="{C611460B-1DCE-459E-804D-C5C4AE215E6A}" srcOrd="0" destOrd="0" presId="urn:microsoft.com/office/officeart/2005/8/layout/hierarchy2"/>
    <dgm:cxn modelId="{85846C82-84C2-4A1E-9FE3-89A11846EF29}" type="presParOf" srcId="{7A3D1C08-6271-44EB-A9E6-03998A5657BA}" destId="{17BC8E9A-A2FC-46AA-A977-0038E95055C1}" srcOrd="1" destOrd="0" presId="urn:microsoft.com/office/officeart/2005/8/layout/hierarchy2"/>
    <dgm:cxn modelId="{9B7A6312-CABD-4B68-9531-CA7314ACBA06}" type="presParOf" srcId="{399F4680-AD5F-466E-9D61-80EE98D32C17}" destId="{E6378D95-84A6-4C2A-B62F-190292829091}" srcOrd="2" destOrd="0" presId="urn:microsoft.com/office/officeart/2005/8/layout/hierarchy2"/>
    <dgm:cxn modelId="{F67B4FEE-75A1-41F7-B080-BA487B7BFDFB}" type="presParOf" srcId="{E6378D95-84A6-4C2A-B62F-190292829091}" destId="{22890204-2721-4D90-98A9-885393B8384D}" srcOrd="0" destOrd="0" presId="urn:microsoft.com/office/officeart/2005/8/layout/hierarchy2"/>
    <dgm:cxn modelId="{F7C83CE7-8DFE-4B3D-913E-51BD029EEB2F}" type="presParOf" srcId="{399F4680-AD5F-466E-9D61-80EE98D32C17}" destId="{DCB13497-F4C5-4DF0-9B40-DC133C28B970}" srcOrd="3" destOrd="0" presId="urn:microsoft.com/office/officeart/2005/8/layout/hierarchy2"/>
    <dgm:cxn modelId="{9D31A5F8-24FD-42B1-855C-8803021888A1}" type="presParOf" srcId="{DCB13497-F4C5-4DF0-9B40-DC133C28B970}" destId="{0C89CD93-E16F-4575-A7B6-2D76630D0F12}" srcOrd="0" destOrd="0" presId="urn:microsoft.com/office/officeart/2005/8/layout/hierarchy2"/>
    <dgm:cxn modelId="{E8083752-1447-4987-8245-86B71C5B89FA}" type="presParOf" srcId="{DCB13497-F4C5-4DF0-9B40-DC133C28B970}" destId="{C9C6F72A-38BD-458F-B9A8-52AED911715B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43042" y="6492875"/>
            <a:ext cx="5591204" cy="365125"/>
          </a:xfrm>
        </p:spPr>
        <p:txBody>
          <a:bodyPr/>
          <a:lstStyle>
            <a:lvl1pPr>
              <a:defRPr b="1"/>
            </a:lvl1pPr>
          </a:lstStyle>
          <a:p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9B530D-9704-4DAC-B614-2F359A313D8E}" type="datetimeFigureOut">
              <a:rPr lang="de-DE" smtClean="0"/>
              <a:pPr/>
              <a:t>09.10.2009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70B4C4-B583-4A99-AC5E-458B52FF9802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57356" y="6286520"/>
            <a:ext cx="509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 smtClean="0">
                <a:solidFill>
                  <a:srgbClr val="C00000"/>
                </a:solidFill>
              </a:rPr>
              <a:t>GFP</a:t>
            </a:r>
            <a:r>
              <a:rPr lang="de-CH" dirty="0" smtClean="0"/>
              <a:t>	Experimente/Idee	Resultate	Kosten</a:t>
            </a:r>
          </a:p>
          <a:p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mshri.on.ca/nagy/GFP%20mic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westminster.edu/acad/sim/pdf/SpGLOTransformation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3.bio-rad.com/cmc_upload/Literature/221305/1660023A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ymhmsschadau.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csb.org/pdb/explore/jmol.do?structureId=1GFL&amp;bionumber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zeiss-campus.magnet.fsu.edu/tutorials/index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conncoll.edu/ccacad/zimmer/GFP-ww/images/bac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urham.edu.on.ca/s_links/schools/dunbart/staff/melegos/IDC4U5/pGLO%20Slide%20Presentation.pp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rham.edu.on.ca/s_links/schools/dunbart/staff/melegos/IDC4U5/pGLO%20Slide%20Presentation.pp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shri.on.ca/nagy/GFP%20mic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3110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1470" y="30149"/>
            <a:ext cx="7058020" cy="1470025"/>
          </a:xfrm>
        </p:spPr>
        <p:txBody>
          <a:bodyPr/>
          <a:lstStyle/>
          <a:p>
            <a:r>
              <a:rPr lang="de-CH" b="1" dirty="0" smtClean="0">
                <a:solidFill>
                  <a:srgbClr val="FFC000"/>
                </a:solidFill>
              </a:rPr>
              <a:t>Was bringt Lebewesen zum Leuchten?</a:t>
            </a:r>
            <a:endParaRPr lang="de-CH" b="1" dirty="0">
              <a:solidFill>
                <a:srgbClr val="FFC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6488668"/>
            <a:ext cx="93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89450" algn="ctr"/>
                <a:tab pos="9061450" algn="r"/>
              </a:tabLst>
            </a:pPr>
            <a:r>
              <a:rPr lang="de-CH" b="1" dirty="0" smtClean="0">
                <a:solidFill>
                  <a:srgbClr val="FFC000"/>
                </a:solidFill>
              </a:rPr>
              <a:t>Zentralkurs </a:t>
            </a:r>
            <a:r>
              <a:rPr lang="de-CH" b="1" dirty="0" smtClean="0">
                <a:solidFill>
                  <a:srgbClr val="FFC000"/>
                </a:solidFill>
              </a:rPr>
              <a:t>2009	Chemie – einfach faszinierend	Thomas Hari</a:t>
            </a:r>
            <a:endParaRPr lang="de-CH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Resultate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0" y="0"/>
            <a:ext cx="9215470" cy="6858000"/>
            <a:chOff x="0" y="0"/>
            <a:chExt cx="9215470" cy="6858000"/>
          </a:xfrm>
        </p:grpSpPr>
        <p:pic>
          <p:nvPicPr>
            <p:cNvPr id="4" name="Picture 5" descr="Folie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Textfeld 4"/>
            <p:cNvSpPr txBox="1"/>
            <p:nvPr/>
          </p:nvSpPr>
          <p:spPr>
            <a:xfrm>
              <a:off x="5629232" y="6488668"/>
              <a:ext cx="3586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b="1" dirty="0" smtClean="0"/>
                <a:t>Bild: Olivier </a:t>
              </a:r>
              <a:r>
                <a:rPr lang="de-CH" sz="1400" b="1" dirty="0" err="1" smtClean="0"/>
                <a:t>Brandenberger</a:t>
              </a:r>
              <a:r>
                <a:rPr lang="de-CH" sz="1400" b="1" dirty="0" smtClean="0"/>
                <a:t>; Prima 2005/2006</a:t>
              </a:r>
              <a:endParaRPr lang="de-CH" sz="1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Bakterienkulturen</a:t>
            </a:r>
            <a:endParaRPr lang="de-CH" dirty="0"/>
          </a:p>
        </p:txBody>
      </p:sp>
      <p:pic>
        <p:nvPicPr>
          <p:cNvPr id="3" name="Grafik 2" descr="DSC_0806.jpg"/>
          <p:cNvPicPr>
            <a:picLocks noChangeAspect="1"/>
          </p:cNvPicPr>
          <p:nvPr/>
        </p:nvPicPr>
        <p:blipFill>
          <a:blip r:embed="rId2" cstate="print"/>
          <a:srcRect l="26859" t="13417" r="20669" b="8189"/>
          <a:stretch>
            <a:fillRect/>
          </a:stretch>
        </p:blipFill>
        <p:spPr>
          <a:xfrm>
            <a:off x="4714876" y="2071678"/>
            <a:ext cx="3071834" cy="3071834"/>
          </a:xfrm>
          <a:prstGeom prst="rect">
            <a:avLst/>
          </a:prstGeom>
        </p:spPr>
      </p:pic>
      <p:pic>
        <p:nvPicPr>
          <p:cNvPr id="4" name="Grafik 3" descr="DSC_0803.jpg"/>
          <p:cNvPicPr>
            <a:picLocks noChangeAspect="1"/>
          </p:cNvPicPr>
          <p:nvPr/>
        </p:nvPicPr>
        <p:blipFill>
          <a:blip r:embed="rId3" cstate="print"/>
          <a:srcRect l="22957" t="15628" r="27262" b="9999"/>
          <a:stretch>
            <a:fillRect/>
          </a:stretch>
        </p:blipFill>
        <p:spPr>
          <a:xfrm>
            <a:off x="1428728" y="2071678"/>
            <a:ext cx="3071834" cy="307183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214546" y="535782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LB-Medium</a:t>
            </a:r>
            <a:endParaRPr lang="de-CH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672867" y="535782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LB / </a:t>
            </a:r>
            <a:r>
              <a:rPr lang="de-CH" b="1" dirty="0" err="1" smtClean="0"/>
              <a:t>amp</a:t>
            </a:r>
            <a:endParaRPr lang="de-CH" b="1" dirty="0"/>
          </a:p>
        </p:txBody>
      </p:sp>
      <p:sp>
        <p:nvSpPr>
          <p:cNvPr id="9" name="Interaktive Schaltfläche: Informationen 8">
            <a:hlinkClick r:id="rId4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Bakterienkulturen</a:t>
            </a:r>
            <a:endParaRPr lang="de-CH" dirty="0"/>
          </a:p>
        </p:txBody>
      </p:sp>
      <p:pic>
        <p:nvPicPr>
          <p:cNvPr id="3" name="Grafik 2" descr="DSC_0809.jpg"/>
          <p:cNvPicPr>
            <a:picLocks noChangeAspect="1"/>
          </p:cNvPicPr>
          <p:nvPr/>
        </p:nvPicPr>
        <p:blipFill>
          <a:blip r:embed="rId2" cstate="print"/>
          <a:srcRect l="25379" t="13217" r="27530" b="16430"/>
          <a:stretch>
            <a:fillRect/>
          </a:stretch>
        </p:blipFill>
        <p:spPr>
          <a:xfrm>
            <a:off x="785786" y="2214554"/>
            <a:ext cx="3571900" cy="3571900"/>
          </a:xfrm>
          <a:prstGeom prst="rect">
            <a:avLst/>
          </a:prstGeom>
        </p:spPr>
      </p:pic>
      <p:pic>
        <p:nvPicPr>
          <p:cNvPr id="4" name="Grafik 3" descr="DSC_0810.jpg"/>
          <p:cNvPicPr>
            <a:picLocks noChangeAspect="1"/>
          </p:cNvPicPr>
          <p:nvPr/>
        </p:nvPicPr>
        <p:blipFill>
          <a:blip r:embed="rId3" cstate="print"/>
          <a:srcRect l="25564" t="20101" r="28691" b="15576"/>
          <a:stretch>
            <a:fillRect/>
          </a:stretch>
        </p:blipFill>
        <p:spPr>
          <a:xfrm>
            <a:off x="4643438" y="2214554"/>
            <a:ext cx="3786214" cy="35634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936291" y="5917188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LB / </a:t>
            </a:r>
            <a:r>
              <a:rPr lang="de-CH" b="1" dirty="0" err="1" smtClean="0"/>
              <a:t>amp</a:t>
            </a:r>
            <a:r>
              <a:rPr lang="de-CH" b="1" dirty="0" smtClean="0"/>
              <a:t> /</a:t>
            </a:r>
            <a:r>
              <a:rPr lang="de-CH" b="1" dirty="0" err="1" smtClean="0"/>
              <a:t>ara</a:t>
            </a:r>
            <a:endParaRPr lang="de-CH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785918" y="5917188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LB / </a:t>
            </a:r>
            <a:r>
              <a:rPr lang="de-CH" b="1" dirty="0" err="1" smtClean="0"/>
              <a:t>amp</a:t>
            </a:r>
            <a:r>
              <a:rPr lang="de-CH" b="1" dirty="0" smtClean="0"/>
              <a:t> /</a:t>
            </a:r>
            <a:r>
              <a:rPr lang="de-CH" b="1" dirty="0" err="1" smtClean="0"/>
              <a:t>ara</a:t>
            </a:r>
            <a:endParaRPr lang="de-CH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857356" y="1773784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Ohne UV-Licht</a:t>
            </a:r>
            <a:endParaRPr lang="de-CH" b="1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5722305" y="1773784"/>
            <a:ext cx="13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Mit UV-Licht</a:t>
            </a:r>
            <a:endParaRPr lang="de-CH" b="1" i="1" dirty="0"/>
          </a:p>
        </p:txBody>
      </p:sp>
      <p:sp>
        <p:nvSpPr>
          <p:cNvPr id="11" name="Interaktive Schaltfläche: Informationen 10">
            <a:hlinkClick r:id="rId4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Transformation von </a:t>
            </a:r>
            <a:r>
              <a:rPr lang="de-CH" dirty="0" err="1" smtClean="0"/>
              <a:t>pGLO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6000768"/>
            <a:ext cx="4892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Aus: </a:t>
            </a:r>
            <a:r>
              <a:rPr lang="de-CH" sz="1200" dirty="0" smtClean="0">
                <a:hlinkClick r:id="rId2"/>
              </a:rPr>
              <a:t>http://www.westminster.edu/acad/sim/pdf/SpGLOTransformation.pdf</a:t>
            </a:r>
            <a:r>
              <a:rPr lang="de-CH" sz="1200" dirty="0" smtClean="0"/>
              <a:t> </a:t>
            </a:r>
            <a:endParaRPr lang="de-CH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00438"/>
            <a:ext cx="5286412" cy="241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46498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5500694" y="2214554"/>
            <a:ext cx="299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Kulturmedium mit </a:t>
            </a:r>
            <a:r>
              <a:rPr lang="de-CH" b="1" i="1" dirty="0" err="1" smtClean="0"/>
              <a:t>Ampicillin</a:t>
            </a:r>
            <a:endParaRPr lang="de-CH" b="1" i="1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85720" y="4425743"/>
            <a:ext cx="292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Kulturmedium mit </a:t>
            </a:r>
            <a:r>
              <a:rPr lang="de-CH" b="1" i="1" dirty="0" err="1" smtClean="0"/>
              <a:t>Ampicillin</a:t>
            </a:r>
            <a:r>
              <a:rPr lang="de-CH" b="1" i="1" dirty="0" smtClean="0"/>
              <a:t/>
            </a:r>
            <a:br>
              <a:rPr lang="de-CH" b="1" i="1" dirty="0" smtClean="0"/>
            </a:br>
            <a:r>
              <a:rPr lang="de-CH" b="1" i="1" dirty="0" smtClean="0"/>
              <a:t>und </a:t>
            </a:r>
            <a:r>
              <a:rPr lang="de-CH" b="1" i="1" dirty="0" err="1" smtClean="0"/>
              <a:t>Arabinose</a:t>
            </a:r>
            <a:endParaRPr lang="de-CH" b="1" i="1" dirty="0" smtClean="0"/>
          </a:p>
        </p:txBody>
      </p:sp>
      <p:sp>
        <p:nvSpPr>
          <p:cNvPr id="11" name="Interaktive Schaltfläche: Informationen 10">
            <a:hlinkClick r:id="rId5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Flüssigkulturen</a:t>
            </a:r>
            <a:endParaRPr lang="de-CH" dirty="0"/>
          </a:p>
        </p:txBody>
      </p:sp>
      <p:pic>
        <p:nvPicPr>
          <p:cNvPr id="3" name="Grafik 2" descr="DSC_0815.jpg"/>
          <p:cNvPicPr>
            <a:picLocks noChangeAspect="1"/>
          </p:cNvPicPr>
          <p:nvPr/>
        </p:nvPicPr>
        <p:blipFill>
          <a:blip r:embed="rId2" cstate="print"/>
          <a:srcRect l="25782" t="-252" r="24437" b="19849"/>
          <a:stretch>
            <a:fillRect/>
          </a:stretch>
        </p:blipFill>
        <p:spPr>
          <a:xfrm>
            <a:off x="4429124" y="1714488"/>
            <a:ext cx="3929090" cy="4247665"/>
          </a:xfrm>
          <a:prstGeom prst="rect">
            <a:avLst/>
          </a:prstGeom>
        </p:spPr>
      </p:pic>
      <p:sp>
        <p:nvSpPr>
          <p:cNvPr id="4" name="Interaktive Schaltfläche: Informationen 3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DSC_0816.jpg"/>
          <p:cNvPicPr>
            <a:picLocks noChangeAspect="1"/>
          </p:cNvPicPr>
          <p:nvPr/>
        </p:nvPicPr>
        <p:blipFill>
          <a:blip r:embed="rId4" cstate="print"/>
          <a:srcRect l="26993" r="27261" b="12009"/>
          <a:stretch>
            <a:fillRect/>
          </a:stretch>
        </p:blipFill>
        <p:spPr>
          <a:xfrm>
            <a:off x="357158" y="1714487"/>
            <a:ext cx="3357586" cy="432286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Zellen </a:t>
            </a:r>
            <a:r>
              <a:rPr lang="de-CH" dirty="0" err="1" smtClean="0"/>
              <a:t>lysieren</a:t>
            </a:r>
            <a:endParaRPr lang="de-CH" dirty="0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6" name="Grafik 5" descr="DSC_0820.jpg"/>
          <p:cNvPicPr>
            <a:picLocks noChangeAspect="1"/>
          </p:cNvPicPr>
          <p:nvPr/>
        </p:nvPicPr>
        <p:blipFill>
          <a:blip r:embed="rId3" cstate="print"/>
          <a:srcRect l="32290" t="34172" r="32728" b="31657"/>
          <a:stretch>
            <a:fillRect/>
          </a:stretch>
        </p:blipFill>
        <p:spPr>
          <a:xfrm>
            <a:off x="4794718" y="4000504"/>
            <a:ext cx="3277744" cy="2143140"/>
          </a:xfrm>
          <a:prstGeom prst="rect">
            <a:avLst/>
          </a:prstGeom>
        </p:spPr>
      </p:pic>
      <p:pic>
        <p:nvPicPr>
          <p:cNvPr id="7" name="Grafik 6" descr="DSC_0818.jpg"/>
          <p:cNvPicPr>
            <a:picLocks noChangeAspect="1"/>
          </p:cNvPicPr>
          <p:nvPr/>
        </p:nvPicPr>
        <p:blipFill>
          <a:blip r:embed="rId4" cstate="print"/>
          <a:srcRect l="10448" r="29851" b="21955"/>
          <a:stretch>
            <a:fillRect/>
          </a:stretch>
        </p:blipFill>
        <p:spPr>
          <a:xfrm>
            <a:off x="5000628" y="1285860"/>
            <a:ext cx="2857520" cy="2500330"/>
          </a:xfrm>
          <a:prstGeom prst="rect">
            <a:avLst/>
          </a:prstGeom>
        </p:spPr>
      </p:pic>
      <p:pic>
        <p:nvPicPr>
          <p:cNvPr id="8" name="Grafik 7" descr="DSC_0829.jpg"/>
          <p:cNvPicPr>
            <a:picLocks noChangeAspect="1"/>
          </p:cNvPicPr>
          <p:nvPr/>
        </p:nvPicPr>
        <p:blipFill>
          <a:blip r:embed="rId5" cstate="print"/>
          <a:srcRect l="39614" t="28580" r="35621" b="39195"/>
          <a:stretch>
            <a:fillRect/>
          </a:stretch>
        </p:blipFill>
        <p:spPr>
          <a:xfrm>
            <a:off x="500034" y="1857364"/>
            <a:ext cx="3786214" cy="329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Bakterienpellets</a:t>
            </a:r>
            <a:endParaRPr lang="de-CH" dirty="0"/>
          </a:p>
        </p:txBody>
      </p:sp>
      <p:sp>
        <p:nvSpPr>
          <p:cNvPr id="5" name="Interaktive Schaltfläche: Informationen 4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7" name="Grafik 6" descr="DSC_0822.jpg"/>
          <p:cNvPicPr>
            <a:picLocks noChangeAspect="1"/>
          </p:cNvPicPr>
          <p:nvPr/>
        </p:nvPicPr>
        <p:blipFill>
          <a:blip r:embed="rId3" cstate="print"/>
          <a:srcRect l="34595" t="28897" r="33158" b="37096"/>
          <a:stretch>
            <a:fillRect/>
          </a:stretch>
        </p:blipFill>
        <p:spPr>
          <a:xfrm>
            <a:off x="357158" y="2357430"/>
            <a:ext cx="3714776" cy="2622195"/>
          </a:xfrm>
          <a:prstGeom prst="rect">
            <a:avLst/>
          </a:prstGeom>
        </p:spPr>
      </p:pic>
      <p:pic>
        <p:nvPicPr>
          <p:cNvPr id="8" name="Grafik 7" descr="DSC_0821.jpg"/>
          <p:cNvPicPr>
            <a:picLocks noChangeAspect="1"/>
          </p:cNvPicPr>
          <p:nvPr/>
        </p:nvPicPr>
        <p:blipFill>
          <a:blip r:embed="rId4" cstate="print"/>
          <a:srcRect l="32250" t="37138" r="36884" b="40692"/>
          <a:stretch>
            <a:fillRect/>
          </a:stretch>
        </p:blipFill>
        <p:spPr>
          <a:xfrm>
            <a:off x="4572000" y="2643182"/>
            <a:ext cx="4309140" cy="20717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14612" y="5357826"/>
            <a:ext cx="311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Werden nicht mehr verwendet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Säule auftragen</a:t>
            </a:r>
            <a:endParaRPr lang="de-CH" dirty="0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6" name="Grafik 5" descr="DSC_0842.jpg"/>
          <p:cNvPicPr>
            <a:picLocks noChangeAspect="1"/>
          </p:cNvPicPr>
          <p:nvPr/>
        </p:nvPicPr>
        <p:blipFill>
          <a:blip r:embed="rId3" cstate="print"/>
          <a:srcRect l="11791"/>
          <a:stretch>
            <a:fillRect/>
          </a:stretch>
        </p:blipFill>
        <p:spPr>
          <a:xfrm>
            <a:off x="4214810" y="2214554"/>
            <a:ext cx="4683568" cy="3553968"/>
          </a:xfrm>
          <a:prstGeom prst="rect">
            <a:avLst/>
          </a:prstGeom>
        </p:spPr>
      </p:pic>
      <p:pic>
        <p:nvPicPr>
          <p:cNvPr id="7" name="Grafik 6" descr="DSC_0844.jpg"/>
          <p:cNvPicPr>
            <a:picLocks noChangeAspect="1"/>
          </p:cNvPicPr>
          <p:nvPr/>
        </p:nvPicPr>
        <p:blipFill>
          <a:blip r:embed="rId4" cstate="print"/>
          <a:srcRect r="33180"/>
          <a:stretch>
            <a:fillRect/>
          </a:stretch>
        </p:blipFill>
        <p:spPr>
          <a:xfrm>
            <a:off x="214282" y="2285992"/>
            <a:ext cx="3547882" cy="355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Säule auswaschen</a:t>
            </a:r>
            <a:endParaRPr lang="de-CH" dirty="0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6" name="Grafik 5" descr="DSC_0849.jpg"/>
          <p:cNvPicPr>
            <a:picLocks noChangeAspect="1"/>
          </p:cNvPicPr>
          <p:nvPr/>
        </p:nvPicPr>
        <p:blipFill>
          <a:blip r:embed="rId3" cstate="print"/>
          <a:srcRect l="40582" r="36546"/>
          <a:stretch>
            <a:fillRect/>
          </a:stretch>
        </p:blipFill>
        <p:spPr>
          <a:xfrm>
            <a:off x="6429388" y="1732419"/>
            <a:ext cx="1571636" cy="4599253"/>
          </a:xfrm>
          <a:prstGeom prst="rect">
            <a:avLst/>
          </a:prstGeom>
        </p:spPr>
      </p:pic>
      <p:pic>
        <p:nvPicPr>
          <p:cNvPr id="7" name="Grafik 6" descr="DSC_0845.jpg"/>
          <p:cNvPicPr>
            <a:picLocks noChangeAspect="1"/>
          </p:cNvPicPr>
          <p:nvPr/>
        </p:nvPicPr>
        <p:blipFill>
          <a:blip r:embed="rId4" cstate="print"/>
          <a:srcRect l="38431" r="33315"/>
          <a:stretch>
            <a:fillRect/>
          </a:stretch>
        </p:blipFill>
        <p:spPr>
          <a:xfrm>
            <a:off x="642942" y="1717208"/>
            <a:ext cx="1928794" cy="4569312"/>
          </a:xfrm>
          <a:prstGeom prst="rect">
            <a:avLst/>
          </a:prstGeom>
        </p:spPr>
      </p:pic>
      <p:pic>
        <p:nvPicPr>
          <p:cNvPr id="8" name="Grafik 7" descr="DSC_0848.jpg"/>
          <p:cNvPicPr>
            <a:picLocks noChangeAspect="1"/>
          </p:cNvPicPr>
          <p:nvPr/>
        </p:nvPicPr>
        <p:blipFill>
          <a:blip r:embed="rId5" cstate="print"/>
          <a:srcRect l="35607" r="34794"/>
          <a:stretch>
            <a:fillRect/>
          </a:stretch>
        </p:blipFill>
        <p:spPr>
          <a:xfrm>
            <a:off x="3428992" y="1714488"/>
            <a:ext cx="2000264" cy="452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 Fraktionen</a:t>
            </a:r>
            <a:endParaRPr lang="de-CH" dirty="0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 descr="DSC_0860.jpg"/>
          <p:cNvPicPr>
            <a:picLocks noChangeAspect="1"/>
          </p:cNvPicPr>
          <p:nvPr/>
        </p:nvPicPr>
        <p:blipFill>
          <a:blip r:embed="rId3" cstate="print"/>
          <a:srcRect l="21343" t="7187" r="22148" b="6379"/>
          <a:stretch>
            <a:fillRect/>
          </a:stretch>
        </p:blipFill>
        <p:spPr>
          <a:xfrm>
            <a:off x="2714612" y="1714488"/>
            <a:ext cx="3571900" cy="365694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57158" y="407194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Säule auftragen</a:t>
            </a:r>
            <a:endParaRPr lang="de-CH" b="1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3476757" y="564357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Säule waschen</a:t>
            </a:r>
            <a:endParaRPr lang="de-CH" b="1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6715140" y="4357694"/>
            <a:ext cx="178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GFP auswaschen</a:t>
            </a:r>
            <a:endParaRPr lang="de-CH" b="1" i="1" dirty="0"/>
          </a:p>
        </p:txBody>
      </p:sp>
      <p:cxnSp>
        <p:nvCxnSpPr>
          <p:cNvPr id="11" name="Gerade Verbindung 10"/>
          <p:cNvCxnSpPr>
            <a:stCxn id="7" idx="3"/>
          </p:cNvCxnSpPr>
          <p:nvPr/>
        </p:nvCxnSpPr>
        <p:spPr>
          <a:xfrm>
            <a:off x="2074295" y="4256608"/>
            <a:ext cx="926069" cy="2439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5400000">
            <a:off x="3912922" y="5299900"/>
            <a:ext cx="744028" cy="26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5857884" y="4530218"/>
            <a:ext cx="854631" cy="417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/>
              <a:t>Das grün fluoreszierende Protein (GFP)</a:t>
            </a:r>
            <a:endParaRPr lang="de-CH" b="1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55" y="1619272"/>
            <a:ext cx="8154987" cy="488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Native PAGE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6" name="Grafik 5" descr="DSC_0833.jpg"/>
          <p:cNvPicPr>
            <a:picLocks noChangeAspect="1"/>
          </p:cNvPicPr>
          <p:nvPr/>
        </p:nvPicPr>
        <p:blipFill>
          <a:blip r:embed="rId2" cstate="print"/>
          <a:srcRect l="32375" t="15628" r="7080" b="7989"/>
          <a:stretch>
            <a:fillRect/>
          </a:stretch>
        </p:blipFill>
        <p:spPr>
          <a:xfrm>
            <a:off x="1571604" y="1285859"/>
            <a:ext cx="6000792" cy="5067335"/>
          </a:xfrm>
          <a:prstGeom prst="rect">
            <a:avLst/>
          </a:prstGeom>
        </p:spPr>
      </p:pic>
      <p:sp>
        <p:nvSpPr>
          <p:cNvPr id="7" name="Interaktive Schaltfläche: Informationen 6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Nicht ganz einfach…</a:t>
            </a:r>
            <a:endParaRPr lang="de-CH" dirty="0"/>
          </a:p>
        </p:txBody>
      </p:sp>
      <p:sp>
        <p:nvSpPr>
          <p:cNvPr id="32" name="Rechteck 31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34" name="Grafik 33" descr="DSC_0854.jpg"/>
          <p:cNvPicPr>
            <a:picLocks noChangeAspect="1"/>
          </p:cNvPicPr>
          <p:nvPr/>
        </p:nvPicPr>
        <p:blipFill>
          <a:blip r:embed="rId2" cstate="print"/>
          <a:srcRect l="24168" t="11407"/>
          <a:stretch>
            <a:fillRect/>
          </a:stretch>
        </p:blipFill>
        <p:spPr>
          <a:xfrm>
            <a:off x="1357290" y="1571612"/>
            <a:ext cx="6120790" cy="4786346"/>
          </a:xfrm>
          <a:prstGeom prst="rect">
            <a:avLst/>
          </a:prstGeom>
        </p:spPr>
      </p:pic>
      <p:sp>
        <p:nvSpPr>
          <p:cNvPr id="36" name="Interaktive Schaltfläche: Informationen 35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 fluoreszierende Banden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7" name="Grafik 6" descr="M0011338.JPG"/>
          <p:cNvPicPr>
            <a:picLocks noChangeAspect="1"/>
          </p:cNvPicPr>
          <p:nvPr/>
        </p:nvPicPr>
        <p:blipFill>
          <a:blip r:embed="rId2" cstate="print"/>
          <a:srcRect l="25514" t="28114" r="22348" b="5300"/>
          <a:stretch>
            <a:fillRect/>
          </a:stretch>
        </p:blipFill>
        <p:spPr>
          <a:xfrm>
            <a:off x="285720" y="2116327"/>
            <a:ext cx="4402168" cy="4214842"/>
          </a:xfrm>
          <a:prstGeom prst="rect">
            <a:avLst/>
          </a:prstGeom>
        </p:spPr>
      </p:pic>
      <p:pic>
        <p:nvPicPr>
          <p:cNvPr id="8" name="Grafik 7" descr="M0011340.JPG"/>
          <p:cNvPicPr>
            <a:picLocks noChangeAspect="1"/>
          </p:cNvPicPr>
          <p:nvPr/>
        </p:nvPicPr>
        <p:blipFill>
          <a:blip r:embed="rId3" cstate="print"/>
          <a:srcRect l="24166" t="27629" r="39010" b="4833"/>
          <a:stretch>
            <a:fillRect/>
          </a:stretch>
        </p:blipFill>
        <p:spPr>
          <a:xfrm>
            <a:off x="5143504" y="1544823"/>
            <a:ext cx="3500462" cy="481313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19774" y="163090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1" dirty="0" smtClean="0"/>
              <a:t>27 und 37 </a:t>
            </a:r>
            <a:r>
              <a:rPr lang="de-CH" b="1" i="1" dirty="0" err="1" smtClean="0"/>
              <a:t>kDa</a:t>
            </a:r>
            <a:endParaRPr lang="de-CH" b="1" i="1" dirty="0"/>
          </a:p>
        </p:txBody>
      </p:sp>
      <p:sp>
        <p:nvSpPr>
          <p:cNvPr id="10" name="Interaktive Schaltfläche: Informationen 9">
            <a:hlinkClick r:id="rId4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SDS-PAGE</a:t>
            </a:r>
            <a:endParaRPr lang="de-CH" dirty="0"/>
          </a:p>
        </p:txBody>
      </p:sp>
      <p:pic>
        <p:nvPicPr>
          <p:cNvPr id="3" name="Grafik 2" descr="DSCN4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247578" cy="4643470"/>
          </a:xfrm>
          <a:prstGeom prst="rect">
            <a:avLst/>
          </a:prstGeom>
        </p:spPr>
      </p:pic>
      <p:sp>
        <p:nvSpPr>
          <p:cNvPr id="4" name="Interaktive Schaltfläche: Informationen 3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cxnSp>
        <p:nvCxnSpPr>
          <p:cNvPr id="7" name="Gerade Verbindung 6"/>
          <p:cNvCxnSpPr/>
          <p:nvPr/>
        </p:nvCxnSpPr>
        <p:spPr>
          <a:xfrm rot="16200000" flipH="1">
            <a:off x="2750213" y="3750353"/>
            <a:ext cx="4643470" cy="23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429256" y="5715016"/>
            <a:ext cx="159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i="1" dirty="0" smtClean="0"/>
              <a:t>Vor der Säule</a:t>
            </a:r>
            <a:endParaRPr lang="de-CH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071802" y="5715016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i="1" dirty="0" smtClean="0"/>
              <a:t>Nach der Säule</a:t>
            </a:r>
            <a:endParaRPr lang="de-CH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SDS-PAGE</a:t>
            </a:r>
            <a:endParaRPr lang="de-CH" dirty="0"/>
          </a:p>
        </p:txBody>
      </p:sp>
      <p:sp>
        <p:nvSpPr>
          <p:cNvPr id="5" name="Interaktive Schaltfläche: Informationen 4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grpSp>
        <p:nvGrpSpPr>
          <p:cNvPr id="43" name="Gruppieren 42"/>
          <p:cNvGrpSpPr/>
          <p:nvPr/>
        </p:nvGrpSpPr>
        <p:grpSpPr>
          <a:xfrm>
            <a:off x="2143108" y="1428736"/>
            <a:ext cx="4038765" cy="4714908"/>
            <a:chOff x="1890557" y="1428736"/>
            <a:chExt cx="4038765" cy="4714908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143240" y="1428736"/>
              <a:ext cx="2786082" cy="4714908"/>
              <a:chOff x="3143240" y="1857364"/>
              <a:chExt cx="1785950" cy="4214843"/>
            </a:xfrm>
          </p:grpSpPr>
          <p:pic>
            <p:nvPicPr>
              <p:cNvPr id="7" name="Grafik 6" descr="DSCN4972.jpg"/>
              <p:cNvPicPr>
                <a:picLocks noChangeAspect="1"/>
              </p:cNvPicPr>
              <p:nvPr/>
            </p:nvPicPr>
            <p:blipFill>
              <a:blip r:embed="rId3" cstate="print"/>
              <a:srcRect l="45785" t="8718" r="45494" b="7005"/>
              <a:stretch>
                <a:fillRect/>
              </a:stretch>
            </p:blipFill>
            <p:spPr>
              <a:xfrm>
                <a:off x="3714744" y="1928802"/>
                <a:ext cx="571504" cy="4143404"/>
              </a:xfrm>
              <a:prstGeom prst="rect">
                <a:avLst/>
              </a:prstGeom>
            </p:spPr>
          </p:pic>
          <p:pic>
            <p:nvPicPr>
              <p:cNvPr id="8" name="Grafik 7" descr="DSCN4972.jpg"/>
              <p:cNvPicPr>
                <a:picLocks noChangeAspect="1"/>
              </p:cNvPicPr>
              <p:nvPr/>
            </p:nvPicPr>
            <p:blipFill>
              <a:blip r:embed="rId3" cstate="print"/>
              <a:srcRect l="13081" t="7265" r="78198" b="7005"/>
              <a:stretch>
                <a:fillRect/>
              </a:stretch>
            </p:blipFill>
            <p:spPr>
              <a:xfrm>
                <a:off x="3143240" y="1857364"/>
                <a:ext cx="571504" cy="4214842"/>
              </a:xfrm>
              <a:prstGeom prst="rect">
                <a:avLst/>
              </a:prstGeom>
            </p:spPr>
          </p:pic>
          <p:pic>
            <p:nvPicPr>
              <p:cNvPr id="9" name="Grafik 8" descr="DSCN4972.jpg"/>
              <p:cNvPicPr>
                <a:picLocks noChangeAspect="1"/>
              </p:cNvPicPr>
              <p:nvPr/>
            </p:nvPicPr>
            <p:blipFill>
              <a:blip r:embed="rId3" cstate="print"/>
              <a:srcRect l="80669" t="4359" r="10610" b="21535"/>
              <a:stretch>
                <a:fillRect/>
              </a:stretch>
            </p:blipFill>
            <p:spPr>
              <a:xfrm>
                <a:off x="4286248" y="1928801"/>
                <a:ext cx="642942" cy="3929091"/>
              </a:xfrm>
              <a:prstGeom prst="rect">
                <a:avLst/>
              </a:prstGeom>
            </p:spPr>
          </p:pic>
          <p:cxnSp>
            <p:nvCxnSpPr>
              <p:cNvPr id="11" name="Gerade Verbindung 10"/>
              <p:cNvCxnSpPr/>
              <p:nvPr/>
            </p:nvCxnSpPr>
            <p:spPr>
              <a:xfrm rot="5400000">
                <a:off x="2214957" y="4000121"/>
                <a:ext cx="4142610" cy="15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 rot="16200000" flipH="1">
                <a:off x="1643821" y="3999723"/>
                <a:ext cx="4143404" cy="15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feld 15"/>
            <p:cNvSpPr txBox="1"/>
            <p:nvPr/>
          </p:nvSpPr>
          <p:spPr>
            <a:xfrm>
              <a:off x="1890557" y="234528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250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890557" y="2690336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150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890557" y="305966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100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007575" y="342900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75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007575" y="378619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50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007575" y="414338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37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007575" y="450057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25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007575" y="485776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20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007575" y="5143512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15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007575" y="5500702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i="1" dirty="0" smtClean="0"/>
                <a:t>10 </a:t>
              </a:r>
              <a:r>
                <a:rPr lang="de-CH" b="1" i="1" dirty="0" err="1" smtClean="0"/>
                <a:t>kDa</a:t>
              </a:r>
              <a:endParaRPr lang="de-CH" b="1" i="1" dirty="0"/>
            </a:p>
          </p:txBody>
        </p:sp>
        <p:cxnSp>
          <p:nvCxnSpPr>
            <p:cNvPr id="27" name="Gerade Verbindung 26"/>
            <p:cNvCxnSpPr>
              <a:stCxn id="16" idx="3"/>
            </p:cNvCxnSpPr>
            <p:nvPr/>
          </p:nvCxnSpPr>
          <p:spPr>
            <a:xfrm>
              <a:off x="2857488" y="2529954"/>
              <a:ext cx="571504" cy="11322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2857488" y="2887144"/>
              <a:ext cx="571504" cy="11322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2857488" y="3286124"/>
              <a:ext cx="500066" cy="7143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2857488" y="3571876"/>
              <a:ext cx="500066" cy="7143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2857488" y="3929066"/>
              <a:ext cx="428628" cy="7143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2857488" y="4286256"/>
              <a:ext cx="428628" cy="7143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2857488" y="4643446"/>
              <a:ext cx="428628" cy="7143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V="1">
              <a:off x="2857488" y="4857760"/>
              <a:ext cx="428628" cy="21431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 flipV="1">
              <a:off x="2857488" y="5143512"/>
              <a:ext cx="428628" cy="21431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2857488" y="5715016"/>
              <a:ext cx="428628" cy="15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Ellipse 43"/>
          <p:cNvSpPr/>
          <p:nvPr/>
        </p:nvSpPr>
        <p:spPr>
          <a:xfrm>
            <a:off x="4214810" y="4429132"/>
            <a:ext cx="857256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SDS-PAGE</a:t>
            </a:r>
            <a:endParaRPr lang="de-CH" dirty="0"/>
          </a:p>
        </p:txBody>
      </p:sp>
      <p:pic>
        <p:nvPicPr>
          <p:cNvPr id="3" name="Grafik 2" descr="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554008" cy="4357718"/>
          </a:xfrm>
          <a:prstGeom prst="rect">
            <a:avLst/>
          </a:prstGeom>
        </p:spPr>
      </p:pic>
      <p:sp>
        <p:nvSpPr>
          <p:cNvPr id="4" name="Interaktive Schaltfläche: Informationen 3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SDS-PAGE</a:t>
            </a:r>
            <a:endParaRPr lang="de-CH" dirty="0"/>
          </a:p>
        </p:txBody>
      </p:sp>
      <p:pic>
        <p:nvPicPr>
          <p:cNvPr id="3" name="Grafik 2" descr="Gel.jpg"/>
          <p:cNvPicPr>
            <a:picLocks noChangeAspect="1"/>
          </p:cNvPicPr>
          <p:nvPr/>
        </p:nvPicPr>
        <p:blipFill>
          <a:blip r:embed="rId2" cstate="print"/>
          <a:srcRect l="21399" t="26436" r="61788" b="18391"/>
          <a:stretch>
            <a:fillRect/>
          </a:stretch>
        </p:blipFill>
        <p:spPr>
          <a:xfrm>
            <a:off x="2143107" y="1714488"/>
            <a:ext cx="2049067" cy="4470692"/>
          </a:xfrm>
          <a:prstGeom prst="rect">
            <a:avLst/>
          </a:prstGeom>
        </p:spPr>
      </p:pic>
      <p:pic>
        <p:nvPicPr>
          <p:cNvPr id="4" name="Grafik 3" descr="Gel.jpg"/>
          <p:cNvPicPr>
            <a:picLocks noChangeAspect="1"/>
          </p:cNvPicPr>
          <p:nvPr/>
        </p:nvPicPr>
        <p:blipFill>
          <a:blip r:embed="rId2" cstate="print"/>
          <a:srcRect l="51204" t="24138" r="36568" b="24779"/>
          <a:stretch>
            <a:fillRect/>
          </a:stretch>
        </p:blipFill>
        <p:spPr>
          <a:xfrm>
            <a:off x="4643438" y="1714489"/>
            <a:ext cx="1643074" cy="4563830"/>
          </a:xfrm>
          <a:prstGeom prst="rect">
            <a:avLst/>
          </a:prstGeom>
        </p:spPr>
      </p:pic>
      <p:sp>
        <p:nvSpPr>
          <p:cNvPr id="5" name="Interaktive Schaltfläche: Informationen 4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sp>
        <p:nvSpPr>
          <p:cNvPr id="7" name="Ellipse 6"/>
          <p:cNvSpPr/>
          <p:nvPr/>
        </p:nvSpPr>
        <p:spPr>
          <a:xfrm>
            <a:off x="2643174" y="4286256"/>
            <a:ext cx="1500198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Plasmidverdau</a:t>
            </a:r>
            <a:endParaRPr lang="de-CH" dirty="0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 descr="M0011334.JPG"/>
          <p:cNvPicPr>
            <a:picLocks noChangeAspect="1"/>
          </p:cNvPicPr>
          <p:nvPr/>
        </p:nvPicPr>
        <p:blipFill>
          <a:blip r:embed="rId3"/>
          <a:srcRect l="27621" t="19737" r="25030" b="14474"/>
          <a:stretch>
            <a:fillRect/>
          </a:stretch>
        </p:blipFill>
        <p:spPr>
          <a:xfrm>
            <a:off x="2214546" y="1285860"/>
            <a:ext cx="4929222" cy="51346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286380" y="128586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chemeClr val="bg1"/>
                </a:solidFill>
              </a:rPr>
              <a:t>pGEM1 mit Bcn1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85984" y="1285860"/>
            <a:ext cx="282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>
                <a:solidFill>
                  <a:schemeClr val="bg1"/>
                </a:solidFill>
              </a:rPr>
              <a:t>pGLO</a:t>
            </a:r>
            <a:r>
              <a:rPr lang="de-CH" b="1" dirty="0" smtClean="0">
                <a:solidFill>
                  <a:schemeClr val="bg1"/>
                </a:solidFill>
              </a:rPr>
              <a:t> mit Bcn1 und Bam H1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52134" y="1630908"/>
            <a:ext cx="19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>
                <a:solidFill>
                  <a:schemeClr val="bg1"/>
                </a:solidFill>
              </a:rPr>
              <a:t>pGLO</a:t>
            </a:r>
            <a:r>
              <a:rPr lang="de-CH" b="1" dirty="0" smtClean="0">
                <a:solidFill>
                  <a:schemeClr val="bg1"/>
                </a:solidFill>
              </a:rPr>
              <a:t> mit Bam H1</a:t>
            </a:r>
            <a:endParaRPr lang="de-CH" b="1" dirty="0">
              <a:solidFill>
                <a:schemeClr val="bg1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10800000" flipV="1">
            <a:off x="5429256" y="1643050"/>
            <a:ext cx="928694" cy="571504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14678" y="1714488"/>
            <a:ext cx="1143008" cy="50006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16200000" flipH="1">
            <a:off x="4643438" y="2071678"/>
            <a:ext cx="357190" cy="7143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Färbung mit Azur Blau</a:t>
            </a:r>
            <a:endParaRPr lang="de-CH" dirty="0"/>
          </a:p>
        </p:txBody>
      </p:sp>
      <p:pic>
        <p:nvPicPr>
          <p:cNvPr id="3" name="Grafik 2" descr="M0011347.JPG"/>
          <p:cNvPicPr>
            <a:picLocks noChangeAspect="1"/>
          </p:cNvPicPr>
          <p:nvPr/>
        </p:nvPicPr>
        <p:blipFill>
          <a:blip r:embed="rId2" cstate="print"/>
          <a:srcRect l="34389" t="22891" r="18412" b="5146"/>
          <a:stretch>
            <a:fillRect/>
          </a:stretch>
        </p:blipFill>
        <p:spPr>
          <a:xfrm rot="267726">
            <a:off x="2185423" y="1446126"/>
            <a:ext cx="4311978" cy="4928717"/>
          </a:xfrm>
          <a:prstGeom prst="rect">
            <a:avLst/>
          </a:prstGeom>
        </p:spPr>
      </p:pic>
      <p:sp>
        <p:nvSpPr>
          <p:cNvPr id="4" name="Interaktive Schaltfläche: Informationen 3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6" name="Picture 5" descr="Foli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629232" y="6621685"/>
            <a:ext cx="3586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smtClean="0"/>
              <a:t>Bild: Olivier </a:t>
            </a:r>
            <a:r>
              <a:rPr lang="de-CH" sz="1400" b="1" dirty="0" err="1" smtClean="0"/>
              <a:t>Brandenberger</a:t>
            </a:r>
            <a:r>
              <a:rPr lang="de-CH" sz="1400" b="1" dirty="0" smtClean="0"/>
              <a:t>; Prima 2005/2006</a:t>
            </a:r>
            <a:endParaRPr lang="de-CH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b="1" dirty="0" smtClean="0">
                <a:solidFill>
                  <a:schemeClr val="accent1">
                    <a:lumMod val="75000"/>
                  </a:schemeClr>
                </a:solidFill>
              </a:rPr>
              <a:t>Übersicht</a:t>
            </a:r>
            <a:endParaRPr lang="de-CH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7530" y="2000240"/>
            <a:ext cx="3328982" cy="3114684"/>
          </a:xfrm>
        </p:spPr>
        <p:txBody>
          <a:bodyPr/>
          <a:lstStyle/>
          <a:p>
            <a:pPr algn="ctr">
              <a:buNone/>
            </a:pPr>
            <a:r>
              <a:rPr lang="de-CH" b="1" dirty="0" smtClean="0"/>
              <a:t>Das GFP</a:t>
            </a:r>
          </a:p>
          <a:p>
            <a:pPr algn="ctr">
              <a:buNone/>
            </a:pPr>
            <a:r>
              <a:rPr lang="de-CH" b="1" dirty="0" smtClean="0"/>
              <a:t>Experimente/Idee</a:t>
            </a:r>
          </a:p>
          <a:p>
            <a:pPr algn="ctr">
              <a:buNone/>
            </a:pPr>
            <a:r>
              <a:rPr lang="de-CH" b="1" dirty="0" smtClean="0"/>
              <a:t>Resultate</a:t>
            </a:r>
          </a:p>
          <a:p>
            <a:pPr algn="ctr">
              <a:buNone/>
            </a:pPr>
            <a:r>
              <a:rPr lang="de-CH" b="1" dirty="0" smtClean="0"/>
              <a:t>Kosten</a:t>
            </a:r>
          </a:p>
          <a:p>
            <a:pPr algn="ctr">
              <a:buNone/>
            </a:pP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</a:t>
            </a:r>
            <a:r>
              <a:rPr lang="de-CH" b="1" dirty="0" smtClean="0">
                <a:solidFill>
                  <a:srgbClr val="C00000"/>
                </a:solidFill>
              </a:rPr>
              <a:t>Resultate</a:t>
            </a:r>
            <a:r>
              <a:rPr lang="de-CH" b="1" dirty="0" smtClean="0"/>
              <a:t>	Kosten</a:t>
            </a:r>
            <a:endParaRPr lang="de-CH" b="1" dirty="0"/>
          </a:p>
        </p:txBody>
      </p:sp>
      <p:pic>
        <p:nvPicPr>
          <p:cNvPr id="6" name="Picture 5" descr="Folie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629232" y="6572272"/>
            <a:ext cx="3586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smtClean="0"/>
              <a:t>Bild: Olivier </a:t>
            </a:r>
            <a:r>
              <a:rPr lang="de-CH" sz="1400" b="1" dirty="0" err="1" smtClean="0"/>
              <a:t>Brandenberger</a:t>
            </a:r>
            <a:r>
              <a:rPr lang="de-CH" sz="1400" b="1" dirty="0" smtClean="0"/>
              <a:t>; Prima 2005/2006</a:t>
            </a:r>
            <a:endParaRPr lang="de-CH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Kosten</a:t>
            </a:r>
            <a:endParaRPr lang="de-CH" dirty="0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Resultate	</a:t>
            </a:r>
            <a:r>
              <a:rPr lang="de-CH" b="1" dirty="0" smtClean="0">
                <a:solidFill>
                  <a:srgbClr val="C00000"/>
                </a:solidFill>
              </a:rPr>
              <a:t>Kosten</a:t>
            </a:r>
            <a:endParaRPr lang="de-CH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22631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071802" y="1785926"/>
            <a:ext cx="36309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2 Kits mit Material wird geliefert</a:t>
            </a:r>
          </a:p>
          <a:p>
            <a:r>
              <a:rPr lang="de-CH" sz="2000" b="1" dirty="0" smtClean="0"/>
              <a:t>Relativ teuer </a:t>
            </a:r>
          </a:p>
          <a:p>
            <a:r>
              <a:rPr lang="de-CH" sz="2000" b="1" dirty="0" smtClean="0"/>
              <a:t>Zusätzliches Material:</a:t>
            </a:r>
          </a:p>
          <a:p>
            <a:r>
              <a:rPr lang="de-CH" sz="2000" b="1" dirty="0" smtClean="0"/>
              <a:t>Zentrifuge</a:t>
            </a:r>
          </a:p>
          <a:p>
            <a:r>
              <a:rPr lang="de-CH" sz="2000" b="1" dirty="0" smtClean="0"/>
              <a:t>Gel-Apparatur vertikal</a:t>
            </a:r>
          </a:p>
          <a:p>
            <a:r>
              <a:rPr lang="de-CH" sz="2000" b="1" dirty="0" smtClean="0"/>
              <a:t>Gel-Apparatur horizontal</a:t>
            </a:r>
          </a:p>
          <a:p>
            <a:r>
              <a:rPr lang="de-CH" sz="2000" b="1" dirty="0" smtClean="0"/>
              <a:t>Heizblock</a:t>
            </a:r>
          </a:p>
          <a:p>
            <a:r>
              <a:rPr lang="de-CH" sz="2000" b="1" dirty="0" smtClean="0"/>
              <a:t>Mikropipetten (bis 1 </a:t>
            </a:r>
            <a:r>
              <a:rPr lang="de-CH" sz="2000" b="1" dirty="0" smtClean="0">
                <a:latin typeface="Symbol" pitchFamily="18" charset="2"/>
              </a:rPr>
              <a:t>m</a:t>
            </a:r>
            <a:r>
              <a:rPr lang="de-CH" sz="2000" b="1" dirty="0" smtClean="0"/>
              <a:t>l)</a:t>
            </a:r>
          </a:p>
          <a:p>
            <a:r>
              <a:rPr lang="de-CH" sz="2000" b="1" dirty="0" smtClean="0"/>
              <a:t>Restriktionsenzym</a:t>
            </a:r>
            <a:endParaRPr lang="de-CH" sz="20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643042" y="5429264"/>
            <a:ext cx="5981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b="1" dirty="0" smtClean="0"/>
              <a:t>Proteinelektrophorese: </a:t>
            </a:r>
            <a:r>
              <a:rPr lang="de-CH" sz="1100" b="1" dirty="0" smtClean="0">
                <a:hlinkClick r:id="rId4"/>
              </a:rPr>
              <a:t>http://www3.bio-rad.com/cmc_upload/Literature/221305/1660023A.PDF</a:t>
            </a:r>
            <a:r>
              <a:rPr lang="de-CH" sz="1100" b="1" dirty="0" smtClean="0"/>
              <a:t> </a:t>
            </a:r>
            <a:endParaRPr lang="de-CH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Alternative: Genspirale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Apparaturen werden ausgeliehen</a:t>
            </a:r>
            <a:br>
              <a:rPr lang="de-CH" dirty="0" smtClean="0"/>
            </a:br>
            <a:r>
              <a:rPr lang="de-CH" dirty="0" smtClean="0"/>
              <a:t>(Ausnahme: SDS-PAGE)</a:t>
            </a:r>
          </a:p>
          <a:p>
            <a:r>
              <a:rPr lang="de-CH" dirty="0" smtClean="0"/>
              <a:t>Kosten für Verbrauchsmaterial:</a:t>
            </a:r>
            <a:br>
              <a:rPr lang="de-CH" dirty="0" smtClean="0"/>
            </a:br>
            <a:r>
              <a:rPr lang="de-CH" dirty="0" smtClean="0"/>
              <a:t>SFr. 50.– (Kurs gemacht)</a:t>
            </a:r>
          </a:p>
          <a:p>
            <a:r>
              <a:rPr lang="de-CH" dirty="0" smtClean="0"/>
              <a:t>Zusätzliches Material von </a:t>
            </a:r>
            <a:r>
              <a:rPr lang="de-CH" dirty="0" err="1" smtClean="0"/>
              <a:t>BioRad</a:t>
            </a:r>
            <a:r>
              <a:rPr lang="de-CH" dirty="0" smtClean="0"/>
              <a:t>:</a:t>
            </a:r>
            <a:br>
              <a:rPr lang="de-CH" dirty="0" smtClean="0"/>
            </a:br>
            <a:r>
              <a:rPr lang="de-CH" dirty="0" smtClean="0"/>
              <a:t>Säulen</a:t>
            </a:r>
            <a:br>
              <a:rPr lang="de-CH" dirty="0" smtClean="0"/>
            </a:br>
            <a:r>
              <a:rPr lang="de-CH" dirty="0" err="1" smtClean="0"/>
              <a:t>Plasmid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Puffer selber herstellen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Interaktive Schaltfläche: Informationen 3">
            <a:hlinkClick r:id="rId2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Experimente/Idee	Resultate	</a:t>
            </a:r>
            <a:r>
              <a:rPr lang="de-CH" b="1" dirty="0" smtClean="0">
                <a:solidFill>
                  <a:srgbClr val="C00000"/>
                </a:solidFill>
              </a:rPr>
              <a:t>Kosten</a:t>
            </a:r>
            <a:endParaRPr lang="de-CH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agezei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715040" cy="5164217"/>
          </a:xfrm>
          <a:prstGeom prst="rect">
            <a:avLst/>
          </a:prstGeom>
          <a:noFill/>
        </p:spPr>
      </p:pic>
      <p:sp>
        <p:nvSpPr>
          <p:cNvPr id="5" name="Interaktive Schaltfläche: Informationen 4">
            <a:hlinkClick r:id="rId3" action="ppaction://hlinksldjump" highlightClick="1"/>
          </p:cNvPr>
          <p:cNvSpPr/>
          <p:nvPr/>
        </p:nvSpPr>
        <p:spPr>
          <a:xfrm>
            <a:off x="8715428" y="6429396"/>
            <a:ext cx="428604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2071670" y="6286520"/>
            <a:ext cx="544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b="1" dirty="0" smtClean="0"/>
              <a:t>Weiter  Dokumente auf der Homepage des </a:t>
            </a:r>
            <a:r>
              <a:rPr lang="de-CH" sz="1400" b="1" dirty="0" smtClean="0">
                <a:hlinkClick r:id="rId4"/>
              </a:rPr>
              <a:t>Gymnasiums Thun-</a:t>
            </a:r>
            <a:r>
              <a:rPr lang="de-CH" sz="1400" b="1" dirty="0" err="1" smtClean="0">
                <a:hlinkClick r:id="rId4"/>
              </a:rPr>
              <a:t>Schadau</a:t>
            </a:r>
            <a:endParaRPr lang="de-CH" sz="1400" b="1" dirty="0" smtClean="0"/>
          </a:p>
          <a:p>
            <a:pPr algn="ctr"/>
            <a:r>
              <a:rPr lang="de-CH" sz="1400" b="1" dirty="0" smtClean="0"/>
              <a:t>Fachschaft Chemie; Unterrichtsmaterialien Thomas Hari</a:t>
            </a:r>
            <a:endParaRPr lang="de-CH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GFP</a:t>
            </a:r>
            <a:endParaRPr lang="de-CH" dirty="0"/>
          </a:p>
        </p:txBody>
      </p:sp>
      <p:pic>
        <p:nvPicPr>
          <p:cNvPr id="3" name="Grafik 2" descr="XXXX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4857784" cy="4857784"/>
          </a:xfrm>
          <a:prstGeom prst="rect">
            <a:avLst/>
          </a:prstGeom>
        </p:spPr>
      </p:pic>
      <p:pic>
        <p:nvPicPr>
          <p:cNvPr id="7170" name="Picture 2" descr="http://www.scholarpedia.org/wiki/images/3/32/Figure1_gfp_rotation_1.2m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85992"/>
            <a:ext cx="2714612" cy="2606027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>
                <a:solidFill>
                  <a:srgbClr val="C00000"/>
                </a:solidFill>
              </a:rPr>
              <a:t>GFP</a:t>
            </a:r>
            <a:r>
              <a:rPr lang="de-CH" b="1" dirty="0" smtClean="0"/>
              <a:t>	Experimente/Idee	Resultate	Kosten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 AS bilden das </a:t>
            </a:r>
            <a:r>
              <a:rPr lang="de-CH" dirty="0" err="1" smtClean="0"/>
              <a:t>Chromophor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5857884" y="5929330"/>
            <a:ext cx="304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hlinkClick r:id="rId2"/>
              </a:rPr>
              <a:t>Weitere fluoreszierende Stoffe</a:t>
            </a:r>
            <a:endParaRPr lang="de-CH" dirty="0"/>
          </a:p>
        </p:txBody>
      </p:sp>
      <p:pic>
        <p:nvPicPr>
          <p:cNvPr id="6146" name="Picture 2" descr="http://www.scholarpedia.org/wiki/images/3/30/Chromophore_form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139337" cy="428628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>
                <a:solidFill>
                  <a:srgbClr val="C00000"/>
                </a:solidFill>
              </a:rPr>
              <a:t>GFP</a:t>
            </a:r>
            <a:r>
              <a:rPr lang="de-CH" b="1" dirty="0" smtClean="0"/>
              <a:t>	Experimente/Idee	Resultate	Kosten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Mutationen des GFP</a:t>
            </a:r>
            <a:endParaRPr lang="de-CH" dirty="0"/>
          </a:p>
        </p:txBody>
      </p:sp>
      <p:pic>
        <p:nvPicPr>
          <p:cNvPr id="4" name="Picture 3" descr="http://www.conncoll.edu/ccacad/zimmer/GFP-ww/images/bact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2071678"/>
            <a:ext cx="36261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7/7b/FPbeachTsi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71678"/>
            <a:ext cx="3571900" cy="357190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>
                <a:solidFill>
                  <a:srgbClr val="C00000"/>
                </a:solidFill>
              </a:rPr>
              <a:t>GFP</a:t>
            </a:r>
            <a:r>
              <a:rPr lang="de-CH" b="1" dirty="0" smtClean="0"/>
              <a:t>	Experimente/Idee	Resultate	Kosten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Experimente / Ideen</a:t>
            </a:r>
            <a:endParaRPr lang="de-CH" dirty="0"/>
          </a:p>
        </p:txBody>
      </p:sp>
      <p:graphicFrame>
        <p:nvGraphicFramePr>
          <p:cNvPr id="4" name="Diagramm 3"/>
          <p:cNvGraphicFramePr/>
          <p:nvPr/>
        </p:nvGraphicFramePr>
        <p:xfrm>
          <a:off x="0" y="1285860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</a:t>
            </a:r>
            <a:r>
              <a:rPr lang="de-CH" b="1" dirty="0" smtClean="0">
                <a:solidFill>
                  <a:srgbClr val="C00000"/>
                </a:solidFill>
              </a:rPr>
              <a:t>Experimente/Idee</a:t>
            </a:r>
            <a:r>
              <a:rPr lang="de-CH" b="1" dirty="0" smtClean="0"/>
              <a:t>	Resultate	Kosten</a:t>
            </a:r>
            <a:endParaRPr lang="de-CH" b="1" dirty="0"/>
          </a:p>
        </p:txBody>
      </p:sp>
      <p:sp>
        <p:nvSpPr>
          <p:cNvPr id="6" name="Interaktive Schaltfläche: Zurückkehren 5">
            <a:hlinkClick r:id="" action="ppaction://hlinkshowjump?jump=lastslideviewed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pGLO</a:t>
            </a:r>
            <a:endParaRPr lang="de-CH" dirty="0"/>
          </a:p>
        </p:txBody>
      </p:sp>
      <p:pic>
        <p:nvPicPr>
          <p:cNvPr id="3" name="Picture 10" descr="smpGLO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88032"/>
            <a:ext cx="3214710" cy="3496290"/>
          </a:xfrm>
          <a:prstGeom prst="rect">
            <a:avLst/>
          </a:prstGeom>
          <a:noFill/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45222"/>
            <a:ext cx="2807388" cy="285752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714348" y="5131370"/>
            <a:ext cx="695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Gene für </a:t>
            </a:r>
            <a:r>
              <a:rPr lang="de-CH" b="1" dirty="0" err="1" smtClean="0"/>
              <a:t>araA</a:t>
            </a:r>
            <a:r>
              <a:rPr lang="de-CH" b="1" dirty="0" smtClean="0"/>
              <a:t>, </a:t>
            </a:r>
            <a:r>
              <a:rPr lang="de-CH" b="1" dirty="0" err="1" smtClean="0"/>
              <a:t>araB</a:t>
            </a:r>
            <a:r>
              <a:rPr lang="de-CH" b="1" dirty="0" smtClean="0"/>
              <a:t> und </a:t>
            </a:r>
            <a:r>
              <a:rPr lang="de-CH" b="1" dirty="0" err="1" smtClean="0"/>
              <a:t>araD</a:t>
            </a:r>
            <a:r>
              <a:rPr lang="de-CH" b="1" dirty="0" smtClean="0"/>
              <a:t> wurden durch das GFP-Gen ausgetauscht</a:t>
            </a:r>
            <a:endParaRPr lang="de-CH" b="1" dirty="0"/>
          </a:p>
        </p:txBody>
      </p:sp>
      <p:cxnSp>
        <p:nvCxnSpPr>
          <p:cNvPr id="7" name="Gerade Verbindung 6"/>
          <p:cNvCxnSpPr/>
          <p:nvPr/>
        </p:nvCxnSpPr>
        <p:spPr>
          <a:xfrm rot="16200000" flipH="1">
            <a:off x="3143240" y="4345552"/>
            <a:ext cx="1285884" cy="2857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/>
        </p:nvGrpSpPr>
        <p:grpSpPr>
          <a:xfrm>
            <a:off x="7175120" y="2845354"/>
            <a:ext cx="1040218" cy="1905836"/>
            <a:chOff x="7175120" y="3214686"/>
            <a:chExt cx="1040218" cy="1905836"/>
          </a:xfrm>
        </p:grpSpPr>
        <p:sp>
          <p:nvSpPr>
            <p:cNvPr id="8" name="Ellipse 7"/>
            <p:cNvSpPr/>
            <p:nvPr/>
          </p:nvSpPr>
          <p:spPr>
            <a:xfrm rot="20981271">
              <a:off x="7786710" y="3214686"/>
              <a:ext cx="428628" cy="214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Ellipse 8"/>
            <p:cNvSpPr/>
            <p:nvPr/>
          </p:nvSpPr>
          <p:spPr>
            <a:xfrm rot="1398376">
              <a:off x="7549294" y="4222897"/>
              <a:ext cx="428628" cy="214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Ellipse 9"/>
            <p:cNvSpPr/>
            <p:nvPr/>
          </p:nvSpPr>
          <p:spPr>
            <a:xfrm rot="3328725">
              <a:off x="7067963" y="4799051"/>
              <a:ext cx="428628" cy="214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2" name="Rechteck 11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</a:t>
            </a:r>
            <a:r>
              <a:rPr lang="de-CH" b="1" dirty="0" smtClean="0">
                <a:solidFill>
                  <a:srgbClr val="C00000"/>
                </a:solidFill>
              </a:rPr>
              <a:t>Experimente/Idee</a:t>
            </a:r>
            <a:r>
              <a:rPr lang="de-CH" b="1" dirty="0" smtClean="0"/>
              <a:t>	Resultate	Kosten</a:t>
            </a:r>
            <a:endParaRPr lang="de-CH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71472" y="5723769"/>
            <a:ext cx="769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Aus: </a:t>
            </a:r>
            <a:r>
              <a:rPr lang="de-CH" sz="1200" dirty="0" smtClean="0">
                <a:hlinkClick r:id="rId4"/>
              </a:rPr>
              <a:t>http://www.durham.edu.on.ca/s_links/schools/dunbart/staff/melegos/IDC4U5/pGLO%20Slide%20Presentation.ppt</a:t>
            </a:r>
            <a:r>
              <a:rPr lang="de-CH" sz="1200" dirty="0" smtClean="0"/>
              <a:t> </a:t>
            </a:r>
            <a:endParaRPr lang="de-C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Genregulation</a:t>
            </a:r>
            <a:endParaRPr lang="de-CH" dirty="0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4771996" y="2143116"/>
            <a:ext cx="4054475" cy="3182938"/>
            <a:chOff x="3158" y="1662"/>
            <a:chExt cx="2554" cy="2005"/>
          </a:xfrm>
        </p:grpSpPr>
        <p:sp>
          <p:nvSpPr>
            <p:cNvPr id="4" name="Text Box 61"/>
            <p:cNvSpPr txBox="1">
              <a:spLocks noChangeArrowheads="1"/>
            </p:cNvSpPr>
            <p:nvPr/>
          </p:nvSpPr>
          <p:spPr bwMode="auto">
            <a:xfrm>
              <a:off x="3993" y="3044"/>
              <a:ext cx="1655" cy="23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8000"/>
                  </a:solidFill>
                  <a:latin typeface="Arial Black" pitchFamily="34" charset="0"/>
                </a:rPr>
                <a:t>RNA Polymerase</a:t>
              </a:r>
              <a:endParaRPr lang="en-US" sz="1600">
                <a:solidFill>
                  <a:srgbClr val="FFFF66"/>
                </a:solidFill>
                <a:latin typeface="Arial Black" pitchFamily="34" charset="0"/>
              </a:endParaRPr>
            </a:p>
          </p:txBody>
        </p:sp>
        <p:sp>
          <p:nvSpPr>
            <p:cNvPr id="5" name="Line 62"/>
            <p:cNvSpPr>
              <a:spLocks noChangeShapeType="1"/>
            </p:cNvSpPr>
            <p:nvPr/>
          </p:nvSpPr>
          <p:spPr bwMode="auto">
            <a:xfrm flipV="1">
              <a:off x="3426" y="2016"/>
              <a:ext cx="1326" cy="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6" name="Oval 63"/>
            <p:cNvSpPr>
              <a:spLocks noChangeArrowheads="1"/>
            </p:cNvSpPr>
            <p:nvPr/>
          </p:nvSpPr>
          <p:spPr bwMode="auto">
            <a:xfrm>
              <a:off x="3204" y="1881"/>
              <a:ext cx="375" cy="26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7" name="Text Box 64"/>
            <p:cNvSpPr txBox="1">
              <a:spLocks noChangeArrowheads="1"/>
            </p:cNvSpPr>
            <p:nvPr/>
          </p:nvSpPr>
          <p:spPr bwMode="auto">
            <a:xfrm>
              <a:off x="3214" y="1906"/>
              <a:ext cx="365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araC</a:t>
              </a:r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3642" y="1662"/>
              <a:ext cx="1782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u="sng">
                  <a:latin typeface="Arial Black" pitchFamily="34" charset="0"/>
                </a:rPr>
                <a:t>ara GFP Operon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3714" y="1911"/>
              <a:ext cx="846" cy="247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Arial Black" pitchFamily="34" charset="0"/>
                </a:rPr>
                <a:t>GFP Gene</a:t>
              </a:r>
            </a:p>
          </p:txBody>
        </p:sp>
        <p:sp>
          <p:nvSpPr>
            <p:cNvPr id="10" name="AutoShape 67"/>
            <p:cNvSpPr>
              <a:spLocks noChangeArrowheads="1"/>
            </p:cNvSpPr>
            <p:nvPr/>
          </p:nvSpPr>
          <p:spPr bwMode="auto">
            <a:xfrm rot="16200000" flipV="1">
              <a:off x="3551" y="3357"/>
              <a:ext cx="146" cy="10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>
              <a:off x="3498" y="3478"/>
              <a:ext cx="1206" cy="2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2" name="Oval 70"/>
            <p:cNvSpPr>
              <a:spLocks noChangeArrowheads="1"/>
            </p:cNvSpPr>
            <p:nvPr/>
          </p:nvSpPr>
          <p:spPr bwMode="auto">
            <a:xfrm>
              <a:off x="3205" y="3266"/>
              <a:ext cx="328" cy="40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3" name="Text Box 71"/>
            <p:cNvSpPr txBox="1">
              <a:spLocks noChangeArrowheads="1"/>
            </p:cNvSpPr>
            <p:nvPr/>
          </p:nvSpPr>
          <p:spPr bwMode="auto">
            <a:xfrm>
              <a:off x="3199" y="3369"/>
              <a:ext cx="365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araC</a:t>
              </a:r>
            </a:p>
          </p:txBody>
        </p:sp>
        <p:sp>
          <p:nvSpPr>
            <p:cNvPr id="14" name="Oval 72"/>
            <p:cNvSpPr>
              <a:spLocks noChangeArrowheads="1"/>
            </p:cNvSpPr>
            <p:nvPr/>
          </p:nvSpPr>
          <p:spPr bwMode="auto">
            <a:xfrm>
              <a:off x="3314" y="3230"/>
              <a:ext cx="109" cy="109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>
              <a:off x="3861" y="2938"/>
              <a:ext cx="0" cy="2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6" name="Text Box 74"/>
            <p:cNvSpPr txBox="1">
              <a:spLocks noChangeArrowheads="1"/>
            </p:cNvSpPr>
            <p:nvPr/>
          </p:nvSpPr>
          <p:spPr bwMode="auto">
            <a:xfrm>
              <a:off x="3788" y="3369"/>
              <a:ext cx="820" cy="247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Arial Black" pitchFamily="34" charset="0"/>
                </a:rPr>
                <a:t>GFP Gene</a:t>
              </a:r>
            </a:p>
          </p:txBody>
        </p:sp>
        <p:sp>
          <p:nvSpPr>
            <p:cNvPr id="17" name="Line 76"/>
            <p:cNvSpPr>
              <a:spLocks noChangeShapeType="1"/>
            </p:cNvSpPr>
            <p:nvPr/>
          </p:nvSpPr>
          <p:spPr bwMode="auto">
            <a:xfrm flipV="1">
              <a:off x="3461" y="2736"/>
              <a:ext cx="1291" cy="1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8" name="Oval 77"/>
            <p:cNvSpPr>
              <a:spLocks noChangeArrowheads="1"/>
            </p:cNvSpPr>
            <p:nvPr/>
          </p:nvSpPr>
          <p:spPr bwMode="auto">
            <a:xfrm>
              <a:off x="3168" y="2537"/>
              <a:ext cx="328" cy="401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9" name="Text Box 78"/>
            <p:cNvSpPr txBox="1">
              <a:spLocks noChangeArrowheads="1"/>
            </p:cNvSpPr>
            <p:nvPr/>
          </p:nvSpPr>
          <p:spPr bwMode="auto">
            <a:xfrm>
              <a:off x="3158" y="2642"/>
              <a:ext cx="364" cy="19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araC</a:t>
              </a:r>
            </a:p>
          </p:txBody>
        </p:sp>
        <p:sp>
          <p:nvSpPr>
            <p:cNvPr id="20" name="Line 79"/>
            <p:cNvSpPr>
              <a:spLocks noChangeShapeType="1"/>
            </p:cNvSpPr>
            <p:nvPr/>
          </p:nvSpPr>
          <p:spPr bwMode="auto">
            <a:xfrm>
              <a:off x="3860" y="2209"/>
              <a:ext cx="0" cy="2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1" name="Text Box 80"/>
            <p:cNvSpPr txBox="1">
              <a:spLocks noChangeArrowheads="1"/>
            </p:cNvSpPr>
            <p:nvPr/>
          </p:nvSpPr>
          <p:spPr bwMode="auto">
            <a:xfrm>
              <a:off x="3744" y="2646"/>
              <a:ext cx="816" cy="247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  <a:latin typeface="Arial Black" pitchFamily="34" charset="0"/>
                </a:rPr>
                <a:t>GFP Gene</a:t>
              </a:r>
            </a:p>
          </p:txBody>
        </p:sp>
        <p:sp>
          <p:nvSpPr>
            <p:cNvPr id="22" name="Oval 81"/>
            <p:cNvSpPr>
              <a:spLocks noChangeArrowheads="1"/>
            </p:cNvSpPr>
            <p:nvPr/>
          </p:nvSpPr>
          <p:spPr bwMode="auto">
            <a:xfrm>
              <a:off x="3271" y="2491"/>
              <a:ext cx="109" cy="110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3" name="Oval 82"/>
            <p:cNvSpPr>
              <a:spLocks noChangeArrowheads="1"/>
            </p:cNvSpPr>
            <p:nvPr/>
          </p:nvSpPr>
          <p:spPr bwMode="auto">
            <a:xfrm>
              <a:off x="3599" y="3437"/>
              <a:ext cx="145" cy="73"/>
            </a:xfrm>
            <a:prstGeom prst="ellipse">
              <a:avLst/>
            </a:prstGeom>
            <a:solidFill>
              <a:srgbClr val="3366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auto">
            <a:xfrm>
              <a:off x="4165" y="3013"/>
              <a:ext cx="146" cy="73"/>
            </a:xfrm>
            <a:prstGeom prst="ellipse">
              <a:avLst/>
            </a:prstGeom>
            <a:solidFill>
              <a:srgbClr val="3366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" name="Text Box 84"/>
            <p:cNvSpPr txBox="1">
              <a:spLocks noChangeArrowheads="1"/>
            </p:cNvSpPr>
            <p:nvPr/>
          </p:nvSpPr>
          <p:spPr bwMode="auto">
            <a:xfrm>
              <a:off x="4032" y="2160"/>
              <a:ext cx="1680" cy="23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8000"/>
                  </a:solidFill>
                  <a:latin typeface="Arial Black" pitchFamily="34" charset="0"/>
                </a:rPr>
                <a:t>Effector</a:t>
              </a:r>
              <a:r>
                <a:rPr lang="en-US" sz="1600">
                  <a:solidFill>
                    <a:srgbClr val="000000"/>
                  </a:solidFill>
                  <a:latin typeface="Arial Black" pitchFamily="34" charset="0"/>
                </a:rPr>
                <a:t> </a:t>
              </a:r>
              <a:r>
                <a:rPr lang="en-US" sz="1600">
                  <a:latin typeface="Arial Black" pitchFamily="34" charset="0"/>
                </a:rPr>
                <a:t>(Arabinose)</a:t>
              </a: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auto">
            <a:xfrm>
              <a:off x="3936" y="2225"/>
              <a:ext cx="107" cy="107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27" name="Group 87"/>
          <p:cNvGrpSpPr>
            <a:grpSpLocks/>
          </p:cNvGrpSpPr>
          <p:nvPr/>
        </p:nvGrpSpPr>
        <p:grpSpPr bwMode="auto">
          <a:xfrm>
            <a:off x="428596" y="2149466"/>
            <a:ext cx="3844925" cy="3119438"/>
            <a:chOff x="528" y="1666"/>
            <a:chExt cx="2422" cy="1965"/>
          </a:xfrm>
        </p:grpSpPr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830" y="2741"/>
              <a:ext cx="106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119" y="2639"/>
              <a:ext cx="182" cy="269"/>
            </a:xfrm>
            <a:prstGeom prst="rect">
              <a:avLst/>
            </a:prstGeom>
            <a:solidFill>
              <a:srgbClr val="CC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374" y="2639"/>
              <a:ext cx="181" cy="269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628" y="2639"/>
              <a:ext cx="183" cy="269"/>
            </a:xfrm>
            <a:prstGeom prst="rect">
              <a:avLst/>
            </a:prstGeom>
            <a:solidFill>
              <a:srgbClr val="33CC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D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538" y="2530"/>
              <a:ext cx="327" cy="400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528" y="2638"/>
              <a:ext cx="432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araC</a:t>
              </a:r>
              <a:endParaRPr lang="en-US" sz="1200">
                <a:latin typeface="Arial Black" pitchFamily="34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1228" y="2218"/>
              <a:ext cx="0" cy="2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808" y="2026"/>
              <a:ext cx="106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059" y="1920"/>
              <a:ext cx="182" cy="269"/>
            </a:xfrm>
            <a:prstGeom prst="rect">
              <a:avLst/>
            </a:prstGeom>
            <a:solidFill>
              <a:srgbClr val="CC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1350" y="1920"/>
              <a:ext cx="182" cy="269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605" y="1920"/>
              <a:ext cx="181" cy="269"/>
            </a:xfrm>
            <a:prstGeom prst="rect">
              <a:avLst/>
            </a:prstGeom>
            <a:solidFill>
              <a:srgbClr val="33CC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D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587" y="1884"/>
              <a:ext cx="373" cy="26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587" y="1914"/>
              <a:ext cx="363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araC</a:t>
              </a:r>
              <a:endParaRPr lang="en-US" sz="1200">
                <a:latin typeface="Arial Black" pitchFamily="34" charset="0"/>
              </a:endParaRPr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646" y="2452"/>
              <a:ext cx="109" cy="109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372" y="3034"/>
              <a:ext cx="1344" cy="23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8000"/>
                  </a:solidFill>
                  <a:latin typeface="Arial Black" pitchFamily="34" charset="0"/>
                </a:rPr>
                <a:t>RNA Polymerase</a:t>
              </a:r>
              <a:endParaRPr lang="en-US" sz="1600">
                <a:solidFill>
                  <a:srgbClr val="FFFF66"/>
                </a:solidFill>
                <a:latin typeface="Arial Black" pitchFamily="34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397" y="2196"/>
              <a:ext cx="1553" cy="23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8000"/>
                  </a:solidFill>
                  <a:latin typeface="Arial Black" pitchFamily="34" charset="0"/>
                </a:rPr>
                <a:t>Effector </a:t>
              </a:r>
              <a:r>
                <a:rPr lang="en-US" sz="1600">
                  <a:latin typeface="Arial Black" pitchFamily="34" charset="0"/>
                </a:rPr>
                <a:t>(Arabinose)</a:t>
              </a:r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602" y="3231"/>
              <a:ext cx="320" cy="400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575" y="3325"/>
              <a:ext cx="395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araC</a:t>
              </a:r>
              <a:endParaRPr lang="en-US" sz="1200">
                <a:latin typeface="Arial Black" pitchFamily="34" charset="0"/>
              </a:endParaRPr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692" y="3160"/>
              <a:ext cx="109" cy="109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916" y="3441"/>
              <a:ext cx="105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auto">
            <a:xfrm>
              <a:off x="1204" y="3302"/>
              <a:ext cx="183" cy="269"/>
            </a:xfrm>
            <a:prstGeom prst="rect">
              <a:avLst/>
            </a:prstGeom>
            <a:solidFill>
              <a:srgbClr val="CC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1460" y="3302"/>
              <a:ext cx="181" cy="269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1713" y="3302"/>
              <a:ext cx="183" cy="269"/>
            </a:xfrm>
            <a:prstGeom prst="rect">
              <a:avLst/>
            </a:prstGeom>
            <a:solidFill>
              <a:srgbClr val="33CC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 Black" pitchFamily="34" charset="0"/>
                </a:rPr>
                <a:t>D</a:t>
              </a:r>
              <a:endParaRPr lang="en-US" sz="1800">
                <a:latin typeface="Arial Black" pitchFamily="34" charset="0"/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>
              <a:off x="1278" y="2935"/>
              <a:ext cx="0" cy="2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2" name="AutoShape 27"/>
            <p:cNvSpPr>
              <a:spLocks noChangeArrowheads="1"/>
            </p:cNvSpPr>
            <p:nvPr/>
          </p:nvSpPr>
          <p:spPr bwMode="auto">
            <a:xfrm rot="16200000" flipV="1">
              <a:off x="946" y="3289"/>
              <a:ext cx="145" cy="109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1024" y="1666"/>
              <a:ext cx="945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u="sng">
                  <a:latin typeface="Arial Black" pitchFamily="34" charset="0"/>
                </a:rPr>
                <a:t>ara Operon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1022" y="3383"/>
              <a:ext cx="145" cy="73"/>
            </a:xfrm>
            <a:prstGeom prst="ellipse">
              <a:avLst/>
            </a:prstGeom>
            <a:solidFill>
              <a:srgbClr val="3366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1557" y="3011"/>
              <a:ext cx="146" cy="73"/>
            </a:xfrm>
            <a:prstGeom prst="ellipse">
              <a:avLst/>
            </a:prstGeom>
            <a:solidFill>
              <a:srgbClr val="3366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6" name="Oval 31"/>
            <p:cNvSpPr>
              <a:spLocks noChangeArrowheads="1"/>
            </p:cNvSpPr>
            <p:nvPr/>
          </p:nvSpPr>
          <p:spPr bwMode="auto">
            <a:xfrm>
              <a:off x="1296" y="2267"/>
              <a:ext cx="109" cy="110"/>
            </a:xfrm>
            <a:prstGeom prst="ellipse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57" name="Rechteck 56"/>
          <p:cNvSpPr/>
          <p:nvPr/>
        </p:nvSpPr>
        <p:spPr>
          <a:xfrm>
            <a:off x="1643042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00113" algn="l"/>
                <a:tab pos="3141663" algn="l"/>
                <a:tab pos="4748213" algn="l"/>
              </a:tabLst>
            </a:pPr>
            <a:r>
              <a:rPr lang="de-CH" b="1" dirty="0" smtClean="0"/>
              <a:t>GFP	</a:t>
            </a:r>
            <a:r>
              <a:rPr lang="de-CH" b="1" dirty="0" smtClean="0">
                <a:solidFill>
                  <a:srgbClr val="C00000"/>
                </a:solidFill>
              </a:rPr>
              <a:t>Experimente/Idee</a:t>
            </a:r>
            <a:r>
              <a:rPr lang="de-CH" b="1" dirty="0" smtClean="0"/>
              <a:t>	Resultate	Kosten</a:t>
            </a:r>
            <a:endParaRPr lang="de-CH" b="1" dirty="0"/>
          </a:p>
        </p:txBody>
      </p:sp>
      <p:sp>
        <p:nvSpPr>
          <p:cNvPr id="59" name="Textfeld 58"/>
          <p:cNvSpPr txBox="1"/>
          <p:nvPr/>
        </p:nvSpPr>
        <p:spPr>
          <a:xfrm>
            <a:off x="571472" y="5723769"/>
            <a:ext cx="769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Aus: </a:t>
            </a:r>
            <a:r>
              <a:rPr lang="de-CH" sz="1200" dirty="0" smtClean="0">
                <a:hlinkClick r:id="rId2"/>
              </a:rPr>
              <a:t>http://www.durham.edu.on.ca/s_links/schools/dunbart/staff/melegos/IDC4U5/pGLO%20Slide%20Presentation.ppt</a:t>
            </a:r>
            <a:r>
              <a:rPr lang="de-CH" sz="1200" dirty="0" smtClean="0"/>
              <a:t> </a:t>
            </a:r>
            <a:endParaRPr lang="de-C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148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Larissa-Design</vt:lpstr>
      <vt:lpstr>Was bringt Lebewesen zum Leuchten?</vt:lpstr>
      <vt:lpstr>Das grün fluoreszierende Protein (GFP)</vt:lpstr>
      <vt:lpstr>Übersicht</vt:lpstr>
      <vt:lpstr>Das GFP</vt:lpstr>
      <vt:lpstr>3 AS bilden das Chromophor</vt:lpstr>
      <vt:lpstr>Mutationen des GFP</vt:lpstr>
      <vt:lpstr>Experimente / Ideen</vt:lpstr>
      <vt:lpstr>pGLO</vt:lpstr>
      <vt:lpstr>Genregulation</vt:lpstr>
      <vt:lpstr>Resultate</vt:lpstr>
      <vt:lpstr>Bakterienkulturen</vt:lpstr>
      <vt:lpstr>Bakterienkulturen</vt:lpstr>
      <vt:lpstr>Transformation von pGLO</vt:lpstr>
      <vt:lpstr>Flüssigkulturen</vt:lpstr>
      <vt:lpstr>Zellen lysieren</vt:lpstr>
      <vt:lpstr>Bakterienpellets</vt:lpstr>
      <vt:lpstr>Säule auftragen</vt:lpstr>
      <vt:lpstr>Säule auswaschen</vt:lpstr>
      <vt:lpstr>3 Fraktionen</vt:lpstr>
      <vt:lpstr>Native PAGE</vt:lpstr>
      <vt:lpstr>Nicht ganz einfach…</vt:lpstr>
      <vt:lpstr>2 fluoreszierende Banden</vt:lpstr>
      <vt:lpstr>SDS-PAGE</vt:lpstr>
      <vt:lpstr>SDS-PAGE</vt:lpstr>
      <vt:lpstr>SDS-PAGE</vt:lpstr>
      <vt:lpstr>SDS-PAGE</vt:lpstr>
      <vt:lpstr>Plasmidverdau</vt:lpstr>
      <vt:lpstr>Färbung mit Azur Blau</vt:lpstr>
      <vt:lpstr>Folie 29</vt:lpstr>
      <vt:lpstr>Folie 30</vt:lpstr>
      <vt:lpstr>Kosten</vt:lpstr>
      <vt:lpstr>Alternative: Genspirale</vt:lpstr>
      <vt:lpstr>Folie 33</vt:lpstr>
    </vt:vector>
  </TitlesOfParts>
  <Company>GymHMSSchadau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bringt Lebewesen zum Leuchten?</dc:title>
  <dc:creator>ha</dc:creator>
  <cp:lastModifiedBy>ha</cp:lastModifiedBy>
  <cp:revision>57</cp:revision>
  <dcterms:created xsi:type="dcterms:W3CDTF">2009-10-05T14:01:57Z</dcterms:created>
  <dcterms:modified xsi:type="dcterms:W3CDTF">2009-10-09T17:05:36Z</dcterms:modified>
</cp:coreProperties>
</file>