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72" r:id="rId2"/>
    <p:sldMasterId id="2147483660" r:id="rId3"/>
  </p:sldMasterIdLst>
  <p:notesMasterIdLst>
    <p:notesMasterId r:id="rId42"/>
  </p:notesMasterIdLst>
  <p:sldIdLst>
    <p:sldId id="527" r:id="rId4"/>
    <p:sldId id="490" r:id="rId5"/>
    <p:sldId id="552" r:id="rId6"/>
    <p:sldId id="549" r:id="rId7"/>
    <p:sldId id="551" r:id="rId8"/>
    <p:sldId id="470" r:id="rId9"/>
    <p:sldId id="546" r:id="rId10"/>
    <p:sldId id="558" r:id="rId11"/>
    <p:sldId id="550" r:id="rId12"/>
    <p:sldId id="559" r:id="rId13"/>
    <p:sldId id="569" r:id="rId14"/>
    <p:sldId id="554" r:id="rId15"/>
    <p:sldId id="570" r:id="rId16"/>
    <p:sldId id="548" r:id="rId17"/>
    <p:sldId id="479" r:id="rId18"/>
    <p:sldId id="491" r:id="rId19"/>
    <p:sldId id="555" r:id="rId20"/>
    <p:sldId id="545" r:id="rId21"/>
    <p:sldId id="556" r:id="rId22"/>
    <p:sldId id="568" r:id="rId23"/>
    <p:sldId id="560" r:id="rId24"/>
    <p:sldId id="563" r:id="rId25"/>
    <p:sldId id="562" r:id="rId26"/>
    <p:sldId id="566" r:id="rId27"/>
    <p:sldId id="492" r:id="rId28"/>
    <p:sldId id="257" r:id="rId29"/>
    <p:sldId id="544" r:id="rId30"/>
    <p:sldId id="567" r:id="rId31"/>
    <p:sldId id="496" r:id="rId32"/>
    <p:sldId id="475" r:id="rId33"/>
    <p:sldId id="557" r:id="rId34"/>
    <p:sldId id="484" r:id="rId35"/>
    <p:sldId id="529" r:id="rId36"/>
    <p:sldId id="486" r:id="rId37"/>
    <p:sldId id="487" r:id="rId38"/>
    <p:sldId id="565" r:id="rId39"/>
    <p:sldId id="564" r:id="rId40"/>
    <p:sldId id="532" r:id="rId4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7FF3"/>
    <a:srgbClr val="F0F7FA"/>
    <a:srgbClr val="00FCFF"/>
    <a:srgbClr val="1342F4"/>
    <a:srgbClr val="E4E10E"/>
    <a:srgbClr val="868DE9"/>
    <a:srgbClr val="FFD1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Helle Formatvorlag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Helle Formatvorlage 1 - Akz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Helle Formatvorlage 1 - Akz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Helle Formatvorlage 1 - Akz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Helle Formatvorlage 1 - Akz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Helle Formatvorlage 1 - Akz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Helle Formatvorlage 1 - Akz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D5ABB26-0587-4C30-8999-92F81FD0307C}" styleName="Keine Formatvorlage, kein Raster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530"/>
    <p:restoredTop sz="94658"/>
  </p:normalViewPr>
  <p:slideViewPr>
    <p:cSldViewPr snapToGrid="0">
      <p:cViewPr varScale="1">
        <p:scale>
          <a:sx n="112" d="100"/>
          <a:sy n="112" d="100"/>
        </p:scale>
        <p:origin x="23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9" d="100"/>
        <a:sy n="8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13290-7ABE-0048-9DF6-707904CF8BED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5EA8C-D781-9240-8443-1309615DC7BB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73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11567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39068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791721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419255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588792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CB853-F090-6AFE-6586-58BAD4E31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DFD952FB-CCFE-3582-6040-269191F787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0353F300-2EF4-145E-F95D-1B0DC0054F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73C10740-4DD7-6D58-0950-7D30DF1133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80B7D-BC5F-1A44-B9F3-C6B4BB40ACB5}" type="slidenum">
              <a:rPr lang="tr-TR" smtClean="0"/>
              <a:t>29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812332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31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621742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313094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37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73863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25EA8C-D781-9240-8443-1309615DC7BB}" type="slidenum">
              <a:rPr lang="de-DE" smtClean="0"/>
              <a:t>38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62866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DCA994D-94B5-9BED-F779-9689185836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7578D45E-5493-E44B-554C-ED56441554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AF5A30F3-4F8F-1595-4F88-A53AF1656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A8C8225-CD3A-CD53-95D4-7696C995C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E51AF61-5E70-D6C2-8D42-F9BF3C50E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50129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F32E2836-72BE-1404-3749-0096DE723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8C8145C-A57F-51A1-780B-D98ADAE59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80D9301-BB47-2A0D-F389-725316078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41319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90593C8-FCFA-5124-F59A-D10CC927C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DC6CDC9-D720-073D-B386-57A608DE3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9200A40-9D54-1FFC-DCAC-597E4995D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0C43EC2-D618-461C-43B7-F8BAEB9D4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FFA714D-E543-977E-2005-603697554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67446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275EB1-12C7-C723-D82F-78F9E6F24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43F806A3-8564-8CEA-433E-0DC2BAA24F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53E052AF-498A-B527-54D4-46387825A1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36A3A5D9-C7BF-1DB3-C452-E4244C87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5817FA31-8A82-DEEE-6408-BBFA12FF8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35B8C568-6DEB-1F45-237A-E4B394A5B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0224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D3C60D0-1CA8-7523-EDF7-B12F73932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404B5B97-F8D7-5C45-B012-79EB20C696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CABEDF9-3899-E069-C5F2-07F11924AD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90603E56-EFB2-071B-B8D3-C425E20521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2A58F1F3-43D3-69C6-E7B6-613B7CE248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5E96C0C9-4FA7-1FDE-BA76-D5D679856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6881502A-88D1-CDB3-84B9-A892BA868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144742F9-41E4-E797-1EBF-E631B5A7E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79918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9596CFF-1D5F-E60E-54FB-44C8BCC3A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DF27A92A-98BC-EF0F-7A04-654B9A135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5C44966-779B-CDA9-458A-60B830A15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25D82E82-67C8-BC2D-E5E0-468C92E83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56136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29D767F0-4C48-1621-3CB2-74BBB5274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33FF6C2C-6D15-CDFB-A46A-C8FB8AFA4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780CDF8-EC93-3FF7-833E-09F65FA8F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4154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D40BDCF-6DCD-38F6-35F1-0F6317AF2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DF2D7BD-549F-CCAE-E897-27D7D255F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F827290-168E-2D1E-5488-9B882C1CCB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28BF0586-1F7C-727D-33BF-F3468813D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6E7FCB75-4841-60C0-8724-5E74818DA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4CC2CFC0-944C-C109-1DF7-B69DE3869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9770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D3F7163-5531-0629-D91B-559CD2017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597060DF-37C5-D1E1-4B1B-8AFA665837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5A73193-B4F3-FF78-44A6-8A96173A57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0C3DA967-D5F2-ABD7-1074-A1819A8B8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67A41E47-DF30-780A-AF51-E30F34788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0498085-05F7-B2ED-1849-CE74998BF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19145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11B7923-4E54-8CE2-8762-DC647C56E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66B7F95D-8323-EDB7-E7BD-22EE81ADE9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A121087-8119-B889-586E-ECFE17DE8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4757C5B-9A91-FAAF-52BA-3F0DA5D03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F80B799-90C1-7C21-3EA5-A73989203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84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F9C4C4A9-6E63-1F62-976E-7D9549A682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88318453-084F-4B3E-E029-1C24E92035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94BB81F-CFC0-790C-CA18-F16894783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06C5144-A0E8-367C-602C-5BDA83C0E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6169B86-8DF4-02FC-84B2-62DDADFCA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946663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32CF15-4521-F90A-FF6A-7A465570D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F9BA0F1-993F-33D8-F90B-26ABCDDA3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2D3EFBF-1879-9C2D-452D-109036E6D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CD4-823C-FE4C-A066-C2BE13E5E515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8A4A9F7-509E-68AE-F8E6-6FE0E9EA1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AF82130-1625-83C8-9A29-B0E1E3381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0A220-1257-6042-AAF0-F46A3D3ACEC3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33180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4571DAD-CA33-EB7D-B22A-222DFCAAE0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E04FDB31-B791-8422-7543-7B68457896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F9E89F0D-2EC6-E9E7-C20A-E187BF208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C14FB47-6CB7-A28C-7348-A1463B88C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D0CC12C6-998B-9258-9326-5304D4422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8209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09BCC07-6922-2831-FABC-9311FCC05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67194E3-239F-C945-8244-B31D94241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54C26D37-1EE1-1618-CBC0-93EEE3153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93EE8BD-794A-C658-44D5-CE6C25EB2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0DF5D62-5AA0-4D40-501D-E5416C61B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78826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A15814F-16D2-9C93-F0EB-5A699E085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B45BBEC-0245-2035-5966-2DDBFB38F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FCF81FA5-A310-1A8A-AC1A-AFD0DA552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5EDD4F7-E283-3E93-1A10-E8447E829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0B7E9BD-849A-9A86-F6ED-A24511879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23324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2FD7304-10DD-7A50-1090-1B13979E2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9F63D44D-B92A-85D6-011D-5F4F1BB1AF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14E18576-D9AC-033B-D15C-B7012E81AC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F940740-1060-03F8-ABC4-E9390181E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2B8AA85-210E-3019-8D96-192207C61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6AB73856-E6DD-4796-55E7-8592EDE43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84224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9E8286A-0439-4CFE-D189-A36F970FA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F985D77-5784-E59E-0A82-90C8C0405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AC51E64-7FD6-023B-85A0-D5B0843176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BA66DEC-9618-6943-D3A6-2FD459BA3B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C0776D08-1A45-D494-E0EB-3492D28429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D9958C4F-017B-1A61-FD49-4C93B494E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9D0D4C72-58F8-EDE1-754D-0EE714015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C9A683D7-D164-F9A5-1026-DB5246068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920197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1A8370F-1759-ABF1-E4C6-3129EDB0D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615DB978-0578-B079-C5E3-DE8F64836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6DA6379-1956-8C66-636B-E75C3F72A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1127C2B0-4571-0FE3-B1A8-B4372EBC7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746646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1310E006-F5FC-1078-39A5-287A4C6D3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CD08260-8021-5E95-B458-0F8A4A1A4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3717F15B-9EEA-27A0-70B4-A0D0564ED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560136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8D4B31B-F65A-3513-FA24-15006C632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50530A98-CC12-29DB-A577-EBF9772F5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F985159-8719-409F-CD76-0B1B0C7EE8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9C574B8-9ABF-EEC0-ECEE-0C210AA54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AD8B67B2-084A-2030-0B53-275EC4AFC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14A0839F-AFDF-F2DD-028B-20831B142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6232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88F172B-F57F-A8C5-CD63-14D9D5758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B4F9182B-81A3-F3B9-F4BF-FA1A82A6C9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23A213B-B7A6-FE5E-C878-2E3CE6E9C5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F3031CBF-4AE0-15D1-6AB3-C0DA761C3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EB429B5E-3A8F-CCA4-36BF-1E76F0C3C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775B9DA4-E166-6114-B677-9D5D43E0B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279574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D75524F-F1DF-993C-1F8E-00F011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9A2F4D2D-3D99-0BAF-31E4-3ADDFB71C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57415428-4A8E-1901-FA7E-63951BD73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D07D1C4-8FD6-B6AA-1EEC-6E3997FC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ECA7A97-D881-0FC8-4A3B-2B014B83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674858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CC615299-1C43-3712-13FD-141FA0E8C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5FE2DB64-D957-CC10-31B2-779FE54338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59AAB45-FDE2-2D47-5D99-9ACA8BDC4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51C219C-4554-C3EE-636E-9F16B102A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85AA2050-4FAB-5CB3-D461-B2DFBAE05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304986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7A280C0-8F4E-7046-84DE-E4B2EC0100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5F70B054-8163-A642-377F-A0849AEA23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6DA314E-4530-66D0-50D7-AF6AEC40F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5F0BCC3-615F-A3EE-B99F-EBE6DD1B2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B17EB6A-EC01-5523-62C9-FD0C3037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439665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8052CCF-D752-52A9-F15F-351E29ABA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8A4B15F5-88EC-3798-0149-0E9695AA7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2CB2D6E6-8F28-3AFB-3BF6-AC3C9D105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710241-1E58-304A-0DEB-1AF3A6B68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9DA4247-1161-278F-812B-86086F3EA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18456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1B28116-8D5A-5CE6-FA2B-3AEB915BC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476FD04-2F57-713C-0BA4-E7373F7FC6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FDA05BC-998A-8330-9E98-7457B3CA1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BFC28A2-4B2E-9BD3-14D4-14D64DCFE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C1E93ED-5041-4DC1-FF18-7A0C7952F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307038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AB6A6BA-6CC2-07DD-A2E3-09E1E6280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4755C9E-DF50-166B-A368-08BA6A905A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2964D609-5C79-CCCA-805A-F363B4C295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964A31B3-A222-FE5A-D2E2-259503013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A410C0E6-D448-A68D-A117-B443165CC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04C9BEA6-A655-A81C-CA1E-A7AC93F2B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182451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47CDAD7-AAFC-9C61-67CD-466774259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ACB15AA6-B421-97C3-F296-EF3638A0B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A9A487AF-FA45-7261-11E4-F51B0145D0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F1F2BDCD-5920-64B9-8DC6-1C4BD8C7D6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8BC687C7-070F-B199-0718-A67D2C3837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4BA20E5E-B643-E9DF-354F-3A3C84572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72BCD05C-3359-B497-4005-808D9A4C4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8EF632B0-A499-921B-3853-FEC412C20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30139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E1489F7-FBFC-3B6E-7723-312BBF90B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BEC1EFF-10B8-D893-1D6A-B3D258B64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CA321F4-68CC-C854-F15A-63DA21AD3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266BACA8-C01A-20EB-8211-BB1ADDE7E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658064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444B08FE-7A3A-4005-102F-C58C27FFE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9987A9B7-5B7C-9B0E-389C-D5978292E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3D1A05-247D-5E4F-4850-EE7E6BA8C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889241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1D56884-73E1-66DE-08C8-9DF9848AE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7DA35EF5-B57E-01D8-6AF5-3E3005B77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318F6E1-AFE1-0DA0-41E3-8799AD1B9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DF3054C-3A20-DB3D-F26B-5C0E07656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81EE22D7-D991-194E-F7A0-4F9DF56BD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D4816005-461F-A646-317D-EEEA27A2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30576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70652B6-554A-55F6-58E7-216521127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E8A2B18E-B30B-3569-48D7-B34C73B717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A606DBD3-1283-E956-BA78-419D56352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75C05416-2DED-EB5F-65EB-D9758AF0C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D93691E2-73B1-F7BB-0582-2C08ECB83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8657CC06-B4F8-BD14-4CAC-3D9F28B4D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990739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2DB7B93-8BCF-542A-9932-2E213BE98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8FE072F1-E15A-0A54-139D-2B54855D17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75970D9-A2FB-1E02-BE4D-C7A192790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F46E737-89BE-3AE5-04E1-50E0131B9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05D06AF-67BA-D9D9-6AC0-AE03E2592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375156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B0198BF3-8608-2B3C-E2C4-7FE9029482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A8229D31-3E86-BEBA-4865-28A5E574F0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335E756-F301-8ABF-5761-5499904DD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57FFF77-4268-F9C9-6D80-7645F2D03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715EAAA-791C-C896-53B5-EBA876179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02017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046589E1-16F4-BEF9-0220-FB8263023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63156CE-C3ED-ECC1-A29D-A5306D398C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A78F05B0-9E0C-BBE6-F332-D1B7D3B294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CBBCDB-EBE0-1643-A979-4639B9E0CE4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4B8E3FA-2763-C623-B81E-3EF39D8550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DB28C9D-0379-8504-2C4C-1116432478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0FB829-7FCC-1743-99BB-1958ED4E3A5E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8507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41EF07F5-E321-1D6A-1651-17AF7112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4417E89-6AE7-8CCD-01FF-B8BE301DF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0533B41-FA3C-E164-0905-EC5A1493C0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1C097A-FCD8-9745-AC80-ADF15730C70F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5C85EE1-9512-8CC6-5F13-36EC6B42D6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F6C3D30-322D-5F17-4C50-D7D476DB2A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BCB08B-CC18-5042-BF2F-72DB524950C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8972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966F5E1-9E4C-A383-AD9E-5337AC4052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A174E6-2165-BB4C-8F00-8FF4948086B8}" type="datetimeFigureOut">
              <a:rPr lang="de-DE" smtClean="0"/>
              <a:t>16.10.26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2F24C33-BC4F-31CB-6BAC-9A803EE782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885F8BB-B409-852E-194E-EAF4C27858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27D0D9-F240-794D-86EF-5B66599190F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85512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h.duetsch@vsn-shop.ch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880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43821D88-D047-6AF7-1367-73461C2D78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104" b="1591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121773A3-862F-1FFF-C681-63FB4F1DF070}"/>
              </a:ext>
            </a:extLst>
          </p:cNvPr>
          <p:cNvSpPr txBox="1"/>
          <p:nvPr/>
        </p:nvSpPr>
        <p:spPr>
          <a:xfrm>
            <a:off x="3054961" y="386426"/>
            <a:ext cx="874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800" dirty="0">
                <a:solidFill>
                  <a:schemeClr val="bg1"/>
                </a:solidFill>
              </a:rPr>
              <a:t>Ammoniak – Diesel von morgen?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C167DB59-3313-49D9-9FC3-E1B76B6B90A8}"/>
              </a:ext>
            </a:extLst>
          </p:cNvPr>
          <p:cNvSpPr txBox="1"/>
          <p:nvPr/>
        </p:nvSpPr>
        <p:spPr>
          <a:xfrm>
            <a:off x="773533" y="4759290"/>
            <a:ext cx="49638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Hansrudolf Dütsch</a:t>
            </a:r>
          </a:p>
          <a:p>
            <a:r>
              <a:rPr lang="de-DE" sz="24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h.duetsch@vsn-shop.ch</a:t>
            </a:r>
            <a:r>
              <a:rPr lang="de-DE" sz="2400" dirty="0">
                <a:solidFill>
                  <a:schemeClr val="bg1"/>
                </a:solidFill>
              </a:rPr>
              <a:t>)</a:t>
            </a:r>
          </a:p>
          <a:p>
            <a:endParaRPr lang="de-DE" sz="2400" dirty="0">
              <a:solidFill>
                <a:schemeClr val="bg1"/>
              </a:solidFill>
            </a:endParaRPr>
          </a:p>
          <a:p>
            <a:r>
              <a:rPr lang="de-DE" sz="2400" dirty="0">
                <a:solidFill>
                  <a:schemeClr val="bg1"/>
                </a:solidFill>
              </a:rPr>
              <a:t>Zentralkurs </a:t>
            </a:r>
            <a:r>
              <a:rPr lang="de-DE" sz="2400" dirty="0" err="1">
                <a:solidFill>
                  <a:schemeClr val="bg1"/>
                </a:solidFill>
              </a:rPr>
              <a:t>Lerbermatt</a:t>
            </a:r>
            <a:r>
              <a:rPr lang="de-DE" sz="2400" dirty="0">
                <a:solidFill>
                  <a:schemeClr val="bg1"/>
                </a:solidFill>
              </a:rPr>
              <a:t> 2026</a:t>
            </a:r>
          </a:p>
        </p:txBody>
      </p:sp>
    </p:spTree>
    <p:extLst>
      <p:ext uri="{BB962C8B-B14F-4D97-AF65-F5344CB8AC3E}">
        <p14:creationId xmlns:p14="http://schemas.microsoft.com/office/powerpoint/2010/main" val="1362656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/>
              <a:t>Ammoniak</a:t>
            </a:r>
            <a:endParaRPr lang="de-DE" sz="3200" dirty="0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3BFC5B8B-665A-C1FA-C2CD-AE04AFE64FC2}"/>
              </a:ext>
            </a:extLst>
          </p:cNvPr>
          <p:cNvSpPr txBox="1"/>
          <p:nvPr/>
        </p:nvSpPr>
        <p:spPr>
          <a:xfrm>
            <a:off x="429827" y="2948419"/>
            <a:ext cx="3781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dirty="0"/>
              <a:t>N</a:t>
            </a:r>
            <a:r>
              <a:rPr lang="de-DE" sz="2800" baseline="-25000" dirty="0"/>
              <a:t>2    </a:t>
            </a:r>
            <a:r>
              <a:rPr lang="de-DE" sz="2800" dirty="0"/>
              <a:t>+  H</a:t>
            </a:r>
            <a:r>
              <a:rPr lang="de-DE" sz="2800" baseline="-25000" dirty="0"/>
              <a:t>2</a:t>
            </a:r>
            <a:r>
              <a:rPr lang="de-DE" sz="2400" baseline="-25000" dirty="0">
                <a:solidFill>
                  <a:srgbClr val="00B050"/>
                </a:solidFill>
              </a:rPr>
              <a:t>                                   </a:t>
            </a:r>
            <a:r>
              <a:rPr lang="de-DE" sz="2800" dirty="0"/>
              <a:t>NH</a:t>
            </a:r>
            <a:r>
              <a:rPr lang="de-DE" sz="2800" baseline="-25000" dirty="0"/>
              <a:t>3</a:t>
            </a:r>
            <a:r>
              <a:rPr lang="de-DE" sz="2400" dirty="0"/>
              <a:t>                 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D72C6E21-961E-68B7-2EE5-8CC7290A64A3}"/>
              </a:ext>
            </a:extLst>
          </p:cNvPr>
          <p:cNvSpPr txBox="1"/>
          <p:nvPr/>
        </p:nvSpPr>
        <p:spPr>
          <a:xfrm>
            <a:off x="85183" y="5817860"/>
            <a:ext cx="245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Luft , CH</a:t>
            </a:r>
            <a:r>
              <a:rPr lang="de-DE" sz="2400" baseline="-25000" dirty="0"/>
              <a:t>4</a:t>
            </a:r>
            <a:r>
              <a:rPr lang="de-DE" sz="2400" dirty="0"/>
              <a:t>, H</a:t>
            </a:r>
            <a:r>
              <a:rPr lang="de-DE" sz="2400" baseline="-25000" dirty="0"/>
              <a:t>2</a:t>
            </a:r>
            <a:r>
              <a:rPr lang="de-DE" sz="2400" dirty="0"/>
              <a:t>O</a:t>
            </a:r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4760A85E-B9ED-2F04-58DF-D7A57F32E89E}"/>
              </a:ext>
            </a:extLst>
          </p:cNvPr>
          <p:cNvCxnSpPr>
            <a:cxnSpLocks/>
          </p:cNvCxnSpPr>
          <p:nvPr/>
        </p:nvCxnSpPr>
        <p:spPr>
          <a:xfrm flipV="1">
            <a:off x="1140280" y="3908002"/>
            <a:ext cx="17948" cy="1704328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97F5239A-0A3A-9765-2F00-17F8FC298527}"/>
              </a:ext>
            </a:extLst>
          </p:cNvPr>
          <p:cNvCxnSpPr>
            <a:cxnSpLocks/>
          </p:cNvCxnSpPr>
          <p:nvPr/>
        </p:nvCxnSpPr>
        <p:spPr>
          <a:xfrm>
            <a:off x="1928692" y="3240806"/>
            <a:ext cx="12294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687BFD88-B239-EDE5-D993-A69AE4732CE8}"/>
              </a:ext>
            </a:extLst>
          </p:cNvPr>
          <p:cNvSpPr txBox="1"/>
          <p:nvPr/>
        </p:nvSpPr>
        <p:spPr>
          <a:xfrm>
            <a:off x="1827133" y="2911346"/>
            <a:ext cx="1751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exotherm   </a:t>
            </a:r>
          </a:p>
          <a:p>
            <a:r>
              <a:rPr lang="de-DE" sz="1600" dirty="0"/>
              <a:t>∆H = -46 kJ/</a:t>
            </a:r>
            <a:r>
              <a:rPr lang="de-DE" sz="1600" dirty="0" err="1"/>
              <a:t>mol</a:t>
            </a:r>
            <a:endParaRPr lang="de-DE" sz="1600" dirty="0"/>
          </a:p>
          <a:p>
            <a:endParaRPr lang="de-DE" dirty="0"/>
          </a:p>
        </p:txBody>
      </p:sp>
      <p:cxnSp>
        <p:nvCxnSpPr>
          <p:cNvPr id="4" name="Gerade Verbindung mit Pfeil 3">
            <a:extLst>
              <a:ext uri="{FF2B5EF4-FFF2-40B4-BE49-F238E27FC236}">
                <a16:creationId xmlns:a16="http://schemas.microsoft.com/office/drawing/2014/main" id="{C80531BF-8D29-8B19-69F0-9D4709F55557}"/>
              </a:ext>
            </a:extLst>
          </p:cNvPr>
          <p:cNvCxnSpPr>
            <a:cxnSpLocks/>
          </p:cNvCxnSpPr>
          <p:nvPr/>
        </p:nvCxnSpPr>
        <p:spPr>
          <a:xfrm flipV="1">
            <a:off x="3372004" y="2074523"/>
            <a:ext cx="0" cy="844507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2CF1B116-F9DF-103C-B11F-1531CD1F4BBA}"/>
              </a:ext>
            </a:extLst>
          </p:cNvPr>
          <p:cNvSpPr txBox="1"/>
          <p:nvPr/>
        </p:nvSpPr>
        <p:spPr>
          <a:xfrm>
            <a:off x="2411218" y="1476983"/>
            <a:ext cx="1926229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de-DE" sz="2400" dirty="0"/>
              <a:t>Dünger, etc.</a:t>
            </a:r>
          </a:p>
        </p:txBody>
      </p:sp>
      <p:cxnSp>
        <p:nvCxnSpPr>
          <p:cNvPr id="7" name="Gerade Verbindung 6">
            <a:extLst>
              <a:ext uri="{FF2B5EF4-FFF2-40B4-BE49-F238E27FC236}">
                <a16:creationId xmlns:a16="http://schemas.microsoft.com/office/drawing/2014/main" id="{3FD3802D-A6E8-1674-4A07-406E8A34C21A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184447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789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121773A3-862F-1FFF-C681-63FB4F1DF070}"/>
              </a:ext>
            </a:extLst>
          </p:cNvPr>
          <p:cNvSpPr txBox="1"/>
          <p:nvPr/>
        </p:nvSpPr>
        <p:spPr>
          <a:xfrm>
            <a:off x="3054961" y="386426"/>
            <a:ext cx="874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800" dirty="0">
                <a:solidFill>
                  <a:schemeClr val="bg1"/>
                </a:solidFill>
              </a:rPr>
              <a:t>Ammoniak – Diesel von morgen?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C167DB59-3313-49D9-9FC3-E1B76B6B90A8}"/>
              </a:ext>
            </a:extLst>
          </p:cNvPr>
          <p:cNvSpPr txBox="1"/>
          <p:nvPr/>
        </p:nvSpPr>
        <p:spPr>
          <a:xfrm>
            <a:off x="773533" y="4759290"/>
            <a:ext cx="49638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Hansrudolf Dütsch</a:t>
            </a:r>
          </a:p>
          <a:p>
            <a:endParaRPr lang="de-DE" sz="3600" dirty="0">
              <a:solidFill>
                <a:schemeClr val="bg1"/>
              </a:solidFill>
            </a:endParaRPr>
          </a:p>
          <a:p>
            <a:r>
              <a:rPr lang="de-DE" sz="2400" dirty="0">
                <a:solidFill>
                  <a:schemeClr val="bg1"/>
                </a:solidFill>
              </a:rPr>
              <a:t>MNU Saarbrücken 2026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6455A66F-7572-753C-CA84-DC0E0D6457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844" y="1092413"/>
            <a:ext cx="6854686" cy="5517920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E237AE69-2971-2CC4-8FEF-19A9156F403D}"/>
              </a:ext>
            </a:extLst>
          </p:cNvPr>
          <p:cNvSpPr txBox="1"/>
          <p:nvPr/>
        </p:nvSpPr>
        <p:spPr>
          <a:xfrm>
            <a:off x="762188" y="328318"/>
            <a:ext cx="58290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 err="1"/>
              <a:t>Strasssenbahn</a:t>
            </a:r>
            <a:r>
              <a:rPr lang="de-DE" sz="2400" dirty="0"/>
              <a:t> mit Ammoniakantrieb 1871</a:t>
            </a:r>
          </a:p>
        </p:txBody>
      </p:sp>
      <p:cxnSp>
        <p:nvCxnSpPr>
          <p:cNvPr id="6" name="Gerade Verbindung 5">
            <a:extLst>
              <a:ext uri="{FF2B5EF4-FFF2-40B4-BE49-F238E27FC236}">
                <a16:creationId xmlns:a16="http://schemas.microsoft.com/office/drawing/2014/main" id="{037C4985-A9F0-FFCE-B23E-F522ABE28550}"/>
              </a:ext>
            </a:extLst>
          </p:cNvPr>
          <p:cNvCxnSpPr>
            <a:cxnSpLocks/>
          </p:cNvCxnSpPr>
          <p:nvPr/>
        </p:nvCxnSpPr>
        <p:spPr>
          <a:xfrm>
            <a:off x="847493" y="747102"/>
            <a:ext cx="550870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886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121773A3-862F-1FFF-C681-63FB4F1DF070}"/>
              </a:ext>
            </a:extLst>
          </p:cNvPr>
          <p:cNvSpPr txBox="1"/>
          <p:nvPr/>
        </p:nvSpPr>
        <p:spPr>
          <a:xfrm>
            <a:off x="3054961" y="386426"/>
            <a:ext cx="874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800" dirty="0">
                <a:solidFill>
                  <a:schemeClr val="bg1"/>
                </a:solidFill>
              </a:rPr>
              <a:t>Ammoniak – Diesel von morgen?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C167DB59-3313-49D9-9FC3-E1B76B6B90A8}"/>
              </a:ext>
            </a:extLst>
          </p:cNvPr>
          <p:cNvSpPr txBox="1"/>
          <p:nvPr/>
        </p:nvSpPr>
        <p:spPr>
          <a:xfrm>
            <a:off x="773533" y="4759290"/>
            <a:ext cx="49638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Hansrudolf Dütsch</a:t>
            </a:r>
          </a:p>
          <a:p>
            <a:endParaRPr lang="de-DE" sz="3600" dirty="0">
              <a:solidFill>
                <a:schemeClr val="bg1"/>
              </a:solidFill>
            </a:endParaRPr>
          </a:p>
          <a:p>
            <a:r>
              <a:rPr lang="de-DE" sz="2400" dirty="0">
                <a:solidFill>
                  <a:schemeClr val="bg1"/>
                </a:solidFill>
              </a:rPr>
              <a:t>MNU Saarbrücken 2026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41B5CC57-7BC2-BCA6-763E-6EECC87965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1659" y="217315"/>
            <a:ext cx="4597941" cy="639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514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/>
              <a:t>Ammoniakmotor für Lokomotiven</a:t>
            </a:r>
            <a:endParaRPr lang="de-DE" sz="3200" dirty="0"/>
          </a:p>
        </p:txBody>
      </p:sp>
      <p:cxnSp>
        <p:nvCxnSpPr>
          <p:cNvPr id="3" name="Gerade Verbindung 2">
            <a:extLst>
              <a:ext uri="{FF2B5EF4-FFF2-40B4-BE49-F238E27FC236}">
                <a16:creationId xmlns:a16="http://schemas.microsoft.com/office/drawing/2014/main" id="{475D1840-6B79-82F2-E76F-65BACE1B2FD9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461369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Grafik 4">
            <a:extLst>
              <a:ext uri="{FF2B5EF4-FFF2-40B4-BE49-F238E27FC236}">
                <a16:creationId xmlns:a16="http://schemas.microsoft.com/office/drawing/2014/main" id="{2425041F-BE90-A6CC-96BF-5E4EF9042F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999" y="1502001"/>
            <a:ext cx="9431165" cy="507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264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/>
              <a:t>Ammoniakmotor von Toyota</a:t>
            </a:r>
            <a:endParaRPr lang="de-DE" sz="3200" dirty="0"/>
          </a:p>
        </p:txBody>
      </p:sp>
      <p:cxnSp>
        <p:nvCxnSpPr>
          <p:cNvPr id="3" name="Gerade Verbindung 2">
            <a:extLst>
              <a:ext uri="{FF2B5EF4-FFF2-40B4-BE49-F238E27FC236}">
                <a16:creationId xmlns:a16="http://schemas.microsoft.com/office/drawing/2014/main" id="{475D1840-6B79-82F2-E76F-65BACE1B2FD9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461369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Grafik 3">
            <a:extLst>
              <a:ext uri="{FF2B5EF4-FFF2-40B4-BE49-F238E27FC236}">
                <a16:creationId xmlns:a16="http://schemas.microsoft.com/office/drawing/2014/main" id="{47D66D99-B038-8A9F-C075-F967BB26F6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486"/>
          <a:stretch>
            <a:fillRect/>
          </a:stretch>
        </p:blipFill>
        <p:spPr>
          <a:xfrm>
            <a:off x="844130" y="1228359"/>
            <a:ext cx="9500020" cy="526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437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12296A53-E26F-F886-39D2-1B8A1E2AD7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93855" y="2088897"/>
            <a:ext cx="12336069" cy="693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05657ED0-E447-99C0-962F-329AFEE195A9}"/>
              </a:ext>
            </a:extLst>
          </p:cNvPr>
          <p:cNvSpPr txBox="1"/>
          <p:nvPr/>
        </p:nvSpPr>
        <p:spPr>
          <a:xfrm>
            <a:off x="762188" y="328318"/>
            <a:ext cx="85323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Einbau eines 6-Zylinder Ammoniakmotors 2025</a:t>
            </a:r>
          </a:p>
        </p:txBody>
      </p:sp>
      <p:cxnSp>
        <p:nvCxnSpPr>
          <p:cNvPr id="6" name="Gerade Verbindung 5">
            <a:extLst>
              <a:ext uri="{FF2B5EF4-FFF2-40B4-BE49-F238E27FC236}">
                <a16:creationId xmlns:a16="http://schemas.microsoft.com/office/drawing/2014/main" id="{ED7F35DB-5FD9-844E-EAE9-2DA243285768}"/>
              </a:ext>
            </a:extLst>
          </p:cNvPr>
          <p:cNvCxnSpPr>
            <a:cxnSpLocks/>
          </p:cNvCxnSpPr>
          <p:nvPr/>
        </p:nvCxnSpPr>
        <p:spPr>
          <a:xfrm>
            <a:off x="857326" y="912943"/>
            <a:ext cx="823751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1314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>
                <a:solidFill>
                  <a:schemeClr val="bg1">
                    <a:lumMod val="50000"/>
                  </a:schemeClr>
                </a:solidFill>
              </a:rPr>
              <a:t>Grauer Ammoniak</a:t>
            </a:r>
            <a:endParaRPr lang="de-DE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3BFC5B8B-665A-C1FA-C2CD-AE04AFE64FC2}"/>
              </a:ext>
            </a:extLst>
          </p:cNvPr>
          <p:cNvSpPr txBox="1"/>
          <p:nvPr/>
        </p:nvSpPr>
        <p:spPr>
          <a:xfrm>
            <a:off x="429827" y="2948419"/>
            <a:ext cx="3781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dirty="0"/>
              <a:t>N</a:t>
            </a:r>
            <a:r>
              <a:rPr lang="de-DE" sz="2800" baseline="-25000" dirty="0"/>
              <a:t>2    </a:t>
            </a:r>
            <a:r>
              <a:rPr lang="de-DE" sz="2800" dirty="0"/>
              <a:t>+  H</a:t>
            </a:r>
            <a:r>
              <a:rPr lang="de-DE" sz="2800" baseline="-25000" dirty="0"/>
              <a:t>2</a:t>
            </a:r>
            <a:r>
              <a:rPr lang="de-DE" sz="2400" baseline="-25000" dirty="0">
                <a:solidFill>
                  <a:srgbClr val="00B050"/>
                </a:solidFill>
              </a:rPr>
              <a:t>                                   </a:t>
            </a:r>
            <a:r>
              <a:rPr lang="de-DE" sz="2800" dirty="0"/>
              <a:t>NH</a:t>
            </a:r>
            <a:r>
              <a:rPr lang="de-DE" sz="2800" baseline="-25000" dirty="0"/>
              <a:t>3</a:t>
            </a:r>
            <a:r>
              <a:rPr lang="de-DE" sz="2400" dirty="0"/>
              <a:t>                 </a:t>
            </a:r>
          </a:p>
        </p:txBody>
      </p:sp>
      <p:cxnSp>
        <p:nvCxnSpPr>
          <p:cNvPr id="6" name="Gerade Verbindung mit Pfeil 5">
            <a:extLst>
              <a:ext uri="{FF2B5EF4-FFF2-40B4-BE49-F238E27FC236}">
                <a16:creationId xmlns:a16="http://schemas.microsoft.com/office/drawing/2014/main" id="{AD46BD4A-31DE-4DDD-AB1D-22F8E48741B9}"/>
              </a:ext>
            </a:extLst>
          </p:cNvPr>
          <p:cNvCxnSpPr>
            <a:cxnSpLocks/>
          </p:cNvCxnSpPr>
          <p:nvPr/>
        </p:nvCxnSpPr>
        <p:spPr>
          <a:xfrm flipV="1">
            <a:off x="1665923" y="3575713"/>
            <a:ext cx="0" cy="1172133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feld 8">
            <a:extLst>
              <a:ext uri="{FF2B5EF4-FFF2-40B4-BE49-F238E27FC236}">
                <a16:creationId xmlns:a16="http://schemas.microsoft.com/office/drawing/2014/main" id="{0118C28C-2B5F-2319-7BBF-5D4948D74F5D}"/>
              </a:ext>
            </a:extLst>
          </p:cNvPr>
          <p:cNvSpPr txBox="1"/>
          <p:nvPr/>
        </p:nvSpPr>
        <p:spPr>
          <a:xfrm>
            <a:off x="1363110" y="5697969"/>
            <a:ext cx="928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                  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D72C6E21-961E-68B7-2EE5-8CC7290A64A3}"/>
              </a:ext>
            </a:extLst>
          </p:cNvPr>
          <p:cNvSpPr txBox="1"/>
          <p:nvPr/>
        </p:nvSpPr>
        <p:spPr>
          <a:xfrm>
            <a:off x="173447" y="5104100"/>
            <a:ext cx="29846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CH</a:t>
            </a:r>
            <a:r>
              <a:rPr lang="de-DE" sz="2400" baseline="-25000" dirty="0"/>
              <a:t>4</a:t>
            </a:r>
            <a:r>
              <a:rPr lang="de-DE" sz="2400" dirty="0"/>
              <a:t>   Luft    H</a:t>
            </a:r>
            <a:r>
              <a:rPr lang="de-DE" sz="2400" baseline="-25000" dirty="0"/>
              <a:t>2</a:t>
            </a:r>
            <a:r>
              <a:rPr lang="de-DE" sz="2400" dirty="0"/>
              <a:t>O</a:t>
            </a:r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4760A85E-B9ED-2F04-58DF-D7A57F32E89E}"/>
              </a:ext>
            </a:extLst>
          </p:cNvPr>
          <p:cNvCxnSpPr>
            <a:cxnSpLocks/>
          </p:cNvCxnSpPr>
          <p:nvPr/>
        </p:nvCxnSpPr>
        <p:spPr>
          <a:xfrm flipV="1">
            <a:off x="702052" y="3575713"/>
            <a:ext cx="0" cy="1172133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97F5239A-0A3A-9765-2F00-17F8FC298527}"/>
              </a:ext>
            </a:extLst>
          </p:cNvPr>
          <p:cNvCxnSpPr>
            <a:cxnSpLocks/>
          </p:cNvCxnSpPr>
          <p:nvPr/>
        </p:nvCxnSpPr>
        <p:spPr>
          <a:xfrm>
            <a:off x="1928692" y="3240806"/>
            <a:ext cx="12294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687BFD88-B239-EDE5-D993-A69AE4732CE8}"/>
              </a:ext>
            </a:extLst>
          </p:cNvPr>
          <p:cNvSpPr txBox="1"/>
          <p:nvPr/>
        </p:nvSpPr>
        <p:spPr>
          <a:xfrm>
            <a:off x="1827133" y="2911346"/>
            <a:ext cx="1751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exotherm   </a:t>
            </a:r>
          </a:p>
          <a:p>
            <a:r>
              <a:rPr lang="de-DE" sz="1600" dirty="0"/>
              <a:t>∆H = -46 kJ/</a:t>
            </a:r>
            <a:r>
              <a:rPr lang="de-DE" sz="1600" dirty="0" err="1"/>
              <a:t>mol</a:t>
            </a:r>
            <a:endParaRPr lang="de-DE" sz="1600" dirty="0"/>
          </a:p>
          <a:p>
            <a:endParaRPr lang="de-DE" dirty="0"/>
          </a:p>
        </p:txBody>
      </p:sp>
      <p:cxnSp>
        <p:nvCxnSpPr>
          <p:cNvPr id="4" name="Gerade Verbindung mit Pfeil 3">
            <a:extLst>
              <a:ext uri="{FF2B5EF4-FFF2-40B4-BE49-F238E27FC236}">
                <a16:creationId xmlns:a16="http://schemas.microsoft.com/office/drawing/2014/main" id="{C80531BF-8D29-8B19-69F0-9D4709F55557}"/>
              </a:ext>
            </a:extLst>
          </p:cNvPr>
          <p:cNvCxnSpPr>
            <a:cxnSpLocks/>
          </p:cNvCxnSpPr>
          <p:nvPr/>
        </p:nvCxnSpPr>
        <p:spPr>
          <a:xfrm flipV="1">
            <a:off x="3372004" y="2074523"/>
            <a:ext cx="0" cy="844507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2CF1B116-F9DF-103C-B11F-1531CD1F4BBA}"/>
              </a:ext>
            </a:extLst>
          </p:cNvPr>
          <p:cNvSpPr txBox="1"/>
          <p:nvPr/>
        </p:nvSpPr>
        <p:spPr>
          <a:xfrm>
            <a:off x="2411218" y="1476983"/>
            <a:ext cx="1926229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de-DE" sz="2400" dirty="0"/>
              <a:t>Dünger, etc.</a:t>
            </a:r>
          </a:p>
        </p:txBody>
      </p:sp>
      <p:cxnSp>
        <p:nvCxnSpPr>
          <p:cNvPr id="7" name="Gerade Verbindung 6">
            <a:extLst>
              <a:ext uri="{FF2B5EF4-FFF2-40B4-BE49-F238E27FC236}">
                <a16:creationId xmlns:a16="http://schemas.microsoft.com/office/drawing/2014/main" id="{3FD3802D-A6E8-1674-4A07-406E8A34C21A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104639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Geschweifte Klammer rechts 11">
            <a:extLst>
              <a:ext uri="{FF2B5EF4-FFF2-40B4-BE49-F238E27FC236}">
                <a16:creationId xmlns:a16="http://schemas.microsoft.com/office/drawing/2014/main" id="{9947BC51-4296-E7B5-315F-094B13667A7B}"/>
              </a:ext>
            </a:extLst>
          </p:cNvPr>
          <p:cNvSpPr/>
          <p:nvPr/>
        </p:nvSpPr>
        <p:spPr>
          <a:xfrm rot="5400000">
            <a:off x="1012987" y="4174156"/>
            <a:ext cx="300868" cy="1411788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03704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>
            <a:extLst>
              <a:ext uri="{FF2B5EF4-FFF2-40B4-BE49-F238E27FC236}">
                <a16:creationId xmlns:a16="http://schemas.microsoft.com/office/drawing/2014/main" id="{765BD650-10A6-D44D-2A04-D8B9F4D3875B}"/>
              </a:ext>
            </a:extLst>
          </p:cNvPr>
          <p:cNvSpPr txBox="1">
            <a:spLocks/>
          </p:cNvSpPr>
          <p:nvPr/>
        </p:nvSpPr>
        <p:spPr>
          <a:xfrm>
            <a:off x="720000" y="365126"/>
            <a:ext cx="10515600" cy="72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CH" sz="3200" dirty="0"/>
              <a:t>Herstellung von Ammoniak</a:t>
            </a:r>
            <a:endParaRPr lang="de-DE" sz="3200" dirty="0"/>
          </a:p>
        </p:txBody>
      </p:sp>
      <p:cxnSp>
        <p:nvCxnSpPr>
          <p:cNvPr id="5" name="Gerade Verbindung 4">
            <a:extLst>
              <a:ext uri="{FF2B5EF4-FFF2-40B4-BE49-F238E27FC236}">
                <a16:creationId xmlns:a16="http://schemas.microsoft.com/office/drawing/2014/main" id="{DB8952C6-703C-6543-EBBA-84D8D621797A}"/>
              </a:ext>
            </a:extLst>
          </p:cNvPr>
          <p:cNvCxnSpPr>
            <a:cxnSpLocks/>
          </p:cNvCxnSpPr>
          <p:nvPr/>
        </p:nvCxnSpPr>
        <p:spPr>
          <a:xfrm>
            <a:off x="786978" y="933563"/>
            <a:ext cx="44708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D030D988-0E61-3DF5-5983-9AF8D20CEACF}"/>
              </a:ext>
            </a:extLst>
          </p:cNvPr>
          <p:cNvGrpSpPr/>
          <p:nvPr/>
        </p:nvGrpSpPr>
        <p:grpSpPr>
          <a:xfrm>
            <a:off x="844130" y="1502001"/>
            <a:ext cx="10180638" cy="5055923"/>
            <a:chOff x="1795462" y="1706826"/>
            <a:chExt cx="8334376" cy="4530198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027C96A4-AEEC-5E58-632F-1C3FA9B89D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r="1420"/>
            <a:stretch>
              <a:fillRect/>
            </a:stretch>
          </p:blipFill>
          <p:spPr>
            <a:xfrm>
              <a:off x="1795462" y="1706826"/>
              <a:ext cx="7934326" cy="4530198"/>
            </a:xfrm>
            <a:prstGeom prst="rect">
              <a:avLst/>
            </a:prstGeom>
          </p:spPr>
        </p:pic>
        <p:sp>
          <p:nvSpPr>
            <p:cNvPr id="6" name="Rechteck 5">
              <a:extLst>
                <a:ext uri="{FF2B5EF4-FFF2-40B4-BE49-F238E27FC236}">
                  <a16:creationId xmlns:a16="http://schemas.microsoft.com/office/drawing/2014/main" id="{C6B57690-C3AA-35C3-DC5F-FEDE0E90EAC9}"/>
                </a:ext>
              </a:extLst>
            </p:cNvPr>
            <p:cNvSpPr/>
            <p:nvPr/>
          </p:nvSpPr>
          <p:spPr>
            <a:xfrm>
              <a:off x="9258300" y="2343150"/>
              <a:ext cx="871538" cy="87153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</p:grpSp>
    </p:spTree>
    <p:extLst>
      <p:ext uri="{BB962C8B-B14F-4D97-AF65-F5344CB8AC3E}">
        <p14:creationId xmlns:p14="http://schemas.microsoft.com/office/powerpoint/2010/main" val="2662857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>
                <a:solidFill>
                  <a:schemeClr val="accent6"/>
                </a:solidFill>
              </a:rPr>
              <a:t>Grüner Ammoniak</a:t>
            </a:r>
            <a:endParaRPr lang="de-DE" sz="3200" dirty="0">
              <a:solidFill>
                <a:schemeClr val="accent6"/>
              </a:solidFill>
            </a:endParaRP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3BFC5B8B-665A-C1FA-C2CD-AE04AFE64FC2}"/>
              </a:ext>
            </a:extLst>
          </p:cNvPr>
          <p:cNvSpPr txBox="1"/>
          <p:nvPr/>
        </p:nvSpPr>
        <p:spPr>
          <a:xfrm>
            <a:off x="429827" y="2948419"/>
            <a:ext cx="3781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dirty="0"/>
              <a:t>N</a:t>
            </a:r>
            <a:r>
              <a:rPr lang="de-DE" sz="2800" baseline="-25000" dirty="0"/>
              <a:t>2    </a:t>
            </a:r>
            <a:r>
              <a:rPr lang="de-DE" sz="2800" dirty="0"/>
              <a:t>+  </a:t>
            </a:r>
            <a:r>
              <a:rPr lang="de-DE" sz="2800" dirty="0">
                <a:solidFill>
                  <a:srgbClr val="00B050"/>
                </a:solidFill>
              </a:rPr>
              <a:t>H</a:t>
            </a:r>
            <a:r>
              <a:rPr lang="de-DE" sz="2800" baseline="-25000" dirty="0">
                <a:solidFill>
                  <a:srgbClr val="00B050"/>
                </a:solidFill>
              </a:rPr>
              <a:t>2</a:t>
            </a:r>
            <a:r>
              <a:rPr lang="de-DE" sz="2400" baseline="-25000" dirty="0">
                <a:solidFill>
                  <a:srgbClr val="00B050"/>
                </a:solidFill>
              </a:rPr>
              <a:t>                                   </a:t>
            </a:r>
            <a:r>
              <a:rPr lang="de-DE" sz="2800" dirty="0"/>
              <a:t>NH</a:t>
            </a:r>
            <a:r>
              <a:rPr lang="de-DE" sz="2800" baseline="-25000" dirty="0"/>
              <a:t>3</a:t>
            </a:r>
            <a:r>
              <a:rPr lang="de-DE" sz="2400" dirty="0"/>
              <a:t>                 </a:t>
            </a:r>
          </a:p>
        </p:txBody>
      </p:sp>
      <p:cxnSp>
        <p:nvCxnSpPr>
          <p:cNvPr id="6" name="Gerade Verbindung mit Pfeil 5">
            <a:extLst>
              <a:ext uri="{FF2B5EF4-FFF2-40B4-BE49-F238E27FC236}">
                <a16:creationId xmlns:a16="http://schemas.microsoft.com/office/drawing/2014/main" id="{AD46BD4A-31DE-4DDD-AB1D-22F8E48741B9}"/>
              </a:ext>
            </a:extLst>
          </p:cNvPr>
          <p:cNvCxnSpPr>
            <a:cxnSpLocks/>
          </p:cNvCxnSpPr>
          <p:nvPr/>
        </p:nvCxnSpPr>
        <p:spPr>
          <a:xfrm flipV="1">
            <a:off x="1665923" y="3575713"/>
            <a:ext cx="0" cy="1172133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feld 8">
            <a:extLst>
              <a:ext uri="{FF2B5EF4-FFF2-40B4-BE49-F238E27FC236}">
                <a16:creationId xmlns:a16="http://schemas.microsoft.com/office/drawing/2014/main" id="{0118C28C-2B5F-2319-7BBF-5D4948D74F5D}"/>
              </a:ext>
            </a:extLst>
          </p:cNvPr>
          <p:cNvSpPr txBox="1"/>
          <p:nvPr/>
        </p:nvSpPr>
        <p:spPr>
          <a:xfrm>
            <a:off x="1237069" y="4638350"/>
            <a:ext cx="928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 H</a:t>
            </a:r>
            <a:r>
              <a:rPr lang="de-DE" sz="2400" baseline="-25000" dirty="0"/>
              <a:t>2</a:t>
            </a:r>
            <a:r>
              <a:rPr lang="de-DE" sz="2400" dirty="0"/>
              <a:t>O                 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D72C6E21-961E-68B7-2EE5-8CC7290A64A3}"/>
              </a:ext>
            </a:extLst>
          </p:cNvPr>
          <p:cNvSpPr txBox="1"/>
          <p:nvPr/>
        </p:nvSpPr>
        <p:spPr>
          <a:xfrm>
            <a:off x="445195" y="6294515"/>
            <a:ext cx="707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Luft</a:t>
            </a:r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4760A85E-B9ED-2F04-58DF-D7A57F32E89E}"/>
              </a:ext>
            </a:extLst>
          </p:cNvPr>
          <p:cNvCxnSpPr>
            <a:cxnSpLocks/>
          </p:cNvCxnSpPr>
          <p:nvPr/>
        </p:nvCxnSpPr>
        <p:spPr>
          <a:xfrm flipV="1">
            <a:off x="702052" y="3575713"/>
            <a:ext cx="0" cy="2686328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97F5239A-0A3A-9765-2F00-17F8FC298527}"/>
              </a:ext>
            </a:extLst>
          </p:cNvPr>
          <p:cNvCxnSpPr>
            <a:cxnSpLocks/>
          </p:cNvCxnSpPr>
          <p:nvPr/>
        </p:nvCxnSpPr>
        <p:spPr>
          <a:xfrm>
            <a:off x="1928692" y="3240806"/>
            <a:ext cx="12294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687BFD88-B239-EDE5-D993-A69AE4732CE8}"/>
              </a:ext>
            </a:extLst>
          </p:cNvPr>
          <p:cNvSpPr txBox="1"/>
          <p:nvPr/>
        </p:nvSpPr>
        <p:spPr>
          <a:xfrm>
            <a:off x="1827133" y="2911346"/>
            <a:ext cx="1751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exotherm   </a:t>
            </a:r>
          </a:p>
          <a:p>
            <a:r>
              <a:rPr lang="de-DE" sz="1600" dirty="0"/>
              <a:t>∆H = -46 kJ/</a:t>
            </a:r>
            <a:r>
              <a:rPr lang="de-DE" sz="1600" dirty="0" err="1"/>
              <a:t>mol</a:t>
            </a:r>
            <a:endParaRPr lang="de-DE" sz="1600" dirty="0"/>
          </a:p>
          <a:p>
            <a:endParaRPr lang="de-DE" dirty="0"/>
          </a:p>
        </p:txBody>
      </p:sp>
      <p:cxnSp>
        <p:nvCxnSpPr>
          <p:cNvPr id="4" name="Gerade Verbindung mit Pfeil 3">
            <a:extLst>
              <a:ext uri="{FF2B5EF4-FFF2-40B4-BE49-F238E27FC236}">
                <a16:creationId xmlns:a16="http://schemas.microsoft.com/office/drawing/2014/main" id="{C80531BF-8D29-8B19-69F0-9D4709F55557}"/>
              </a:ext>
            </a:extLst>
          </p:cNvPr>
          <p:cNvCxnSpPr>
            <a:cxnSpLocks/>
          </p:cNvCxnSpPr>
          <p:nvPr/>
        </p:nvCxnSpPr>
        <p:spPr>
          <a:xfrm flipV="1">
            <a:off x="3372004" y="2074523"/>
            <a:ext cx="0" cy="844507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2CF1B116-F9DF-103C-B11F-1531CD1F4BBA}"/>
              </a:ext>
            </a:extLst>
          </p:cNvPr>
          <p:cNvSpPr txBox="1"/>
          <p:nvPr/>
        </p:nvSpPr>
        <p:spPr>
          <a:xfrm>
            <a:off x="2411218" y="1476983"/>
            <a:ext cx="1926229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de-DE" sz="2400" dirty="0"/>
              <a:t>Dünger, etc.</a:t>
            </a:r>
          </a:p>
        </p:txBody>
      </p:sp>
      <p:cxnSp>
        <p:nvCxnSpPr>
          <p:cNvPr id="7" name="Gerade Verbindung 6">
            <a:extLst>
              <a:ext uri="{FF2B5EF4-FFF2-40B4-BE49-F238E27FC236}">
                <a16:creationId xmlns:a16="http://schemas.microsoft.com/office/drawing/2014/main" id="{3FD3802D-A6E8-1674-4A07-406E8A34C21A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104639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feld 11">
            <a:extLst>
              <a:ext uri="{FF2B5EF4-FFF2-40B4-BE49-F238E27FC236}">
                <a16:creationId xmlns:a16="http://schemas.microsoft.com/office/drawing/2014/main" id="{A9E09141-5208-1569-8524-6C01AD070266}"/>
              </a:ext>
            </a:extLst>
          </p:cNvPr>
          <p:cNvSpPr txBox="1"/>
          <p:nvPr/>
        </p:nvSpPr>
        <p:spPr>
          <a:xfrm>
            <a:off x="1701092" y="3942397"/>
            <a:ext cx="1555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Elektrolyse</a:t>
            </a:r>
          </a:p>
        </p:txBody>
      </p:sp>
    </p:spTree>
    <p:extLst>
      <p:ext uri="{BB962C8B-B14F-4D97-AF65-F5344CB8AC3E}">
        <p14:creationId xmlns:p14="http://schemas.microsoft.com/office/powerpoint/2010/main" val="3012890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>
                <a:solidFill>
                  <a:srgbClr val="167FF3"/>
                </a:solidFill>
              </a:rPr>
              <a:t>Blauer Ammoniak</a:t>
            </a:r>
            <a:endParaRPr lang="de-DE" sz="3200" dirty="0">
              <a:solidFill>
                <a:srgbClr val="167FF3"/>
              </a:solidFill>
            </a:endParaRP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3BFC5B8B-665A-C1FA-C2CD-AE04AFE64FC2}"/>
              </a:ext>
            </a:extLst>
          </p:cNvPr>
          <p:cNvSpPr txBox="1"/>
          <p:nvPr/>
        </p:nvSpPr>
        <p:spPr>
          <a:xfrm>
            <a:off x="429827" y="2948419"/>
            <a:ext cx="3781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dirty="0"/>
              <a:t>N</a:t>
            </a:r>
            <a:r>
              <a:rPr lang="de-DE" sz="2800" baseline="-25000" dirty="0"/>
              <a:t>2    </a:t>
            </a:r>
            <a:r>
              <a:rPr lang="de-DE" sz="2800" dirty="0"/>
              <a:t>+  </a:t>
            </a:r>
            <a:r>
              <a:rPr lang="de-DE" sz="2800" dirty="0">
                <a:solidFill>
                  <a:srgbClr val="167FF3"/>
                </a:solidFill>
              </a:rPr>
              <a:t>H</a:t>
            </a:r>
            <a:r>
              <a:rPr lang="de-DE" sz="2800" baseline="-25000" dirty="0">
                <a:solidFill>
                  <a:srgbClr val="167FF3"/>
                </a:solidFill>
              </a:rPr>
              <a:t>2</a:t>
            </a:r>
            <a:r>
              <a:rPr lang="de-DE" sz="2400" baseline="-25000" dirty="0">
                <a:solidFill>
                  <a:srgbClr val="00B050"/>
                </a:solidFill>
              </a:rPr>
              <a:t>                                   </a:t>
            </a:r>
            <a:r>
              <a:rPr lang="de-DE" sz="2800" dirty="0"/>
              <a:t>NH</a:t>
            </a:r>
            <a:r>
              <a:rPr lang="de-DE" sz="2800" baseline="-25000" dirty="0"/>
              <a:t>3</a:t>
            </a:r>
            <a:r>
              <a:rPr lang="de-DE" sz="2400" dirty="0"/>
              <a:t>                 </a:t>
            </a:r>
          </a:p>
        </p:txBody>
      </p:sp>
      <p:cxnSp>
        <p:nvCxnSpPr>
          <p:cNvPr id="6" name="Gerade Verbindung mit Pfeil 5">
            <a:extLst>
              <a:ext uri="{FF2B5EF4-FFF2-40B4-BE49-F238E27FC236}">
                <a16:creationId xmlns:a16="http://schemas.microsoft.com/office/drawing/2014/main" id="{AD46BD4A-31DE-4DDD-AB1D-22F8E48741B9}"/>
              </a:ext>
            </a:extLst>
          </p:cNvPr>
          <p:cNvCxnSpPr>
            <a:cxnSpLocks/>
          </p:cNvCxnSpPr>
          <p:nvPr/>
        </p:nvCxnSpPr>
        <p:spPr>
          <a:xfrm flipV="1">
            <a:off x="1665923" y="3575713"/>
            <a:ext cx="0" cy="1172133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feld 8">
            <a:extLst>
              <a:ext uri="{FF2B5EF4-FFF2-40B4-BE49-F238E27FC236}">
                <a16:creationId xmlns:a16="http://schemas.microsoft.com/office/drawing/2014/main" id="{0118C28C-2B5F-2319-7BBF-5D4948D74F5D}"/>
              </a:ext>
            </a:extLst>
          </p:cNvPr>
          <p:cNvSpPr txBox="1"/>
          <p:nvPr/>
        </p:nvSpPr>
        <p:spPr>
          <a:xfrm>
            <a:off x="1363110" y="5697969"/>
            <a:ext cx="928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                  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D72C6E21-961E-68B7-2EE5-8CC7290A64A3}"/>
              </a:ext>
            </a:extLst>
          </p:cNvPr>
          <p:cNvSpPr txBox="1"/>
          <p:nvPr/>
        </p:nvSpPr>
        <p:spPr>
          <a:xfrm>
            <a:off x="173447" y="5104100"/>
            <a:ext cx="29846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CH</a:t>
            </a:r>
            <a:r>
              <a:rPr lang="de-DE" sz="2400" baseline="-25000" dirty="0"/>
              <a:t>4</a:t>
            </a:r>
            <a:r>
              <a:rPr lang="de-DE" sz="2400" dirty="0"/>
              <a:t>   Luft    H</a:t>
            </a:r>
            <a:r>
              <a:rPr lang="de-DE" sz="2400" baseline="-25000" dirty="0"/>
              <a:t>2</a:t>
            </a:r>
            <a:r>
              <a:rPr lang="de-DE" sz="2400" dirty="0"/>
              <a:t>O</a:t>
            </a:r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4760A85E-B9ED-2F04-58DF-D7A57F32E89E}"/>
              </a:ext>
            </a:extLst>
          </p:cNvPr>
          <p:cNvCxnSpPr>
            <a:cxnSpLocks/>
          </p:cNvCxnSpPr>
          <p:nvPr/>
        </p:nvCxnSpPr>
        <p:spPr>
          <a:xfrm flipV="1">
            <a:off x="702052" y="3575713"/>
            <a:ext cx="0" cy="1172133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97F5239A-0A3A-9765-2F00-17F8FC298527}"/>
              </a:ext>
            </a:extLst>
          </p:cNvPr>
          <p:cNvCxnSpPr>
            <a:cxnSpLocks/>
          </p:cNvCxnSpPr>
          <p:nvPr/>
        </p:nvCxnSpPr>
        <p:spPr>
          <a:xfrm>
            <a:off x="1928692" y="3240806"/>
            <a:ext cx="12294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687BFD88-B239-EDE5-D993-A69AE4732CE8}"/>
              </a:ext>
            </a:extLst>
          </p:cNvPr>
          <p:cNvSpPr txBox="1"/>
          <p:nvPr/>
        </p:nvSpPr>
        <p:spPr>
          <a:xfrm>
            <a:off x="1827133" y="2911346"/>
            <a:ext cx="1751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exotherm   </a:t>
            </a:r>
          </a:p>
          <a:p>
            <a:r>
              <a:rPr lang="de-DE" sz="1600" dirty="0"/>
              <a:t>∆H = -46 kJ/</a:t>
            </a:r>
            <a:r>
              <a:rPr lang="de-DE" sz="1600" dirty="0" err="1"/>
              <a:t>mol</a:t>
            </a:r>
            <a:endParaRPr lang="de-DE" sz="1600" dirty="0"/>
          </a:p>
          <a:p>
            <a:endParaRPr lang="de-DE" dirty="0"/>
          </a:p>
        </p:txBody>
      </p:sp>
      <p:cxnSp>
        <p:nvCxnSpPr>
          <p:cNvPr id="4" name="Gerade Verbindung mit Pfeil 3">
            <a:extLst>
              <a:ext uri="{FF2B5EF4-FFF2-40B4-BE49-F238E27FC236}">
                <a16:creationId xmlns:a16="http://schemas.microsoft.com/office/drawing/2014/main" id="{C80531BF-8D29-8B19-69F0-9D4709F55557}"/>
              </a:ext>
            </a:extLst>
          </p:cNvPr>
          <p:cNvCxnSpPr>
            <a:cxnSpLocks/>
          </p:cNvCxnSpPr>
          <p:nvPr/>
        </p:nvCxnSpPr>
        <p:spPr>
          <a:xfrm flipV="1">
            <a:off x="3372004" y="2074523"/>
            <a:ext cx="0" cy="844507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2CF1B116-F9DF-103C-B11F-1531CD1F4BBA}"/>
              </a:ext>
            </a:extLst>
          </p:cNvPr>
          <p:cNvSpPr txBox="1"/>
          <p:nvPr/>
        </p:nvSpPr>
        <p:spPr>
          <a:xfrm>
            <a:off x="2411218" y="1476983"/>
            <a:ext cx="1926229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de-DE" sz="2400" dirty="0"/>
              <a:t>Dünger, etc.</a:t>
            </a:r>
          </a:p>
        </p:txBody>
      </p:sp>
      <p:cxnSp>
        <p:nvCxnSpPr>
          <p:cNvPr id="7" name="Gerade Verbindung 6">
            <a:extLst>
              <a:ext uri="{FF2B5EF4-FFF2-40B4-BE49-F238E27FC236}">
                <a16:creationId xmlns:a16="http://schemas.microsoft.com/office/drawing/2014/main" id="{3FD3802D-A6E8-1674-4A07-406E8A34C21A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104639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Geschweifte Klammer rechts 11">
            <a:extLst>
              <a:ext uri="{FF2B5EF4-FFF2-40B4-BE49-F238E27FC236}">
                <a16:creationId xmlns:a16="http://schemas.microsoft.com/office/drawing/2014/main" id="{9947BC51-4296-E7B5-315F-094B13667A7B}"/>
              </a:ext>
            </a:extLst>
          </p:cNvPr>
          <p:cNvSpPr/>
          <p:nvPr/>
        </p:nvSpPr>
        <p:spPr>
          <a:xfrm rot="5400000">
            <a:off x="1012987" y="4174156"/>
            <a:ext cx="300868" cy="1411788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Bogen 12">
            <a:extLst>
              <a:ext uri="{FF2B5EF4-FFF2-40B4-BE49-F238E27FC236}">
                <a16:creationId xmlns:a16="http://schemas.microsoft.com/office/drawing/2014/main" id="{28758067-7070-5B7D-15F5-73D7E2C55BD5}"/>
              </a:ext>
            </a:extLst>
          </p:cNvPr>
          <p:cNvSpPr/>
          <p:nvPr/>
        </p:nvSpPr>
        <p:spPr>
          <a:xfrm flipH="1">
            <a:off x="1665792" y="4200978"/>
            <a:ext cx="1143000" cy="1057275"/>
          </a:xfrm>
          <a:prstGeom prst="arc">
            <a:avLst/>
          </a:prstGeom>
          <a:ln w="25400">
            <a:head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597C3995-D1CC-3AC1-B228-085BC1B8591E}"/>
              </a:ext>
            </a:extLst>
          </p:cNvPr>
          <p:cNvSpPr txBox="1"/>
          <p:nvPr/>
        </p:nvSpPr>
        <p:spPr>
          <a:xfrm>
            <a:off x="2291156" y="3957621"/>
            <a:ext cx="27179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CO</a:t>
            </a:r>
            <a:r>
              <a:rPr lang="de-DE" sz="2400" baseline="-25000" dirty="0"/>
              <a:t>2</a:t>
            </a:r>
            <a:r>
              <a:rPr lang="de-DE" sz="2400" dirty="0"/>
              <a:t> deponieren</a:t>
            </a:r>
          </a:p>
        </p:txBody>
      </p:sp>
    </p:spTree>
    <p:extLst>
      <p:ext uri="{BB962C8B-B14F-4D97-AF65-F5344CB8AC3E}">
        <p14:creationId xmlns:p14="http://schemas.microsoft.com/office/powerpoint/2010/main" val="1026172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/>
              <a:t>Ammoniak:  CO</a:t>
            </a:r>
            <a:r>
              <a:rPr lang="de-CH" sz="3200" baseline="-25000" dirty="0"/>
              <a:t>2</a:t>
            </a:r>
            <a:r>
              <a:rPr lang="de-CH" sz="3200" dirty="0"/>
              <a:t> – freier Treibstoff</a:t>
            </a:r>
            <a:endParaRPr lang="de-DE" sz="3200" dirty="0"/>
          </a:p>
        </p:txBody>
      </p: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5BD4831C-90B5-ED19-E0BF-A247C4B9E2FF}"/>
              </a:ext>
            </a:extLst>
          </p:cNvPr>
          <p:cNvGrpSpPr/>
          <p:nvPr/>
        </p:nvGrpSpPr>
        <p:grpSpPr>
          <a:xfrm>
            <a:off x="429827" y="1476983"/>
            <a:ext cx="4090015" cy="5279197"/>
            <a:chOff x="429827" y="1476983"/>
            <a:chExt cx="4090015" cy="5279197"/>
          </a:xfrm>
        </p:grpSpPr>
        <p:sp>
          <p:nvSpPr>
            <p:cNvPr id="3" name="Textfeld 2">
              <a:extLst>
                <a:ext uri="{FF2B5EF4-FFF2-40B4-BE49-F238E27FC236}">
                  <a16:creationId xmlns:a16="http://schemas.microsoft.com/office/drawing/2014/main" id="{3BFC5B8B-665A-C1FA-C2CD-AE04AFE64FC2}"/>
                </a:ext>
              </a:extLst>
            </p:cNvPr>
            <p:cNvSpPr txBox="1"/>
            <p:nvPr/>
          </p:nvSpPr>
          <p:spPr>
            <a:xfrm>
              <a:off x="429827" y="2948419"/>
              <a:ext cx="378159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800" dirty="0"/>
                <a:t>N</a:t>
              </a:r>
              <a:r>
                <a:rPr lang="de-DE" sz="2800" baseline="-25000" dirty="0"/>
                <a:t>2    </a:t>
              </a:r>
              <a:r>
                <a:rPr lang="de-DE" sz="2800" dirty="0"/>
                <a:t>+  </a:t>
              </a:r>
              <a:r>
                <a:rPr lang="de-DE" sz="2800" dirty="0">
                  <a:solidFill>
                    <a:srgbClr val="00B050"/>
                  </a:solidFill>
                </a:rPr>
                <a:t>H</a:t>
              </a:r>
              <a:r>
                <a:rPr lang="de-DE" sz="2800" baseline="-25000" dirty="0">
                  <a:solidFill>
                    <a:srgbClr val="00B050"/>
                  </a:solidFill>
                </a:rPr>
                <a:t>2</a:t>
              </a:r>
              <a:r>
                <a:rPr lang="de-DE" sz="2400" baseline="-25000" dirty="0">
                  <a:solidFill>
                    <a:srgbClr val="00B050"/>
                  </a:solidFill>
                </a:rPr>
                <a:t>                                   </a:t>
              </a:r>
              <a:r>
                <a:rPr lang="de-DE" sz="2800" dirty="0"/>
                <a:t>NH</a:t>
              </a:r>
              <a:r>
                <a:rPr lang="de-DE" sz="2800" baseline="-25000" dirty="0"/>
                <a:t>3</a:t>
              </a:r>
              <a:r>
                <a:rPr lang="de-DE" sz="2400" dirty="0"/>
                <a:t>                 </a:t>
              </a:r>
            </a:p>
          </p:txBody>
        </p:sp>
        <p:cxnSp>
          <p:nvCxnSpPr>
            <p:cNvPr id="6" name="Gerade Verbindung mit Pfeil 5">
              <a:extLst>
                <a:ext uri="{FF2B5EF4-FFF2-40B4-BE49-F238E27FC236}">
                  <a16:creationId xmlns:a16="http://schemas.microsoft.com/office/drawing/2014/main" id="{AD46BD4A-31DE-4DDD-AB1D-22F8E48741B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65923" y="3575713"/>
              <a:ext cx="0" cy="1172133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0118C28C-2B5F-2319-7BBF-5D4948D74F5D}"/>
                </a:ext>
              </a:extLst>
            </p:cNvPr>
            <p:cNvSpPr txBox="1"/>
            <p:nvPr/>
          </p:nvSpPr>
          <p:spPr>
            <a:xfrm>
              <a:off x="1237069" y="4638350"/>
              <a:ext cx="9280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 H</a:t>
              </a:r>
              <a:r>
                <a:rPr lang="de-DE" sz="2400" baseline="-25000" dirty="0"/>
                <a:t>2</a:t>
              </a:r>
              <a:r>
                <a:rPr lang="de-DE" sz="2400" dirty="0"/>
                <a:t>O                 </a:t>
              </a:r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D72C6E21-961E-68B7-2EE5-8CC7290A64A3}"/>
                </a:ext>
              </a:extLst>
            </p:cNvPr>
            <p:cNvSpPr txBox="1"/>
            <p:nvPr/>
          </p:nvSpPr>
          <p:spPr>
            <a:xfrm>
              <a:off x="445195" y="6294515"/>
              <a:ext cx="7074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Luft</a:t>
              </a:r>
            </a:p>
          </p:txBody>
        </p:sp>
        <p:cxnSp>
          <p:nvCxnSpPr>
            <p:cNvPr id="16" name="Gerade Verbindung mit Pfeil 15">
              <a:extLst>
                <a:ext uri="{FF2B5EF4-FFF2-40B4-BE49-F238E27FC236}">
                  <a16:creationId xmlns:a16="http://schemas.microsoft.com/office/drawing/2014/main" id="{4760A85E-B9ED-2F04-58DF-D7A57F32E89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2052" y="3575713"/>
              <a:ext cx="0" cy="2686328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 Verbindung mit Pfeil 17">
              <a:extLst>
                <a:ext uri="{FF2B5EF4-FFF2-40B4-BE49-F238E27FC236}">
                  <a16:creationId xmlns:a16="http://schemas.microsoft.com/office/drawing/2014/main" id="{97F5239A-0A3A-9765-2F00-17F8FC2985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8692" y="3240806"/>
              <a:ext cx="122944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687BFD88-B239-EDE5-D993-A69AE4732CE8}"/>
                </a:ext>
              </a:extLst>
            </p:cNvPr>
            <p:cNvSpPr txBox="1"/>
            <p:nvPr/>
          </p:nvSpPr>
          <p:spPr>
            <a:xfrm>
              <a:off x="1827133" y="2911346"/>
              <a:ext cx="1751955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000" dirty="0"/>
                <a:t>exotherm   </a:t>
              </a:r>
            </a:p>
            <a:p>
              <a:r>
                <a:rPr lang="de-DE" sz="1600" dirty="0"/>
                <a:t>∆H = -46 kJ/</a:t>
              </a:r>
              <a:r>
                <a:rPr lang="de-DE" sz="1600" dirty="0" err="1"/>
                <a:t>mol</a:t>
              </a:r>
              <a:endParaRPr lang="de-DE" sz="1600" dirty="0"/>
            </a:p>
            <a:p>
              <a:endParaRPr lang="de-DE" dirty="0"/>
            </a:p>
          </p:txBody>
        </p:sp>
        <p:cxnSp>
          <p:nvCxnSpPr>
            <p:cNvPr id="4" name="Gerade Verbindung mit Pfeil 3">
              <a:extLst>
                <a:ext uri="{FF2B5EF4-FFF2-40B4-BE49-F238E27FC236}">
                  <a16:creationId xmlns:a16="http://schemas.microsoft.com/office/drawing/2014/main" id="{C80531BF-8D29-8B19-69F0-9D4709F5555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72004" y="2074523"/>
              <a:ext cx="0" cy="844507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Textfeld 4">
              <a:extLst>
                <a:ext uri="{FF2B5EF4-FFF2-40B4-BE49-F238E27FC236}">
                  <a16:creationId xmlns:a16="http://schemas.microsoft.com/office/drawing/2014/main" id="{2CF1B116-F9DF-103C-B11F-1531CD1F4BBA}"/>
                </a:ext>
              </a:extLst>
            </p:cNvPr>
            <p:cNvSpPr txBox="1"/>
            <p:nvPr/>
          </p:nvSpPr>
          <p:spPr>
            <a:xfrm>
              <a:off x="2411218" y="1476983"/>
              <a:ext cx="1926229" cy="46166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3175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Dünger, etc.</a:t>
              </a:r>
            </a:p>
          </p:txBody>
        </p:sp>
        <p:grpSp>
          <p:nvGrpSpPr>
            <p:cNvPr id="11" name="Gruppieren 10">
              <a:extLst>
                <a:ext uri="{FF2B5EF4-FFF2-40B4-BE49-F238E27FC236}">
                  <a16:creationId xmlns:a16="http://schemas.microsoft.com/office/drawing/2014/main" id="{07E77B7C-F56E-D8C4-4DC2-298CB3177409}"/>
                </a:ext>
              </a:extLst>
            </p:cNvPr>
            <p:cNvGrpSpPr/>
            <p:nvPr/>
          </p:nvGrpSpPr>
          <p:grpSpPr>
            <a:xfrm>
              <a:off x="2267799" y="3499481"/>
              <a:ext cx="2252043" cy="3256699"/>
              <a:chOff x="2267799" y="3499481"/>
              <a:chExt cx="2252043" cy="3256699"/>
            </a:xfrm>
          </p:grpSpPr>
          <p:cxnSp>
            <p:nvCxnSpPr>
              <p:cNvPr id="20" name="Gerade Verbindung mit Pfeil 19">
                <a:extLst>
                  <a:ext uri="{FF2B5EF4-FFF2-40B4-BE49-F238E27FC236}">
                    <a16:creationId xmlns:a16="http://schemas.microsoft.com/office/drawing/2014/main" id="{77E86DAE-BD3E-F45C-1B8C-2CDB1C407BE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54605" y="3499481"/>
                <a:ext cx="0" cy="2136209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xtfeld 20">
                <a:extLst>
                  <a:ext uri="{FF2B5EF4-FFF2-40B4-BE49-F238E27FC236}">
                    <a16:creationId xmlns:a16="http://schemas.microsoft.com/office/drawing/2014/main" id="{C517A09F-52D3-FA52-6DC5-BC1A6727F4D5}"/>
                  </a:ext>
                </a:extLst>
              </p:cNvPr>
              <p:cNvSpPr txBox="1"/>
              <p:nvPr/>
            </p:nvSpPr>
            <p:spPr>
              <a:xfrm>
                <a:off x="2740734" y="5566820"/>
                <a:ext cx="15558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 H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O  + N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                 </a:t>
                </a:r>
              </a:p>
            </p:txBody>
          </p:sp>
          <p:sp>
            <p:nvSpPr>
              <p:cNvPr id="31" name="Textfeld 30">
                <a:extLst>
                  <a:ext uri="{FF2B5EF4-FFF2-40B4-BE49-F238E27FC236}">
                    <a16:creationId xmlns:a16="http://schemas.microsoft.com/office/drawing/2014/main" id="{2A388C68-3D1A-5B97-5DCB-601459987111}"/>
                  </a:ext>
                </a:extLst>
              </p:cNvPr>
              <p:cNvSpPr txBox="1"/>
              <p:nvPr/>
            </p:nvSpPr>
            <p:spPr>
              <a:xfrm>
                <a:off x="2267799" y="4610922"/>
                <a:ext cx="2081938" cy="461665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3175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NH</a:t>
                </a:r>
                <a:r>
                  <a:rPr lang="de-DE" sz="2400" baseline="-25000" dirty="0"/>
                  <a:t>3</a:t>
                </a:r>
                <a:r>
                  <a:rPr lang="de-DE" sz="2400" dirty="0"/>
                  <a:t>-Motoren</a:t>
                </a:r>
              </a:p>
            </p:txBody>
          </p:sp>
          <p:sp>
            <p:nvSpPr>
              <p:cNvPr id="15" name="Textfeld 14">
                <a:extLst>
                  <a:ext uri="{FF2B5EF4-FFF2-40B4-BE49-F238E27FC236}">
                    <a16:creationId xmlns:a16="http://schemas.microsoft.com/office/drawing/2014/main" id="{6A0ADB25-2D3E-95D3-F1DC-02273FC2C449}"/>
                  </a:ext>
                </a:extLst>
              </p:cNvPr>
              <p:cNvSpPr txBox="1"/>
              <p:nvPr/>
            </p:nvSpPr>
            <p:spPr>
              <a:xfrm>
                <a:off x="3591796" y="6294515"/>
                <a:ext cx="9280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Luft</a:t>
                </a:r>
              </a:p>
            </p:txBody>
          </p:sp>
          <p:cxnSp>
            <p:nvCxnSpPr>
              <p:cNvPr id="17" name="Gerade Verbindung mit Pfeil 16">
                <a:extLst>
                  <a:ext uri="{FF2B5EF4-FFF2-40B4-BE49-F238E27FC236}">
                    <a16:creationId xmlns:a16="http://schemas.microsoft.com/office/drawing/2014/main" id="{32205E20-332A-B6A3-F3E3-828D121CB8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64538" y="5962261"/>
                <a:ext cx="0" cy="426606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7" name="Gerade Verbindung 6">
            <a:extLst>
              <a:ext uri="{FF2B5EF4-FFF2-40B4-BE49-F238E27FC236}">
                <a16:creationId xmlns:a16="http://schemas.microsoft.com/office/drawing/2014/main" id="{3FD3802D-A6E8-1674-4A07-406E8A34C21A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104639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C27870AC-9F79-E2D1-204A-A6DE0EDEE7F6}"/>
              </a:ext>
            </a:extLst>
          </p:cNvPr>
          <p:cNvGrpSpPr/>
          <p:nvPr/>
        </p:nvGrpSpPr>
        <p:grpSpPr>
          <a:xfrm>
            <a:off x="5777013" y="1476982"/>
            <a:ext cx="5107260" cy="461665"/>
            <a:chOff x="5777013" y="1476982"/>
            <a:chExt cx="5107260" cy="461665"/>
          </a:xfrm>
        </p:grpSpPr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F44416C9-2FA1-186B-82AD-0DB0AD03CE61}"/>
                </a:ext>
              </a:extLst>
            </p:cNvPr>
            <p:cNvSpPr txBox="1"/>
            <p:nvPr/>
          </p:nvSpPr>
          <p:spPr>
            <a:xfrm>
              <a:off x="5777013" y="1476982"/>
              <a:ext cx="5107260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4 NH</a:t>
              </a:r>
              <a:r>
                <a:rPr lang="de-DE" sz="2400" baseline="-25000" dirty="0"/>
                <a:t>3   </a:t>
              </a:r>
              <a:r>
                <a:rPr lang="de-DE" sz="2400" dirty="0"/>
                <a:t>+  3 O</a:t>
              </a:r>
              <a:r>
                <a:rPr lang="de-DE" sz="2400" baseline="-25000" dirty="0"/>
                <a:t>2		</a:t>
              </a:r>
              <a:r>
                <a:rPr lang="de-DE" sz="2400" dirty="0"/>
                <a:t>2 N</a:t>
              </a:r>
              <a:r>
                <a:rPr lang="de-DE" sz="2400" baseline="-25000" dirty="0"/>
                <a:t>2</a:t>
              </a:r>
              <a:r>
                <a:rPr lang="de-DE" sz="2400" dirty="0"/>
                <a:t>  + 6 H</a:t>
              </a:r>
              <a:r>
                <a:rPr lang="de-DE" sz="2400" baseline="-25000" dirty="0"/>
                <a:t>2</a:t>
              </a:r>
              <a:r>
                <a:rPr lang="de-DE" sz="2400" dirty="0"/>
                <a:t>O (</a:t>
              </a:r>
              <a:r>
                <a:rPr lang="de-DE" sz="2400" dirty="0" err="1"/>
                <a:t>g</a:t>
              </a:r>
              <a:r>
                <a:rPr lang="de-DE" sz="2400" dirty="0"/>
                <a:t>)</a:t>
              </a:r>
            </a:p>
          </p:txBody>
        </p:sp>
        <p:cxnSp>
          <p:nvCxnSpPr>
            <p:cNvPr id="33" name="Gerade Verbindung mit Pfeil 32">
              <a:extLst>
                <a:ext uri="{FF2B5EF4-FFF2-40B4-BE49-F238E27FC236}">
                  <a16:creationId xmlns:a16="http://schemas.microsoft.com/office/drawing/2014/main" id="{53CE7547-1DCC-648C-3E73-9A4B62ACE096}"/>
                </a:ext>
              </a:extLst>
            </p:cNvPr>
            <p:cNvCxnSpPr/>
            <p:nvPr/>
          </p:nvCxnSpPr>
          <p:spPr>
            <a:xfrm>
              <a:off x="7793665" y="1707814"/>
              <a:ext cx="64858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50735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/>
              <a:t>Vergleich Ammoniak - Methan</a:t>
            </a:r>
            <a:endParaRPr lang="de-DE" sz="3200" dirty="0"/>
          </a:p>
        </p:txBody>
      </p:sp>
      <p:cxnSp>
        <p:nvCxnSpPr>
          <p:cNvPr id="7" name="Gerade Verbindung 6">
            <a:extLst>
              <a:ext uri="{FF2B5EF4-FFF2-40B4-BE49-F238E27FC236}">
                <a16:creationId xmlns:a16="http://schemas.microsoft.com/office/drawing/2014/main" id="{3FD3802D-A6E8-1674-4A07-406E8A34C21A}"/>
              </a:ext>
            </a:extLst>
          </p:cNvPr>
          <p:cNvCxnSpPr>
            <a:cxnSpLocks/>
          </p:cNvCxnSpPr>
          <p:nvPr/>
        </p:nvCxnSpPr>
        <p:spPr>
          <a:xfrm>
            <a:off x="844130" y="933563"/>
            <a:ext cx="104639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feld 7">
                <a:extLst>
                  <a:ext uri="{FF2B5EF4-FFF2-40B4-BE49-F238E27FC236}">
                    <a16:creationId xmlns:a16="http://schemas.microsoft.com/office/drawing/2014/main" id="{9D406CBB-0BBD-70C4-9450-8CED7B539EC6}"/>
                  </a:ext>
                </a:extLst>
              </p:cNvPr>
              <p:cNvSpPr txBox="1"/>
              <p:nvPr/>
            </p:nvSpPr>
            <p:spPr>
              <a:xfrm>
                <a:off x="6610637" y="1386132"/>
                <a:ext cx="5107260" cy="120032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 CH</a:t>
                </a:r>
                <a:r>
                  <a:rPr lang="de-DE" sz="2400" baseline="-25000" dirty="0"/>
                  <a:t>4   </a:t>
                </a:r>
                <a:r>
                  <a:rPr lang="de-DE" sz="2400" dirty="0"/>
                  <a:t>+   2 O</a:t>
                </a:r>
                <a:r>
                  <a:rPr lang="de-DE" sz="2400" baseline="-25000" dirty="0"/>
                  <a:t>2		</a:t>
                </a:r>
                <a:r>
                  <a:rPr lang="de-DE" sz="2400" dirty="0"/>
                  <a:t>CO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  +  2 H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O (</a:t>
                </a:r>
                <a:r>
                  <a:rPr lang="de-DE" sz="2400" dirty="0" err="1"/>
                  <a:t>g</a:t>
                </a:r>
                <a:r>
                  <a:rPr lang="de-DE" sz="2400" dirty="0"/>
                  <a:t>)</a:t>
                </a:r>
              </a:p>
              <a:p>
                <a:endParaRPr lang="de-DE" sz="2400" dirty="0"/>
              </a:p>
              <a:p>
                <a14:m>
                  <m:oMath xmlns:m="http://schemas.openxmlformats.org/officeDocument/2006/math">
                    <m:r>
                      <a:rPr lang="de-DE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</m:oMath>
                </a14:m>
                <a:r>
                  <a:rPr lang="de-DE" sz="2400" dirty="0"/>
                  <a:t>H = - 810 kJ/</a:t>
                </a:r>
                <a:r>
                  <a:rPr lang="de-DE" sz="2400" dirty="0" err="1"/>
                  <a:t>mol</a:t>
                </a:r>
                <a:r>
                  <a:rPr lang="de-DE" sz="2400" dirty="0"/>
                  <a:t> CH</a:t>
                </a:r>
                <a:r>
                  <a:rPr lang="de-DE" sz="2400" baseline="-25000" dirty="0"/>
                  <a:t>4</a:t>
                </a:r>
                <a:endParaRPr lang="de-DE" sz="2400" dirty="0"/>
              </a:p>
            </p:txBody>
          </p:sp>
        </mc:Choice>
        <mc:Fallback xmlns="">
          <p:sp>
            <p:nvSpPr>
              <p:cNvPr id="8" name="Textfeld 7">
                <a:extLst>
                  <a:ext uri="{FF2B5EF4-FFF2-40B4-BE49-F238E27FC236}">
                    <a16:creationId xmlns:a16="http://schemas.microsoft.com/office/drawing/2014/main" id="{9D406CBB-0BBD-70C4-9450-8CED7B539E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0637" y="1386132"/>
                <a:ext cx="5107260" cy="1200329"/>
              </a:xfrm>
              <a:prstGeom prst="rect">
                <a:avLst/>
              </a:prstGeom>
              <a:blipFill>
                <a:blip r:embed="rId2"/>
                <a:stretch>
                  <a:fillRect l="-494" t="-3093" r="-494" b="-1030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5C662594-1852-0356-3D0F-D8B9555886FF}"/>
              </a:ext>
            </a:extLst>
          </p:cNvPr>
          <p:cNvGrpSpPr/>
          <p:nvPr/>
        </p:nvGrpSpPr>
        <p:grpSpPr>
          <a:xfrm>
            <a:off x="18204" y="3303438"/>
            <a:ext cx="7285553" cy="3216782"/>
            <a:chOff x="5524296" y="3504027"/>
            <a:chExt cx="6763888" cy="3216782"/>
          </a:xfrm>
        </p:grpSpPr>
        <p:grpSp>
          <p:nvGrpSpPr>
            <p:cNvPr id="28" name="Gruppieren 27">
              <a:extLst>
                <a:ext uri="{FF2B5EF4-FFF2-40B4-BE49-F238E27FC236}">
                  <a16:creationId xmlns:a16="http://schemas.microsoft.com/office/drawing/2014/main" id="{B24825BB-D3A1-5BAD-A20D-F7C0C4AE4423}"/>
                </a:ext>
              </a:extLst>
            </p:cNvPr>
            <p:cNvGrpSpPr/>
            <p:nvPr/>
          </p:nvGrpSpPr>
          <p:grpSpPr>
            <a:xfrm>
              <a:off x="5617769" y="3558482"/>
              <a:ext cx="6670415" cy="3162327"/>
              <a:chOff x="5810690" y="4279900"/>
              <a:chExt cx="6787696" cy="3162327"/>
            </a:xfrm>
          </p:grpSpPr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8E644E40-A155-07C8-9E1A-2C77558B3653}"/>
                  </a:ext>
                </a:extLst>
              </p:cNvPr>
              <p:cNvSpPr txBox="1"/>
              <p:nvPr/>
            </p:nvSpPr>
            <p:spPr>
              <a:xfrm>
                <a:off x="5810690" y="4279900"/>
                <a:ext cx="51072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12 E</a:t>
                </a:r>
                <a:r>
                  <a:rPr lang="de-DE" sz="2400" baseline="-25000" dirty="0"/>
                  <a:t>NH</a:t>
                </a:r>
                <a:r>
                  <a:rPr lang="de-DE" sz="2400" dirty="0"/>
                  <a:t> + 3 E</a:t>
                </a:r>
                <a:r>
                  <a:rPr lang="de-DE" sz="2400" baseline="-25000" dirty="0"/>
                  <a:t>OO</a:t>
                </a:r>
                <a:r>
                  <a:rPr lang="de-DE" sz="2400" dirty="0"/>
                  <a:t> - 2 E</a:t>
                </a:r>
                <a:r>
                  <a:rPr lang="de-DE" sz="2400" baseline="-25000" dirty="0"/>
                  <a:t>NN</a:t>
                </a:r>
                <a:r>
                  <a:rPr lang="de-DE" sz="2400" dirty="0"/>
                  <a:t> - 12 E</a:t>
                </a:r>
                <a:r>
                  <a:rPr lang="de-DE" sz="2400" baseline="-25000" dirty="0"/>
                  <a:t>OH</a:t>
                </a:r>
                <a:r>
                  <a:rPr lang="de-DE" sz="2400" dirty="0"/>
                  <a:t> =</a:t>
                </a:r>
              </a:p>
            </p:txBody>
          </p:sp>
          <p:sp>
            <p:nvSpPr>
              <p:cNvPr id="23" name="Geschweifte Klammer links 22">
                <a:extLst>
                  <a:ext uri="{FF2B5EF4-FFF2-40B4-BE49-F238E27FC236}">
                    <a16:creationId xmlns:a16="http://schemas.microsoft.com/office/drawing/2014/main" id="{54680F22-8D2B-4B24-7770-460208279717}"/>
                  </a:ext>
                </a:extLst>
              </p:cNvPr>
              <p:cNvSpPr/>
              <p:nvPr/>
            </p:nvSpPr>
            <p:spPr>
              <a:xfrm rot="16200000">
                <a:off x="8799657" y="4481652"/>
                <a:ext cx="215900" cy="1844393"/>
              </a:xfrm>
              <a:prstGeom prst="leftBrac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 dirty="0"/>
              </a:p>
            </p:txBody>
          </p:sp>
          <p:sp>
            <p:nvSpPr>
              <p:cNvPr id="24" name="Geschweifte Klammer links 23">
                <a:extLst>
                  <a:ext uri="{FF2B5EF4-FFF2-40B4-BE49-F238E27FC236}">
                    <a16:creationId xmlns:a16="http://schemas.microsoft.com/office/drawing/2014/main" id="{61CA3C32-5733-3478-6328-2A6EF87FB3E8}"/>
                  </a:ext>
                </a:extLst>
              </p:cNvPr>
              <p:cNvSpPr/>
              <p:nvPr/>
            </p:nvSpPr>
            <p:spPr>
              <a:xfrm rot="16200000">
                <a:off x="6742258" y="4481652"/>
                <a:ext cx="215900" cy="1844393"/>
              </a:xfrm>
              <a:prstGeom prst="leftBrac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 dirty="0"/>
              </a:p>
            </p:txBody>
          </p:sp>
          <p:sp>
            <p:nvSpPr>
              <p:cNvPr id="25" name="Textfeld 24">
                <a:extLst>
                  <a:ext uri="{FF2B5EF4-FFF2-40B4-BE49-F238E27FC236}">
                    <a16:creationId xmlns:a16="http://schemas.microsoft.com/office/drawing/2014/main" id="{F50BE88E-6157-D981-2F72-622F0ACE3807}"/>
                  </a:ext>
                </a:extLst>
              </p:cNvPr>
              <p:cNvSpPr txBox="1"/>
              <p:nvPr/>
            </p:nvSpPr>
            <p:spPr>
              <a:xfrm>
                <a:off x="6426201" y="5503235"/>
                <a:ext cx="6172185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6186          -            7446    </a:t>
                </a:r>
                <a:br>
                  <a:rPr lang="de-DE" sz="2400" dirty="0"/>
                </a:br>
                <a:r>
                  <a:rPr lang="de-DE" sz="2400" dirty="0"/>
                  <a:t> =  -1260 kJ</a:t>
                </a:r>
              </a:p>
              <a:p>
                <a:r>
                  <a:rPr lang="de-DE" sz="2400" dirty="0"/>
                  <a:t>			      </a:t>
                </a:r>
                <a:br>
                  <a:rPr lang="de-DE" sz="2400" dirty="0"/>
                </a:br>
                <a:r>
                  <a:rPr lang="de-DE" sz="2400" b="1" dirty="0"/>
                  <a:t>=  - 315 kJ/</a:t>
                </a:r>
                <a:r>
                  <a:rPr lang="de-DE" sz="2400" b="1" dirty="0" err="1"/>
                  <a:t>mol</a:t>
                </a:r>
                <a:r>
                  <a:rPr lang="de-DE" sz="2400" b="1" dirty="0"/>
                  <a:t> NH</a:t>
                </a:r>
                <a:r>
                  <a:rPr lang="de-DE" sz="2400" b="1" baseline="-25000" dirty="0"/>
                  <a:t>3</a:t>
                </a:r>
                <a:endParaRPr lang="de-DE" sz="2400" b="1" dirty="0"/>
              </a:p>
              <a:p>
                <a:r>
                  <a:rPr lang="de-DE" sz="2400" dirty="0"/>
                  <a:t>      </a:t>
                </a:r>
              </a:p>
            </p:txBody>
          </p:sp>
          <p:sp>
            <p:nvSpPr>
              <p:cNvPr id="26" name="Textfeld 25">
                <a:extLst>
                  <a:ext uri="{FF2B5EF4-FFF2-40B4-BE49-F238E27FC236}">
                    <a16:creationId xmlns:a16="http://schemas.microsoft.com/office/drawing/2014/main" id="{56760231-7764-428E-8E3F-E3510B0C8063}"/>
                  </a:ext>
                </a:extLst>
              </p:cNvPr>
              <p:cNvSpPr txBox="1"/>
              <p:nvPr/>
            </p:nvSpPr>
            <p:spPr>
              <a:xfrm>
                <a:off x="5810690" y="4741565"/>
                <a:ext cx="4311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4692    +  1494 -  1890  - 5556</a:t>
                </a:r>
              </a:p>
            </p:txBody>
          </p:sp>
        </p:grpSp>
        <p:sp>
          <p:nvSpPr>
            <p:cNvPr id="29" name="Rechteck 28">
              <a:extLst>
                <a:ext uri="{FF2B5EF4-FFF2-40B4-BE49-F238E27FC236}">
                  <a16:creationId xmlns:a16="http://schemas.microsoft.com/office/drawing/2014/main" id="{57BEB9C5-0CF1-7B87-EC4B-FF15F923756B}"/>
                </a:ext>
              </a:extLst>
            </p:cNvPr>
            <p:cNvSpPr/>
            <p:nvPr/>
          </p:nvSpPr>
          <p:spPr>
            <a:xfrm>
              <a:off x="5524296" y="3504027"/>
              <a:ext cx="4782395" cy="2424949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30CA020F-C399-F3FE-9AB8-170E4D92159D}"/>
                  </a:ext>
                </a:extLst>
              </p:cNvPr>
              <p:cNvSpPr txBox="1"/>
              <p:nvPr/>
            </p:nvSpPr>
            <p:spPr>
              <a:xfrm>
                <a:off x="226972" y="1389511"/>
                <a:ext cx="5107260" cy="120032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4 NH</a:t>
                </a:r>
                <a:r>
                  <a:rPr lang="de-DE" sz="2400" baseline="-25000" dirty="0"/>
                  <a:t>3   </a:t>
                </a:r>
                <a:r>
                  <a:rPr lang="de-DE" sz="2400" dirty="0"/>
                  <a:t>+  3 O</a:t>
                </a:r>
                <a:r>
                  <a:rPr lang="de-DE" sz="2400" baseline="-25000" dirty="0"/>
                  <a:t>2		</a:t>
                </a:r>
                <a:r>
                  <a:rPr lang="de-DE" sz="2400" dirty="0"/>
                  <a:t>2 N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  + 6 H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O (</a:t>
                </a:r>
                <a:r>
                  <a:rPr lang="de-DE" sz="2400" dirty="0" err="1"/>
                  <a:t>g</a:t>
                </a:r>
                <a:r>
                  <a:rPr lang="de-DE" sz="2400" dirty="0"/>
                  <a:t>)</a:t>
                </a:r>
              </a:p>
              <a:p>
                <a:endParaRPr lang="de-DE" sz="2400" dirty="0"/>
              </a:p>
              <a:p>
                <a14:m>
                  <m:oMath xmlns:m="http://schemas.openxmlformats.org/officeDocument/2006/math">
                    <m:r>
                      <a:rPr lang="de-DE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</m:oMath>
                </a14:m>
                <a:r>
                  <a:rPr lang="de-DE" sz="2400" dirty="0"/>
                  <a:t>H = - 317 kJ/</a:t>
                </a:r>
                <a:r>
                  <a:rPr lang="de-DE" sz="2400" dirty="0" err="1"/>
                  <a:t>mol</a:t>
                </a:r>
                <a:r>
                  <a:rPr lang="de-DE" sz="2400" dirty="0"/>
                  <a:t> NH</a:t>
                </a:r>
                <a:r>
                  <a:rPr lang="de-DE" sz="2400" baseline="-25000" dirty="0"/>
                  <a:t>3</a:t>
                </a:r>
                <a:endParaRPr lang="de-DE" sz="2400" dirty="0"/>
              </a:p>
            </p:txBody>
          </p:sp>
        </mc:Choice>
        <mc:Fallback xmlns=""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30CA020F-C399-F3FE-9AB8-170E4D9215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972" y="1389511"/>
                <a:ext cx="5107260" cy="1200329"/>
              </a:xfrm>
              <a:prstGeom prst="rect">
                <a:avLst/>
              </a:prstGeom>
              <a:blipFill>
                <a:blip r:embed="rId3"/>
                <a:stretch>
                  <a:fillRect l="-1733" t="-3093" b="-1030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9" name="Gruppieren 18">
            <a:extLst>
              <a:ext uri="{FF2B5EF4-FFF2-40B4-BE49-F238E27FC236}">
                <a16:creationId xmlns:a16="http://schemas.microsoft.com/office/drawing/2014/main" id="{F32EB450-F7A5-6240-1C41-10E887C0E7B5}"/>
              </a:ext>
            </a:extLst>
          </p:cNvPr>
          <p:cNvGrpSpPr/>
          <p:nvPr/>
        </p:nvGrpSpPr>
        <p:grpSpPr>
          <a:xfrm>
            <a:off x="6610636" y="3153475"/>
            <a:ext cx="5141064" cy="3381033"/>
            <a:chOff x="5495719" y="3354064"/>
            <a:chExt cx="5141064" cy="3381033"/>
          </a:xfrm>
        </p:grpSpPr>
        <p:grpSp>
          <p:nvGrpSpPr>
            <p:cNvPr id="33" name="Gruppieren 32">
              <a:extLst>
                <a:ext uri="{FF2B5EF4-FFF2-40B4-BE49-F238E27FC236}">
                  <a16:creationId xmlns:a16="http://schemas.microsoft.com/office/drawing/2014/main" id="{C40312E3-C7F6-3880-B912-D13C3C42C88D}"/>
                </a:ext>
              </a:extLst>
            </p:cNvPr>
            <p:cNvGrpSpPr/>
            <p:nvPr/>
          </p:nvGrpSpPr>
          <p:grpSpPr>
            <a:xfrm>
              <a:off x="5617769" y="3558482"/>
              <a:ext cx="5019014" cy="3176615"/>
              <a:chOff x="5810690" y="4279900"/>
              <a:chExt cx="5107260" cy="3176615"/>
            </a:xfrm>
          </p:grpSpPr>
          <p:sp>
            <p:nvSpPr>
              <p:cNvPr id="35" name="Textfeld 34">
                <a:extLst>
                  <a:ext uri="{FF2B5EF4-FFF2-40B4-BE49-F238E27FC236}">
                    <a16:creationId xmlns:a16="http://schemas.microsoft.com/office/drawing/2014/main" id="{36D12BC2-D6A4-4D1E-44CC-1C6297850054}"/>
                  </a:ext>
                </a:extLst>
              </p:cNvPr>
              <p:cNvSpPr txBox="1"/>
              <p:nvPr/>
            </p:nvSpPr>
            <p:spPr>
              <a:xfrm>
                <a:off x="5810690" y="4279900"/>
                <a:ext cx="51072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4 E</a:t>
                </a:r>
                <a:r>
                  <a:rPr lang="de-DE" sz="2400" baseline="-25000" dirty="0"/>
                  <a:t>CH</a:t>
                </a:r>
                <a:r>
                  <a:rPr lang="de-DE" sz="2400" dirty="0"/>
                  <a:t> + 2 E</a:t>
                </a:r>
                <a:r>
                  <a:rPr lang="de-DE" sz="2400" baseline="-25000" dirty="0"/>
                  <a:t>OO</a:t>
                </a:r>
                <a:r>
                  <a:rPr lang="de-DE" sz="2400" dirty="0"/>
                  <a:t> - 2 E</a:t>
                </a:r>
                <a:r>
                  <a:rPr lang="de-DE" sz="2400" baseline="-25000" dirty="0"/>
                  <a:t>CO</a:t>
                </a:r>
                <a:r>
                  <a:rPr lang="de-DE" sz="2400" dirty="0"/>
                  <a:t> - 4 E</a:t>
                </a:r>
                <a:r>
                  <a:rPr lang="de-DE" sz="2400" baseline="-25000" dirty="0"/>
                  <a:t>OH</a:t>
                </a:r>
                <a:r>
                  <a:rPr lang="de-DE" sz="2400" dirty="0"/>
                  <a:t> =</a:t>
                </a:r>
              </a:p>
            </p:txBody>
          </p:sp>
          <p:sp>
            <p:nvSpPr>
              <p:cNvPr id="36" name="Geschweifte Klammer links 35">
                <a:extLst>
                  <a:ext uri="{FF2B5EF4-FFF2-40B4-BE49-F238E27FC236}">
                    <a16:creationId xmlns:a16="http://schemas.microsoft.com/office/drawing/2014/main" id="{35F14A10-DAFB-4DDD-F0DF-9992FEFC10E9}"/>
                  </a:ext>
                </a:extLst>
              </p:cNvPr>
              <p:cNvSpPr/>
              <p:nvPr/>
            </p:nvSpPr>
            <p:spPr>
              <a:xfrm rot="16200000">
                <a:off x="8799657" y="4481652"/>
                <a:ext cx="215900" cy="1844393"/>
              </a:xfrm>
              <a:prstGeom prst="leftBrac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 dirty="0"/>
              </a:p>
            </p:txBody>
          </p:sp>
          <p:sp>
            <p:nvSpPr>
              <p:cNvPr id="37" name="Geschweifte Klammer links 36">
                <a:extLst>
                  <a:ext uri="{FF2B5EF4-FFF2-40B4-BE49-F238E27FC236}">
                    <a16:creationId xmlns:a16="http://schemas.microsoft.com/office/drawing/2014/main" id="{4279BE6A-F100-8C9D-8BA3-698D72D151D5}"/>
                  </a:ext>
                </a:extLst>
              </p:cNvPr>
              <p:cNvSpPr/>
              <p:nvPr/>
            </p:nvSpPr>
            <p:spPr>
              <a:xfrm rot="16200000">
                <a:off x="6742258" y="4481652"/>
                <a:ext cx="215900" cy="1844393"/>
              </a:xfrm>
              <a:prstGeom prst="leftBrac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DE" dirty="0"/>
              </a:p>
            </p:txBody>
          </p:sp>
          <p:sp>
            <p:nvSpPr>
              <p:cNvPr id="38" name="Textfeld 37">
                <a:extLst>
                  <a:ext uri="{FF2B5EF4-FFF2-40B4-BE49-F238E27FC236}">
                    <a16:creationId xmlns:a16="http://schemas.microsoft.com/office/drawing/2014/main" id="{0A1D83E3-2AED-7AD1-D56F-D0B268BEE6B7}"/>
                  </a:ext>
                </a:extLst>
              </p:cNvPr>
              <p:cNvSpPr txBox="1"/>
              <p:nvPr/>
            </p:nvSpPr>
            <p:spPr>
              <a:xfrm>
                <a:off x="6426201" y="5517523"/>
                <a:ext cx="4457351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2648        -            3462     </a:t>
                </a:r>
              </a:p>
              <a:p>
                <a:r>
                  <a:rPr lang="de-DE" sz="2400" dirty="0"/>
                  <a:t>=  -814 kJ</a:t>
                </a:r>
              </a:p>
              <a:p>
                <a:r>
                  <a:rPr lang="de-DE" sz="2400" dirty="0"/>
                  <a:t>			      </a:t>
                </a:r>
                <a:br>
                  <a:rPr lang="de-DE" sz="2400" dirty="0"/>
                </a:br>
                <a:r>
                  <a:rPr lang="de-DE" sz="2400" b="1" dirty="0"/>
                  <a:t>=  - 814 kJ/</a:t>
                </a:r>
                <a:r>
                  <a:rPr lang="de-DE" sz="2400" b="1" dirty="0" err="1"/>
                  <a:t>mol</a:t>
                </a:r>
                <a:r>
                  <a:rPr lang="de-DE" sz="2400" b="1" dirty="0"/>
                  <a:t> CH</a:t>
                </a:r>
                <a:r>
                  <a:rPr lang="de-DE" sz="2400" b="1" baseline="-25000" dirty="0"/>
                  <a:t>4</a:t>
                </a:r>
                <a:endParaRPr lang="de-DE" sz="2400" b="1" dirty="0"/>
              </a:p>
              <a:p>
                <a:r>
                  <a:rPr lang="de-DE" sz="2400" dirty="0"/>
                  <a:t>      </a:t>
                </a:r>
              </a:p>
            </p:txBody>
          </p:sp>
          <p:sp>
            <p:nvSpPr>
              <p:cNvPr id="39" name="Textfeld 38">
                <a:extLst>
                  <a:ext uri="{FF2B5EF4-FFF2-40B4-BE49-F238E27FC236}">
                    <a16:creationId xmlns:a16="http://schemas.microsoft.com/office/drawing/2014/main" id="{9D4E2431-73E1-FAE5-6076-3883AFB471AC}"/>
                  </a:ext>
                </a:extLst>
              </p:cNvPr>
              <p:cNvSpPr txBox="1"/>
              <p:nvPr/>
            </p:nvSpPr>
            <p:spPr>
              <a:xfrm>
                <a:off x="5810690" y="4741565"/>
                <a:ext cx="43112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1652   +   996   -  1610  -  1852</a:t>
                </a:r>
              </a:p>
            </p:txBody>
          </p:sp>
        </p:grpSp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75F84267-D237-F102-B70E-94039D763128}"/>
                </a:ext>
              </a:extLst>
            </p:cNvPr>
            <p:cNvSpPr/>
            <p:nvPr/>
          </p:nvSpPr>
          <p:spPr>
            <a:xfrm>
              <a:off x="5495719" y="3354064"/>
              <a:ext cx="5107261" cy="2424949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cxnSp>
        <p:nvCxnSpPr>
          <p:cNvPr id="41" name="Gerade Verbindung 40">
            <a:extLst>
              <a:ext uri="{FF2B5EF4-FFF2-40B4-BE49-F238E27FC236}">
                <a16:creationId xmlns:a16="http://schemas.microsoft.com/office/drawing/2014/main" id="{04FAC949-9B65-4017-2709-CF3BFAE992A9}"/>
              </a:ext>
            </a:extLst>
          </p:cNvPr>
          <p:cNvCxnSpPr/>
          <p:nvPr/>
        </p:nvCxnSpPr>
        <p:spPr>
          <a:xfrm>
            <a:off x="5815013" y="1300404"/>
            <a:ext cx="0" cy="50718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21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:a16="http://schemas.microsoft.com/office/drawing/2014/main" id="{5C2E45A8-CBF9-0923-628A-D952C09C401B}"/>
              </a:ext>
            </a:extLst>
          </p:cNvPr>
          <p:cNvSpPr/>
          <p:nvPr/>
        </p:nvSpPr>
        <p:spPr>
          <a:xfrm>
            <a:off x="0" y="0"/>
            <a:ext cx="12701709" cy="714307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" name="Grafik 9" descr="Ein Bild, das Wand, Im Haus, Kerze, Feuerzeug enthält.&#10;&#10;KI-generierte Inhalte können fehlerhaft sein.">
            <a:extLst>
              <a:ext uri="{FF2B5EF4-FFF2-40B4-BE49-F238E27FC236}">
                <a16:creationId xmlns:a16="http://schemas.microsoft.com/office/drawing/2014/main" id="{9F1EEEDA-FC4D-825A-B40B-02E3619DFD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420" t="25056" b="5239"/>
          <a:stretch>
            <a:fillRect/>
          </a:stretch>
        </p:blipFill>
        <p:spPr>
          <a:xfrm rot="5400000">
            <a:off x="2961008" y="1254376"/>
            <a:ext cx="7143078" cy="463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6689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:a16="http://schemas.microsoft.com/office/drawing/2014/main" id="{5C2E45A8-CBF9-0923-628A-D952C09C401B}"/>
              </a:ext>
            </a:extLst>
          </p:cNvPr>
          <p:cNvSpPr/>
          <p:nvPr/>
        </p:nvSpPr>
        <p:spPr>
          <a:xfrm>
            <a:off x="0" y="0"/>
            <a:ext cx="12701709" cy="714307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" name="Ammoniak verbrennen 04_F85B651F-4EFE-4396-8121-11642EE83138.mp4">
            <a:hlinkClick r:id="" action="ppaction://media"/>
            <a:extLst>
              <a:ext uri="{FF2B5EF4-FFF2-40B4-BE49-F238E27FC236}">
                <a16:creationId xmlns:a16="http://schemas.microsoft.com/office/drawing/2014/main" id="{98AF81CD-2A9D-9BE2-CCA6-97FF4C38EE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51" y="46092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83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F4C2CB40-802B-D783-0115-A95205F8FC1A}"/>
              </a:ext>
            </a:extLst>
          </p:cNvPr>
          <p:cNvSpPr txBox="1"/>
          <p:nvPr/>
        </p:nvSpPr>
        <p:spPr>
          <a:xfrm>
            <a:off x="1596309" y="409783"/>
            <a:ext cx="3740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Kernspin-Allotropie von Wasserstoff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83C8C984-71AA-C693-467F-48C3EF406D05}"/>
              </a:ext>
            </a:extLst>
          </p:cNvPr>
          <p:cNvCxnSpPr/>
          <p:nvPr/>
        </p:nvCxnSpPr>
        <p:spPr>
          <a:xfrm>
            <a:off x="1689904" y="779115"/>
            <a:ext cx="5205571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Ammoniak verbrennen_895B938E-0312-4F6A-861D-0A899197F5DF.mp4">
            <a:hlinkClick r:id="" action="ppaction://media"/>
            <a:extLst>
              <a:ext uri="{FF2B5EF4-FFF2-40B4-BE49-F238E27FC236}">
                <a16:creationId xmlns:a16="http://schemas.microsoft.com/office/drawing/2014/main" id="{B799FE89-1A09-741B-B4E8-F3A83E6F5B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149" y="10658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0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4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070BB-3306-6D6F-2F5B-E37B4447B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578DE439-B604-5F64-0C97-AAE1FADC8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403" y="1078419"/>
            <a:ext cx="12336069" cy="693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FF0B2A3D-DF22-632B-0DD2-A75797D9B49D}"/>
              </a:ext>
            </a:extLst>
          </p:cNvPr>
          <p:cNvSpPr txBox="1"/>
          <p:nvPr/>
        </p:nvSpPr>
        <p:spPr>
          <a:xfrm>
            <a:off x="762188" y="328318"/>
            <a:ext cx="5726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/>
              <a:t>Einbau eines 6-Zylinder Ammoniakmotors</a:t>
            </a:r>
          </a:p>
        </p:txBody>
      </p:sp>
      <p:cxnSp>
        <p:nvCxnSpPr>
          <p:cNvPr id="6" name="Gerade Verbindung 5">
            <a:extLst>
              <a:ext uri="{FF2B5EF4-FFF2-40B4-BE49-F238E27FC236}">
                <a16:creationId xmlns:a16="http://schemas.microsoft.com/office/drawing/2014/main" id="{577FAFBA-E561-9C95-F48C-B67BD7CB38DD}"/>
              </a:ext>
            </a:extLst>
          </p:cNvPr>
          <p:cNvCxnSpPr>
            <a:cxnSpLocks/>
          </p:cNvCxnSpPr>
          <p:nvPr/>
        </p:nvCxnSpPr>
        <p:spPr>
          <a:xfrm>
            <a:off x="847493" y="747102"/>
            <a:ext cx="550870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7849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4">
            <a:extLst>
              <a:ext uri="{FF2B5EF4-FFF2-40B4-BE49-F238E27FC236}">
                <a16:creationId xmlns:a16="http://schemas.microsoft.com/office/drawing/2014/main" id="{05657ED0-E447-99C0-962F-329AFEE195A9}"/>
              </a:ext>
            </a:extLst>
          </p:cNvPr>
          <p:cNvSpPr txBox="1"/>
          <p:nvPr/>
        </p:nvSpPr>
        <p:spPr>
          <a:xfrm>
            <a:off x="762188" y="328318"/>
            <a:ext cx="109472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/>
              <a:t>Technische Daten  eines Ammoniakmotors von </a:t>
            </a:r>
            <a:r>
              <a:rPr lang="de-DE" sz="3200" dirty="0" err="1"/>
              <a:t>WinGD</a:t>
            </a:r>
            <a:endParaRPr lang="de-DE" sz="3200" dirty="0"/>
          </a:p>
        </p:txBody>
      </p:sp>
      <p:cxnSp>
        <p:nvCxnSpPr>
          <p:cNvPr id="6" name="Gerade Verbindung 5">
            <a:extLst>
              <a:ext uri="{FF2B5EF4-FFF2-40B4-BE49-F238E27FC236}">
                <a16:creationId xmlns:a16="http://schemas.microsoft.com/office/drawing/2014/main" id="{ED7F35DB-5FD9-844E-EAE9-2DA243285768}"/>
              </a:ext>
            </a:extLst>
          </p:cNvPr>
          <p:cNvCxnSpPr>
            <a:cxnSpLocks/>
          </p:cNvCxnSpPr>
          <p:nvPr/>
        </p:nvCxnSpPr>
        <p:spPr>
          <a:xfrm>
            <a:off x="847493" y="852205"/>
            <a:ext cx="9770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feld 2">
            <a:extLst>
              <a:ext uri="{FF2B5EF4-FFF2-40B4-BE49-F238E27FC236}">
                <a16:creationId xmlns:a16="http://schemas.microsoft.com/office/drawing/2014/main" id="{2C8F6E24-A766-79A8-8C7A-ACBC8F605B5A}"/>
              </a:ext>
            </a:extLst>
          </p:cNvPr>
          <p:cNvSpPr txBox="1"/>
          <p:nvPr/>
        </p:nvSpPr>
        <p:spPr>
          <a:xfrm>
            <a:off x="939800" y="1079501"/>
            <a:ext cx="10769600" cy="5788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Anzahl Zylinder 			6 bis 9</a:t>
            </a:r>
          </a:p>
          <a:p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Zylinderbohrung			bis 840 mm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Drehzahl				58 bis 84 </a:t>
            </a:r>
            <a:r>
              <a:rPr lang="de-DE" sz="2400" dirty="0" err="1"/>
              <a:t>rpm</a:t>
            </a: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Kolbenhub				3400 mm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Leistung 				bis 80‘000 PS  (ca. 60 MW)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Länge (</a:t>
            </a:r>
            <a:r>
              <a:rPr lang="de-DE" sz="2400" dirty="0" err="1"/>
              <a:t>abh.</a:t>
            </a:r>
            <a:r>
              <a:rPr lang="de-DE" sz="2400" dirty="0"/>
              <a:t> von Zylinderzahl)	ca. 12 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Gewicht				ca. 1000 </a:t>
            </a:r>
            <a:r>
              <a:rPr lang="de-DE" sz="2400" dirty="0" err="1"/>
              <a:t>to</a:t>
            </a: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/>
              <a:t>Treibstoff 				95% NH</a:t>
            </a:r>
            <a:r>
              <a:rPr lang="de-DE" sz="2400" baseline="-25000" dirty="0"/>
              <a:t>3</a:t>
            </a:r>
            <a:r>
              <a:rPr lang="de-DE" sz="2400" dirty="0"/>
              <a:t>, 5 % Diesel	 (Pilottreibstoff)	</a:t>
            </a:r>
          </a:p>
        </p:txBody>
      </p:sp>
    </p:spTree>
    <p:extLst>
      <p:ext uri="{BB962C8B-B14F-4D97-AF65-F5344CB8AC3E}">
        <p14:creationId xmlns:p14="http://schemas.microsoft.com/office/powerpoint/2010/main" val="2123395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A5D9E-472C-CC70-F222-20B592EDC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8670A967-62B4-72C1-E3D6-422E92626EEC}"/>
              </a:ext>
            </a:extLst>
          </p:cNvPr>
          <p:cNvSpPr txBox="1"/>
          <p:nvPr/>
        </p:nvSpPr>
        <p:spPr>
          <a:xfrm>
            <a:off x="771332" y="319174"/>
            <a:ext cx="7270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Treibstoffe für die Schifffahrt, Prognosen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363D900C-7FC2-4627-176B-7BA2B672019B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6890170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Grafik 1">
            <a:extLst>
              <a:ext uri="{FF2B5EF4-FFF2-40B4-BE49-F238E27FC236}">
                <a16:creationId xmlns:a16="http://schemas.microsoft.com/office/drawing/2014/main" id="{10747841-2772-3B31-B237-1AC19A16C4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3728"/>
          <a:stretch>
            <a:fillRect/>
          </a:stretch>
        </p:blipFill>
        <p:spPr>
          <a:xfrm>
            <a:off x="3384130" y="1197554"/>
            <a:ext cx="4874475" cy="2560059"/>
          </a:xfrm>
          <a:prstGeom prst="rect">
            <a:avLst/>
          </a:prstGeom>
          <a:ln w="63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119040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A5D9E-472C-CC70-F222-20B592EDC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8670A967-62B4-72C1-E3D6-422E92626EEC}"/>
              </a:ext>
            </a:extLst>
          </p:cNvPr>
          <p:cNvSpPr txBox="1"/>
          <p:nvPr/>
        </p:nvSpPr>
        <p:spPr>
          <a:xfrm>
            <a:off x="771332" y="319174"/>
            <a:ext cx="7270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Treibstoffe für die Schifffahrt, Prognosen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363D900C-7FC2-4627-176B-7BA2B672019B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6890170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Grafik 1">
            <a:extLst>
              <a:ext uri="{FF2B5EF4-FFF2-40B4-BE49-F238E27FC236}">
                <a16:creationId xmlns:a16="http://schemas.microsoft.com/office/drawing/2014/main" id="{10747841-2772-3B31-B237-1AC19A16C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4130" y="1183266"/>
            <a:ext cx="4874475" cy="5532673"/>
          </a:xfrm>
          <a:prstGeom prst="rect">
            <a:avLst/>
          </a:prstGeom>
          <a:ln w="6350">
            <a:solidFill>
              <a:schemeClr val="tx1"/>
            </a:solidFill>
          </a:ln>
        </p:spPr>
      </p:pic>
      <p:cxnSp>
        <p:nvCxnSpPr>
          <p:cNvPr id="4" name="Gerade Verbindung 3">
            <a:extLst>
              <a:ext uri="{FF2B5EF4-FFF2-40B4-BE49-F238E27FC236}">
                <a16:creationId xmlns:a16="http://schemas.microsoft.com/office/drawing/2014/main" id="{E8A559A7-57ED-6B69-FE1A-1794B689661E}"/>
              </a:ext>
            </a:extLst>
          </p:cNvPr>
          <p:cNvCxnSpPr/>
          <p:nvPr/>
        </p:nvCxnSpPr>
        <p:spPr>
          <a:xfrm>
            <a:off x="3384130" y="3686179"/>
            <a:ext cx="4874475" cy="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758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77E44A9F-CDC9-C161-20F3-B951BAF3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638" y="1171668"/>
            <a:ext cx="7653400" cy="5716481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8B3505FE-D7E7-AF7C-0C9A-7CC24D9764DB}"/>
              </a:ext>
            </a:extLst>
          </p:cNvPr>
          <p:cNvSpPr txBox="1"/>
          <p:nvPr/>
        </p:nvSpPr>
        <p:spPr>
          <a:xfrm>
            <a:off x="771332" y="319174"/>
            <a:ext cx="7832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Ammoniakmotor für </a:t>
            </a:r>
            <a:r>
              <a:rPr lang="de-DE" sz="3200" dirty="0" err="1"/>
              <a:t>Diesellokomoitiven</a:t>
            </a:r>
            <a:r>
              <a:rPr lang="de-DE" sz="3200"/>
              <a:t> DB</a:t>
            </a:r>
            <a:endParaRPr lang="de-DE" sz="3200" dirty="0"/>
          </a:p>
        </p:txBody>
      </p:sp>
      <p:cxnSp>
        <p:nvCxnSpPr>
          <p:cNvPr id="4" name="Gerade Verbindung 3">
            <a:extLst>
              <a:ext uri="{FF2B5EF4-FFF2-40B4-BE49-F238E27FC236}">
                <a16:creationId xmlns:a16="http://schemas.microsoft.com/office/drawing/2014/main" id="{945500DC-A748-9B63-EF30-F4743B4F5BF3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6890170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33BF7721-531C-D75A-B099-703B35DFB941}"/>
              </a:ext>
            </a:extLst>
          </p:cNvPr>
          <p:cNvSpPr txBox="1"/>
          <p:nvPr/>
        </p:nvSpPr>
        <p:spPr>
          <a:xfrm>
            <a:off x="3594058" y="5686332"/>
            <a:ext cx="19243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6 Zylinder </a:t>
            </a:r>
          </a:p>
          <a:p>
            <a:r>
              <a:rPr lang="de-DE" dirty="0"/>
              <a:t>110 kW Leistung</a:t>
            </a:r>
          </a:p>
          <a:p>
            <a:r>
              <a:rPr lang="de-DE" dirty="0"/>
              <a:t>6.9 L Hubraum</a:t>
            </a:r>
          </a:p>
        </p:txBody>
      </p:sp>
    </p:spTree>
    <p:extLst>
      <p:ext uri="{BB962C8B-B14F-4D97-AF65-F5344CB8AC3E}">
        <p14:creationId xmlns:p14="http://schemas.microsoft.com/office/powerpoint/2010/main" val="31335456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8B3505FE-D7E7-AF7C-0C9A-7CC24D9764DB}"/>
              </a:ext>
            </a:extLst>
          </p:cNvPr>
          <p:cNvSpPr txBox="1"/>
          <p:nvPr/>
        </p:nvSpPr>
        <p:spPr>
          <a:xfrm>
            <a:off x="771332" y="319174"/>
            <a:ext cx="7832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Ammoniakmotor für Diesellokomotiven DB</a:t>
            </a:r>
          </a:p>
        </p:txBody>
      </p:sp>
      <p:cxnSp>
        <p:nvCxnSpPr>
          <p:cNvPr id="4" name="Gerade Verbindung 3">
            <a:extLst>
              <a:ext uri="{FF2B5EF4-FFF2-40B4-BE49-F238E27FC236}">
                <a16:creationId xmlns:a16="http://schemas.microsoft.com/office/drawing/2014/main" id="{945500DC-A748-9B63-EF30-F4743B4F5BF3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6890170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EE1F81D2-4083-6C87-EA19-9FA8A8B213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70" t="17470" r="14577"/>
          <a:stretch>
            <a:fillRect/>
          </a:stretch>
        </p:blipFill>
        <p:spPr>
          <a:xfrm>
            <a:off x="1491916" y="1158088"/>
            <a:ext cx="6063915" cy="606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416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8B3505FE-D7E7-AF7C-0C9A-7CC24D9764DB}"/>
              </a:ext>
            </a:extLst>
          </p:cNvPr>
          <p:cNvSpPr txBox="1"/>
          <p:nvPr/>
        </p:nvSpPr>
        <p:spPr>
          <a:xfrm>
            <a:off x="771332" y="319174"/>
            <a:ext cx="8407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Kesselwagen für 105 m</a:t>
            </a:r>
            <a:r>
              <a:rPr lang="de-DE" sz="3200" baseline="30000" dirty="0"/>
              <a:t>3 </a:t>
            </a:r>
            <a:r>
              <a:rPr lang="de-DE" sz="3200" dirty="0"/>
              <a:t>flüssigen Ammoniak</a:t>
            </a:r>
            <a:r>
              <a:rPr lang="de-DE" sz="3200" baseline="30000" dirty="0"/>
              <a:t> </a:t>
            </a:r>
            <a:endParaRPr lang="de-DE" sz="3200" dirty="0"/>
          </a:p>
        </p:txBody>
      </p:sp>
      <p:cxnSp>
        <p:nvCxnSpPr>
          <p:cNvPr id="4" name="Gerade Verbindung 3">
            <a:extLst>
              <a:ext uri="{FF2B5EF4-FFF2-40B4-BE49-F238E27FC236}">
                <a16:creationId xmlns:a16="http://schemas.microsoft.com/office/drawing/2014/main" id="{945500DC-A748-9B63-EF30-F4743B4F5BF3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7751230" cy="25492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Grafik 1" descr="VTG stellt neuen Ammoniak-Kesselwagentyp mit 106 m³ Fassungsvermögen vor">
            <a:extLst>
              <a:ext uri="{FF2B5EF4-FFF2-40B4-BE49-F238E27FC236}">
                <a16:creationId xmlns:a16="http://schemas.microsoft.com/office/drawing/2014/main" id="{2C39AF76-6726-631E-D950-5A4360B2E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130" y="1240088"/>
            <a:ext cx="9616636" cy="5401344"/>
          </a:xfrm>
          <a:prstGeom prst="rect">
            <a:avLst/>
          </a:prstGeom>
        </p:spPr>
      </p:pic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CE0712B0-BD8A-1BA8-A3C1-D90C4354CF86}"/>
              </a:ext>
            </a:extLst>
          </p:cNvPr>
          <p:cNvGrpSpPr/>
          <p:nvPr/>
        </p:nvGrpSpPr>
        <p:grpSpPr>
          <a:xfrm>
            <a:off x="4309566" y="1152625"/>
            <a:ext cx="5873228" cy="3231328"/>
            <a:chOff x="4309566" y="1176478"/>
            <a:chExt cx="5873228" cy="3231328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D3DC897E-4259-BEC7-BE60-960D3BB029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09566" y="1176478"/>
              <a:ext cx="5873228" cy="3231328"/>
            </a:xfrm>
            <a:prstGeom prst="rect">
              <a:avLst/>
            </a:prstGeom>
          </p:spPr>
        </p:pic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9B573046-84F0-D0B7-8BFE-8D85B4830F7B}"/>
                </a:ext>
              </a:extLst>
            </p:cNvPr>
            <p:cNvSpPr/>
            <p:nvPr/>
          </p:nvSpPr>
          <p:spPr>
            <a:xfrm>
              <a:off x="6748272" y="3641698"/>
              <a:ext cx="3072384" cy="283464"/>
            </a:xfrm>
            <a:prstGeom prst="rect">
              <a:avLst/>
            </a:prstGeom>
            <a:solidFill>
              <a:srgbClr val="FF0000">
                <a:alpha val="43132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94D28510-AD16-5A88-0824-3C193DB2D714}"/>
                </a:ext>
              </a:extLst>
            </p:cNvPr>
            <p:cNvSpPr/>
            <p:nvPr/>
          </p:nvSpPr>
          <p:spPr>
            <a:xfrm>
              <a:off x="4425696" y="3931920"/>
              <a:ext cx="5394960" cy="283464"/>
            </a:xfrm>
            <a:prstGeom prst="rect">
              <a:avLst/>
            </a:prstGeom>
            <a:solidFill>
              <a:srgbClr val="FF0000">
                <a:alpha val="43132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432106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>
            <a:extLst>
              <a:ext uri="{FF2B5EF4-FFF2-40B4-BE49-F238E27FC236}">
                <a16:creationId xmlns:a16="http://schemas.microsoft.com/office/drawing/2014/main" id="{8B3505FE-D7E7-AF7C-0C9A-7CC24D9764DB}"/>
              </a:ext>
            </a:extLst>
          </p:cNvPr>
          <p:cNvSpPr txBox="1"/>
          <p:nvPr/>
        </p:nvSpPr>
        <p:spPr>
          <a:xfrm>
            <a:off x="771332" y="319174"/>
            <a:ext cx="69799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Container mit 3 t flüssigem Ammoniak</a:t>
            </a:r>
            <a:r>
              <a:rPr lang="de-DE" sz="3200" baseline="30000" dirty="0"/>
              <a:t> </a:t>
            </a:r>
            <a:endParaRPr lang="de-DE" sz="3200" dirty="0"/>
          </a:p>
        </p:txBody>
      </p:sp>
      <p:cxnSp>
        <p:nvCxnSpPr>
          <p:cNvPr id="4" name="Gerade Verbindung 3">
            <a:extLst>
              <a:ext uri="{FF2B5EF4-FFF2-40B4-BE49-F238E27FC236}">
                <a16:creationId xmlns:a16="http://schemas.microsoft.com/office/drawing/2014/main" id="{945500DC-A748-9B63-EF30-F4743B4F5BF3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7751230" cy="25492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Grafik 4">
            <a:extLst>
              <a:ext uri="{FF2B5EF4-FFF2-40B4-BE49-F238E27FC236}">
                <a16:creationId xmlns:a16="http://schemas.microsoft.com/office/drawing/2014/main" id="{488942C7-7CA6-7B29-A17A-CC355406F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638" y="1059874"/>
            <a:ext cx="6150463" cy="6042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7337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1D689B-1AD5-04BE-ACDA-F5888E6410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6"/>
            <a:ext cx="10515600" cy="720000"/>
          </a:xfrm>
        </p:spPr>
        <p:txBody>
          <a:bodyPr>
            <a:normAutofit/>
          </a:bodyPr>
          <a:lstStyle/>
          <a:p>
            <a:r>
              <a:rPr lang="de-CH" sz="3200" dirty="0"/>
              <a:t>Ammoniak als  Wasserstoffspeicher</a:t>
            </a:r>
            <a:endParaRPr lang="de-DE" sz="3200" dirty="0"/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48683E5C-730B-B9C7-C1B8-AD53F1015FBA}"/>
              </a:ext>
            </a:extLst>
          </p:cNvPr>
          <p:cNvGrpSpPr/>
          <p:nvPr/>
        </p:nvGrpSpPr>
        <p:grpSpPr>
          <a:xfrm>
            <a:off x="3875964" y="1179981"/>
            <a:ext cx="7881760" cy="5576199"/>
            <a:chOff x="3875964" y="1179981"/>
            <a:chExt cx="7881760" cy="5576199"/>
          </a:xfrm>
        </p:grpSpPr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7E641512-9131-F812-468B-06FA705C504D}"/>
                </a:ext>
              </a:extLst>
            </p:cNvPr>
            <p:cNvSpPr txBox="1"/>
            <p:nvPr/>
          </p:nvSpPr>
          <p:spPr>
            <a:xfrm>
              <a:off x="7989413" y="6294515"/>
              <a:ext cx="9280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Luft</a:t>
              </a:r>
            </a:p>
          </p:txBody>
        </p:sp>
        <p:grpSp>
          <p:nvGrpSpPr>
            <p:cNvPr id="6" name="Gruppieren 5">
              <a:extLst>
                <a:ext uri="{FF2B5EF4-FFF2-40B4-BE49-F238E27FC236}">
                  <a16:creationId xmlns:a16="http://schemas.microsoft.com/office/drawing/2014/main" id="{8AA19F6F-0078-89A7-2116-8B4E0EC1002C}"/>
                </a:ext>
              </a:extLst>
            </p:cNvPr>
            <p:cNvGrpSpPr/>
            <p:nvPr/>
          </p:nvGrpSpPr>
          <p:grpSpPr>
            <a:xfrm>
              <a:off x="3875964" y="1179981"/>
              <a:ext cx="7881760" cy="4995583"/>
              <a:chOff x="3875964" y="1179981"/>
              <a:chExt cx="7881760" cy="4995583"/>
            </a:xfrm>
          </p:grpSpPr>
          <p:sp>
            <p:nvSpPr>
              <p:cNvPr id="24" name="Textfeld 23">
                <a:extLst>
                  <a:ext uri="{FF2B5EF4-FFF2-40B4-BE49-F238E27FC236}">
                    <a16:creationId xmlns:a16="http://schemas.microsoft.com/office/drawing/2014/main" id="{07FF18AB-A788-3DD8-AFDE-CCB6D985E375}"/>
                  </a:ext>
                </a:extLst>
              </p:cNvPr>
              <p:cNvSpPr txBox="1"/>
              <p:nvPr/>
            </p:nvSpPr>
            <p:spPr>
              <a:xfrm>
                <a:off x="4026352" y="2581219"/>
                <a:ext cx="1620647" cy="1508105"/>
              </a:xfrm>
              <a:prstGeom prst="rect">
                <a:avLst/>
              </a:prstGeom>
              <a:noFill/>
              <a:ln w="3175"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DE" sz="2000" dirty="0"/>
                  <a:t>Lagerung</a:t>
                </a:r>
              </a:p>
              <a:p>
                <a:r>
                  <a:rPr lang="de-DE" sz="2000" dirty="0"/>
                  <a:t>Transport</a:t>
                </a:r>
                <a:br>
                  <a:rPr lang="de-DE" sz="2000" dirty="0"/>
                </a:br>
                <a:r>
                  <a:rPr lang="de-DE" sz="2000" dirty="0"/>
                  <a:t>-33 °C, 1 bar</a:t>
                </a:r>
              </a:p>
              <a:p>
                <a:r>
                  <a:rPr lang="de-DE" sz="1200" dirty="0"/>
                  <a:t>oder</a:t>
                </a:r>
              </a:p>
              <a:p>
                <a:r>
                  <a:rPr lang="de-DE" sz="2000" dirty="0"/>
                  <a:t>RT, 9 bar</a:t>
                </a:r>
              </a:p>
            </p:txBody>
          </p:sp>
          <p:cxnSp>
            <p:nvCxnSpPr>
              <p:cNvPr id="23" name="Gerade Verbindung mit Pfeil 22">
                <a:extLst>
                  <a:ext uri="{FF2B5EF4-FFF2-40B4-BE49-F238E27FC236}">
                    <a16:creationId xmlns:a16="http://schemas.microsoft.com/office/drawing/2014/main" id="{E210525F-4F1F-50A3-CDB6-9A95912333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75964" y="3246987"/>
                <a:ext cx="1683588" cy="0"/>
              </a:xfrm>
              <a:prstGeom prst="straightConnector1">
                <a:avLst/>
              </a:prstGeom>
              <a:ln w="25400"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Gerade Verbindung mit Pfeil 24">
                <a:extLst>
                  <a:ext uri="{FF2B5EF4-FFF2-40B4-BE49-F238E27FC236}">
                    <a16:creationId xmlns:a16="http://schemas.microsoft.com/office/drawing/2014/main" id="{4BD97FE5-79D2-FE80-49A9-C614F11BD58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388588" y="3240806"/>
                <a:ext cx="1600825" cy="0"/>
              </a:xfrm>
              <a:prstGeom prst="straightConnector1">
                <a:avLst/>
              </a:prstGeom>
              <a:ln w="25400"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Textfeld 25">
                <a:extLst>
                  <a:ext uri="{FF2B5EF4-FFF2-40B4-BE49-F238E27FC236}">
                    <a16:creationId xmlns:a16="http://schemas.microsoft.com/office/drawing/2014/main" id="{5DC13BF1-9FB1-E302-3BA5-4B1C6107D161}"/>
                  </a:ext>
                </a:extLst>
              </p:cNvPr>
              <p:cNvSpPr txBox="1"/>
              <p:nvPr/>
            </p:nvSpPr>
            <p:spPr>
              <a:xfrm>
                <a:off x="6307053" y="2508323"/>
                <a:ext cx="1427002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000" dirty="0"/>
                  <a:t>   cracken</a:t>
                </a:r>
              </a:p>
              <a:p>
                <a:r>
                  <a:rPr lang="de-DE" sz="2000" dirty="0"/>
                  <a:t>endotherm</a:t>
                </a:r>
              </a:p>
              <a:p>
                <a:endParaRPr lang="de-DE" sz="2000" dirty="0"/>
              </a:p>
            </p:txBody>
          </p:sp>
          <p:sp>
            <p:nvSpPr>
              <p:cNvPr id="28" name="Textfeld 27">
                <a:extLst>
                  <a:ext uri="{FF2B5EF4-FFF2-40B4-BE49-F238E27FC236}">
                    <a16:creationId xmlns:a16="http://schemas.microsoft.com/office/drawing/2014/main" id="{19D021C4-DA0D-550C-36AB-E25607D2106E}"/>
                  </a:ext>
                </a:extLst>
              </p:cNvPr>
              <p:cNvSpPr txBox="1"/>
              <p:nvPr/>
            </p:nvSpPr>
            <p:spPr>
              <a:xfrm>
                <a:off x="8129089" y="2972723"/>
                <a:ext cx="16309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/>
                  <a:t>N</a:t>
                </a:r>
                <a:r>
                  <a:rPr lang="de-DE" sz="2400" baseline="-25000" dirty="0"/>
                  <a:t>2</a:t>
                </a:r>
                <a:r>
                  <a:rPr lang="de-DE" sz="2400" dirty="0"/>
                  <a:t>    +     </a:t>
                </a:r>
                <a:r>
                  <a:rPr lang="de-DE" sz="2400" dirty="0">
                    <a:solidFill>
                      <a:srgbClr val="00B050"/>
                    </a:solidFill>
                  </a:rPr>
                  <a:t>H</a:t>
                </a:r>
                <a:r>
                  <a:rPr lang="de-DE" sz="2400" baseline="-25000" dirty="0">
                    <a:solidFill>
                      <a:srgbClr val="00B050"/>
                    </a:solidFill>
                  </a:rPr>
                  <a:t>2</a:t>
                </a:r>
                <a:r>
                  <a:rPr lang="de-DE" sz="2400" dirty="0"/>
                  <a:t>                 </a:t>
                </a:r>
              </a:p>
            </p:txBody>
          </p:sp>
          <p:cxnSp>
            <p:nvCxnSpPr>
              <p:cNvPr id="33" name="Gerade Verbindung mit Pfeil 32">
                <a:extLst>
                  <a:ext uri="{FF2B5EF4-FFF2-40B4-BE49-F238E27FC236}">
                    <a16:creationId xmlns:a16="http://schemas.microsoft.com/office/drawing/2014/main" id="{838F0C17-F508-32FB-1398-89138308B1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30407" y="3489236"/>
                <a:ext cx="0" cy="2686328"/>
              </a:xfrm>
              <a:prstGeom prst="straightConnector1">
                <a:avLst/>
              </a:prstGeom>
              <a:ln w="34925">
                <a:solidFill>
                  <a:schemeClr val="tx1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feld 6">
                <a:extLst>
                  <a:ext uri="{FF2B5EF4-FFF2-40B4-BE49-F238E27FC236}">
                    <a16:creationId xmlns:a16="http://schemas.microsoft.com/office/drawing/2014/main" id="{7D0E118C-4057-D6E2-FC92-778260DF1A9E}"/>
                  </a:ext>
                </a:extLst>
              </p:cNvPr>
              <p:cNvSpPr txBox="1"/>
              <p:nvPr/>
            </p:nvSpPr>
            <p:spPr>
              <a:xfrm>
                <a:off x="8825670" y="4155621"/>
                <a:ext cx="2932054" cy="1169551"/>
              </a:xfrm>
              <a:prstGeom prst="rect">
                <a:avLst/>
              </a:prstGeom>
              <a:noFill/>
              <a:ln w="635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>
                  <a:spcAft>
                    <a:spcPts val="600"/>
                  </a:spcAft>
                </a:pPr>
                <a:r>
                  <a:rPr lang="de-DE" sz="2000" dirty="0"/>
                  <a:t>lH</a:t>
                </a:r>
                <a:r>
                  <a:rPr lang="de-DE" sz="2000" baseline="-25000" dirty="0"/>
                  <a:t>2:</a:t>
                </a:r>
                <a:r>
                  <a:rPr lang="de-DE" sz="2000" dirty="0"/>
                  <a:t>	   2.3    kWh/L</a:t>
                </a:r>
              </a:p>
              <a:p>
                <a:pPr>
                  <a:spcAft>
                    <a:spcPts val="600"/>
                  </a:spcAft>
                </a:pPr>
                <a:r>
                  <a:rPr lang="de-DE" sz="2000" dirty="0"/>
                  <a:t>lNH</a:t>
                </a:r>
                <a:r>
                  <a:rPr lang="de-DE" sz="2000" baseline="-25000" dirty="0"/>
                  <a:t>3</a:t>
                </a:r>
                <a:r>
                  <a:rPr lang="de-DE" sz="2000" dirty="0"/>
                  <a:t>:	   4.4    kWh/L</a:t>
                </a:r>
              </a:p>
              <a:p>
                <a:r>
                  <a:rPr lang="de-DE" sz="2000" dirty="0"/>
                  <a:t>Diesel:      9.5    kWh/L</a:t>
                </a:r>
              </a:p>
            </p:txBody>
          </p:sp>
          <p:cxnSp>
            <p:nvCxnSpPr>
              <p:cNvPr id="13" name="Gerade Verbindung mit Pfeil 12">
                <a:extLst>
                  <a:ext uri="{FF2B5EF4-FFF2-40B4-BE49-F238E27FC236}">
                    <a16:creationId xmlns:a16="http://schemas.microsoft.com/office/drawing/2014/main" id="{FBCF18A8-4BBB-D9F8-5D1C-D8F2B152621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360445" y="2508323"/>
                <a:ext cx="0" cy="440096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headEnd type="none"/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0AB19626-1519-0BAA-3985-6F2CAB837AFE}"/>
                  </a:ext>
                </a:extLst>
              </p:cNvPr>
              <p:cNvSpPr txBox="1"/>
              <p:nvPr/>
            </p:nvSpPr>
            <p:spPr>
              <a:xfrm>
                <a:off x="7808486" y="1179981"/>
                <a:ext cx="3099172" cy="830997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3175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de-DE" sz="2400" dirty="0" err="1"/>
                  <a:t>syn</a:t>
                </a:r>
                <a:r>
                  <a:rPr lang="de-DE" sz="2400" dirty="0"/>
                  <a:t>. Treibstoffe, Brennstoffzellen, </a:t>
                </a:r>
                <a:r>
                  <a:rPr lang="de-DE" sz="2400" dirty="0" err="1"/>
                  <a:t>etc</a:t>
                </a:r>
                <a:endParaRPr lang="de-DE" sz="2400" dirty="0"/>
              </a:p>
            </p:txBody>
          </p:sp>
          <p:sp>
            <p:nvSpPr>
              <p:cNvPr id="12" name="Textfeld 11">
                <a:extLst>
                  <a:ext uri="{FF2B5EF4-FFF2-40B4-BE49-F238E27FC236}">
                    <a16:creationId xmlns:a16="http://schemas.microsoft.com/office/drawing/2014/main" id="{33076648-70A4-1C61-235B-B2EB4D79052C}"/>
                  </a:ext>
                </a:extLst>
              </p:cNvPr>
              <p:cNvSpPr txBox="1"/>
              <p:nvPr/>
            </p:nvSpPr>
            <p:spPr>
              <a:xfrm>
                <a:off x="5658901" y="3003911"/>
                <a:ext cx="72968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2400" dirty="0"/>
                  <a:t>NH</a:t>
                </a:r>
                <a:r>
                  <a:rPr lang="de-DE" sz="2400" baseline="-25000" dirty="0"/>
                  <a:t>3</a:t>
                </a:r>
                <a:endParaRPr lang="de-DE" sz="2400" dirty="0"/>
              </a:p>
            </p:txBody>
          </p:sp>
        </p:grpSp>
      </p:grpSp>
      <p:sp>
        <p:nvSpPr>
          <p:cNvPr id="19" name="Textfeld 18">
            <a:extLst>
              <a:ext uri="{FF2B5EF4-FFF2-40B4-BE49-F238E27FC236}">
                <a16:creationId xmlns:a16="http://schemas.microsoft.com/office/drawing/2014/main" id="{DB484747-F46D-8069-E10D-823167A3F7CE}"/>
              </a:ext>
            </a:extLst>
          </p:cNvPr>
          <p:cNvSpPr txBox="1"/>
          <p:nvPr/>
        </p:nvSpPr>
        <p:spPr>
          <a:xfrm>
            <a:off x="429827" y="2948419"/>
            <a:ext cx="3781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dirty="0"/>
              <a:t>N</a:t>
            </a:r>
            <a:r>
              <a:rPr lang="de-DE" sz="2800" baseline="-25000" dirty="0"/>
              <a:t>2    </a:t>
            </a:r>
            <a:r>
              <a:rPr lang="de-DE" sz="2800" dirty="0"/>
              <a:t>+  </a:t>
            </a:r>
            <a:r>
              <a:rPr lang="de-DE" sz="2800" dirty="0">
                <a:solidFill>
                  <a:srgbClr val="00B050"/>
                </a:solidFill>
              </a:rPr>
              <a:t>H</a:t>
            </a:r>
            <a:r>
              <a:rPr lang="de-DE" sz="2800" baseline="-25000" dirty="0">
                <a:solidFill>
                  <a:srgbClr val="00B050"/>
                </a:solidFill>
              </a:rPr>
              <a:t>2</a:t>
            </a:r>
            <a:r>
              <a:rPr lang="de-DE" sz="2400" baseline="-25000" dirty="0">
                <a:solidFill>
                  <a:srgbClr val="00B050"/>
                </a:solidFill>
              </a:rPr>
              <a:t>                                   </a:t>
            </a:r>
            <a:r>
              <a:rPr lang="de-DE" sz="2800" dirty="0"/>
              <a:t>NH</a:t>
            </a:r>
            <a:r>
              <a:rPr lang="de-DE" sz="2800" baseline="-25000" dirty="0"/>
              <a:t>3</a:t>
            </a:r>
            <a:r>
              <a:rPr lang="de-DE" sz="2400" dirty="0"/>
              <a:t>                 </a:t>
            </a: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798F4B4E-183C-F2BC-0B17-2D629495EF2C}"/>
              </a:ext>
            </a:extLst>
          </p:cNvPr>
          <p:cNvCxnSpPr>
            <a:cxnSpLocks/>
          </p:cNvCxnSpPr>
          <p:nvPr/>
        </p:nvCxnSpPr>
        <p:spPr>
          <a:xfrm flipV="1">
            <a:off x="1665923" y="3575713"/>
            <a:ext cx="0" cy="1172133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feld 28">
            <a:extLst>
              <a:ext uri="{FF2B5EF4-FFF2-40B4-BE49-F238E27FC236}">
                <a16:creationId xmlns:a16="http://schemas.microsoft.com/office/drawing/2014/main" id="{3C621094-6EF8-1876-423E-03525B80656A}"/>
              </a:ext>
            </a:extLst>
          </p:cNvPr>
          <p:cNvSpPr txBox="1"/>
          <p:nvPr/>
        </p:nvSpPr>
        <p:spPr>
          <a:xfrm>
            <a:off x="1237069" y="4638350"/>
            <a:ext cx="928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 H</a:t>
            </a:r>
            <a:r>
              <a:rPr lang="de-DE" sz="2400" baseline="-25000" dirty="0"/>
              <a:t>2</a:t>
            </a:r>
            <a:r>
              <a:rPr lang="de-DE" sz="2400" dirty="0"/>
              <a:t>O                 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56EE5DF5-9980-8C42-8BC7-711B8A769665}"/>
              </a:ext>
            </a:extLst>
          </p:cNvPr>
          <p:cNvSpPr txBox="1"/>
          <p:nvPr/>
        </p:nvSpPr>
        <p:spPr>
          <a:xfrm>
            <a:off x="445195" y="6294515"/>
            <a:ext cx="707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Luft</a:t>
            </a:r>
          </a:p>
        </p:txBody>
      </p: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3C99B477-0A5B-7028-4FED-8B8DB68D10D7}"/>
              </a:ext>
            </a:extLst>
          </p:cNvPr>
          <p:cNvCxnSpPr>
            <a:cxnSpLocks/>
          </p:cNvCxnSpPr>
          <p:nvPr/>
        </p:nvCxnSpPr>
        <p:spPr>
          <a:xfrm flipV="1">
            <a:off x="702052" y="3575713"/>
            <a:ext cx="0" cy="2686328"/>
          </a:xfrm>
          <a:prstGeom prst="straightConnector1">
            <a:avLst/>
          </a:prstGeom>
          <a:ln w="34925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Gerade Verbindung mit Pfeil 34">
            <a:extLst>
              <a:ext uri="{FF2B5EF4-FFF2-40B4-BE49-F238E27FC236}">
                <a16:creationId xmlns:a16="http://schemas.microsoft.com/office/drawing/2014/main" id="{4DC1C202-FC09-6E16-E863-9A858F257CEB}"/>
              </a:ext>
            </a:extLst>
          </p:cNvPr>
          <p:cNvCxnSpPr>
            <a:cxnSpLocks/>
          </p:cNvCxnSpPr>
          <p:nvPr/>
        </p:nvCxnSpPr>
        <p:spPr>
          <a:xfrm>
            <a:off x="1928692" y="3240806"/>
            <a:ext cx="12294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Gerade Verbindung mit Pfeil 35">
            <a:extLst>
              <a:ext uri="{FF2B5EF4-FFF2-40B4-BE49-F238E27FC236}">
                <a16:creationId xmlns:a16="http://schemas.microsoft.com/office/drawing/2014/main" id="{C98869E7-F38E-CFC9-CA48-CD380D5C3406}"/>
              </a:ext>
            </a:extLst>
          </p:cNvPr>
          <p:cNvCxnSpPr>
            <a:cxnSpLocks/>
          </p:cNvCxnSpPr>
          <p:nvPr/>
        </p:nvCxnSpPr>
        <p:spPr>
          <a:xfrm>
            <a:off x="3354605" y="3499481"/>
            <a:ext cx="0" cy="21362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feld 36">
            <a:extLst>
              <a:ext uri="{FF2B5EF4-FFF2-40B4-BE49-F238E27FC236}">
                <a16:creationId xmlns:a16="http://schemas.microsoft.com/office/drawing/2014/main" id="{FDB0F509-FD0D-B22F-79FC-2E5B16782DB3}"/>
              </a:ext>
            </a:extLst>
          </p:cNvPr>
          <p:cNvSpPr txBox="1"/>
          <p:nvPr/>
        </p:nvSpPr>
        <p:spPr>
          <a:xfrm>
            <a:off x="2740734" y="5566820"/>
            <a:ext cx="1555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 H</a:t>
            </a:r>
            <a:r>
              <a:rPr lang="de-DE" sz="2400" baseline="-25000" dirty="0"/>
              <a:t>2</a:t>
            </a:r>
            <a:r>
              <a:rPr lang="de-DE" sz="2400" dirty="0"/>
              <a:t>O  + N</a:t>
            </a:r>
            <a:r>
              <a:rPr lang="de-DE" sz="2400" baseline="-25000" dirty="0"/>
              <a:t>2</a:t>
            </a:r>
            <a:r>
              <a:rPr lang="de-DE" sz="2400" dirty="0"/>
              <a:t>                 </a:t>
            </a:r>
          </a:p>
        </p:txBody>
      </p:sp>
      <p:sp>
        <p:nvSpPr>
          <p:cNvPr id="38" name="Textfeld 37">
            <a:extLst>
              <a:ext uri="{FF2B5EF4-FFF2-40B4-BE49-F238E27FC236}">
                <a16:creationId xmlns:a16="http://schemas.microsoft.com/office/drawing/2014/main" id="{10C6F91F-B33F-D545-FCCB-A83677ADF132}"/>
              </a:ext>
            </a:extLst>
          </p:cNvPr>
          <p:cNvSpPr txBox="1"/>
          <p:nvPr/>
        </p:nvSpPr>
        <p:spPr>
          <a:xfrm>
            <a:off x="1829401" y="2911346"/>
            <a:ext cx="16206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exotherm   </a:t>
            </a:r>
          </a:p>
          <a:p>
            <a:r>
              <a:rPr lang="de-DE" sz="1600" dirty="0"/>
              <a:t>∆H = -46 kJ/</a:t>
            </a:r>
            <a:r>
              <a:rPr lang="de-DE" sz="1600" dirty="0" err="1"/>
              <a:t>mol</a:t>
            </a:r>
            <a:endParaRPr lang="de-DE" sz="1600" dirty="0"/>
          </a:p>
          <a:p>
            <a:endParaRPr lang="de-DE" dirty="0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2BA12DDF-4281-446F-7EC5-69F6AFB5A61D}"/>
              </a:ext>
            </a:extLst>
          </p:cNvPr>
          <p:cNvSpPr txBox="1"/>
          <p:nvPr/>
        </p:nvSpPr>
        <p:spPr>
          <a:xfrm>
            <a:off x="2267799" y="4610922"/>
            <a:ext cx="2081938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de-DE" sz="2400" dirty="0"/>
              <a:t>NH</a:t>
            </a:r>
            <a:r>
              <a:rPr lang="de-DE" sz="2400" baseline="-25000" dirty="0"/>
              <a:t>3</a:t>
            </a:r>
            <a:r>
              <a:rPr lang="de-DE" sz="2400" dirty="0"/>
              <a:t>-Motoren</a:t>
            </a:r>
          </a:p>
        </p:txBody>
      </p:sp>
      <p:cxnSp>
        <p:nvCxnSpPr>
          <p:cNvPr id="40" name="Gerade Verbindung mit Pfeil 39">
            <a:extLst>
              <a:ext uri="{FF2B5EF4-FFF2-40B4-BE49-F238E27FC236}">
                <a16:creationId xmlns:a16="http://schemas.microsoft.com/office/drawing/2014/main" id="{7B24ADD1-56DE-0ED3-6482-4297FE328272}"/>
              </a:ext>
            </a:extLst>
          </p:cNvPr>
          <p:cNvCxnSpPr>
            <a:cxnSpLocks/>
          </p:cNvCxnSpPr>
          <p:nvPr/>
        </p:nvCxnSpPr>
        <p:spPr>
          <a:xfrm flipV="1">
            <a:off x="3372004" y="2074523"/>
            <a:ext cx="0" cy="844507"/>
          </a:xfrm>
          <a:prstGeom prst="straightConnector1">
            <a:avLst/>
          </a:prstGeom>
          <a:ln w="254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feld 40">
            <a:extLst>
              <a:ext uri="{FF2B5EF4-FFF2-40B4-BE49-F238E27FC236}">
                <a16:creationId xmlns:a16="http://schemas.microsoft.com/office/drawing/2014/main" id="{EEE1DFD6-338C-6198-5FB3-D77E2D6628B0}"/>
              </a:ext>
            </a:extLst>
          </p:cNvPr>
          <p:cNvSpPr txBox="1"/>
          <p:nvPr/>
        </p:nvSpPr>
        <p:spPr>
          <a:xfrm>
            <a:off x="2411218" y="1364647"/>
            <a:ext cx="1926229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de-DE" sz="2400" dirty="0"/>
              <a:t>Dünger, etc.</a:t>
            </a: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D01EC7AA-F422-F781-CC43-55B9E933B915}"/>
              </a:ext>
            </a:extLst>
          </p:cNvPr>
          <p:cNvSpPr txBox="1"/>
          <p:nvPr/>
        </p:nvSpPr>
        <p:spPr>
          <a:xfrm>
            <a:off x="3591796" y="6294515"/>
            <a:ext cx="928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Luft</a:t>
            </a:r>
          </a:p>
        </p:txBody>
      </p:sp>
      <p:cxnSp>
        <p:nvCxnSpPr>
          <p:cNvPr id="43" name="Gerade Verbindung mit Pfeil 42">
            <a:extLst>
              <a:ext uri="{FF2B5EF4-FFF2-40B4-BE49-F238E27FC236}">
                <a16:creationId xmlns:a16="http://schemas.microsoft.com/office/drawing/2014/main" id="{18073F9F-6B91-3E14-0E3D-EF448E0CE98E}"/>
              </a:ext>
            </a:extLst>
          </p:cNvPr>
          <p:cNvCxnSpPr>
            <a:cxnSpLocks/>
          </p:cNvCxnSpPr>
          <p:nvPr/>
        </p:nvCxnSpPr>
        <p:spPr>
          <a:xfrm>
            <a:off x="3864538" y="5962261"/>
            <a:ext cx="0" cy="426606"/>
          </a:xfrm>
          <a:prstGeom prst="straightConnector1">
            <a:avLst/>
          </a:prstGeom>
          <a:ln w="34925"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" name="Gerade Verbindung 2">
            <a:extLst>
              <a:ext uri="{FF2B5EF4-FFF2-40B4-BE49-F238E27FC236}">
                <a16:creationId xmlns:a16="http://schemas.microsoft.com/office/drawing/2014/main" id="{0F668D61-916A-EC77-2289-EF5FF590ED33}"/>
              </a:ext>
            </a:extLst>
          </p:cNvPr>
          <p:cNvCxnSpPr>
            <a:cxnSpLocks/>
          </p:cNvCxnSpPr>
          <p:nvPr/>
        </p:nvCxnSpPr>
        <p:spPr>
          <a:xfrm flipV="1">
            <a:off x="844130" y="971852"/>
            <a:ext cx="6113883" cy="6099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452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4B2F7AE-DCE1-1E20-008E-011DECE7B7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5"/>
            <a:ext cx="10515600" cy="720000"/>
          </a:xfrm>
        </p:spPr>
        <p:txBody>
          <a:bodyPr>
            <a:normAutofit/>
          </a:bodyPr>
          <a:lstStyle/>
          <a:p>
            <a:r>
              <a:rPr lang="de-DE" sz="3200" dirty="0"/>
              <a:t>Wasserstoff aus Australien?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8DAAE57E-5F14-0B9F-C93F-C14E8D4D7EBF}"/>
              </a:ext>
            </a:extLst>
          </p:cNvPr>
          <p:cNvSpPr txBox="1"/>
          <p:nvPr/>
        </p:nvSpPr>
        <p:spPr>
          <a:xfrm>
            <a:off x="8952055" y="1085125"/>
            <a:ext cx="29741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Brisbane-Hamburg</a:t>
            </a:r>
          </a:p>
          <a:p>
            <a:r>
              <a:rPr lang="de-DE" sz="2400" dirty="0"/>
              <a:t>24‘000 km.</a:t>
            </a:r>
          </a:p>
          <a:p>
            <a:r>
              <a:rPr lang="de-DE" sz="2400" dirty="0"/>
              <a:t>ca. 38 Tage</a:t>
            </a:r>
          </a:p>
          <a:p>
            <a:r>
              <a:rPr lang="de-DE" sz="2400" dirty="0"/>
              <a:t>ca. 27 km/h</a:t>
            </a:r>
          </a:p>
          <a:p>
            <a:r>
              <a:rPr lang="de-DE" sz="2400" dirty="0"/>
              <a:t>Leistung 43‘500 kW</a:t>
            </a:r>
          </a:p>
          <a:p>
            <a:r>
              <a:rPr lang="de-DE" sz="2400" dirty="0"/>
              <a:t>Verbrauch:</a:t>
            </a:r>
          </a:p>
          <a:p>
            <a:r>
              <a:rPr lang="de-DE" sz="2400" dirty="0"/>
              <a:t> 5000 </a:t>
            </a:r>
            <a:r>
              <a:rPr lang="de-DE" sz="2400" dirty="0" err="1"/>
              <a:t>to</a:t>
            </a:r>
            <a:r>
              <a:rPr lang="de-DE" sz="2400" dirty="0"/>
              <a:t> Diesel</a:t>
            </a:r>
          </a:p>
          <a:p>
            <a:endParaRPr lang="de-DE" sz="2400" dirty="0"/>
          </a:p>
        </p:txBody>
      </p:sp>
      <p:pic>
        <p:nvPicPr>
          <p:cNvPr id="4" name="Grafik 3" descr="Ein Bild, das Karte, Text, Atlas, Wasser enthält.&#10;&#10;Automatisch generierte Beschreibung">
            <a:extLst>
              <a:ext uri="{FF2B5EF4-FFF2-40B4-BE49-F238E27FC236}">
                <a16:creationId xmlns:a16="http://schemas.microsoft.com/office/drawing/2014/main" id="{1971FDB3-6AEC-BFBF-74D5-3514D15F4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515" y="1214084"/>
            <a:ext cx="7772400" cy="5231951"/>
          </a:xfrm>
          <a:prstGeom prst="rect">
            <a:avLst/>
          </a:prstGeom>
        </p:spPr>
      </p:pic>
      <p:cxnSp>
        <p:nvCxnSpPr>
          <p:cNvPr id="3" name="Gerade Verbindung 2">
            <a:extLst>
              <a:ext uri="{FF2B5EF4-FFF2-40B4-BE49-F238E27FC236}">
                <a16:creationId xmlns:a16="http://schemas.microsoft.com/office/drawing/2014/main" id="{40ACD413-6BCA-AA93-0FBC-B2672BAF41F8}"/>
              </a:ext>
            </a:extLst>
          </p:cNvPr>
          <p:cNvCxnSpPr>
            <a:cxnSpLocks/>
          </p:cNvCxnSpPr>
          <p:nvPr/>
        </p:nvCxnSpPr>
        <p:spPr>
          <a:xfrm>
            <a:off x="844130" y="943723"/>
            <a:ext cx="778078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5501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57675-7040-CAD4-5217-32438B6D3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2FF32223-3767-D433-C5C5-270D49B43FE9}"/>
              </a:ext>
            </a:extLst>
          </p:cNvPr>
          <p:cNvSpPr txBox="1"/>
          <p:nvPr/>
        </p:nvSpPr>
        <p:spPr>
          <a:xfrm>
            <a:off x="771332" y="580419"/>
            <a:ext cx="323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chemeClr val="accent1"/>
                </a:solidFill>
              </a:rPr>
              <a:t>Grüne</a:t>
            </a:r>
            <a:r>
              <a:rPr lang="de-DE" sz="3200" dirty="0"/>
              <a:t> Treibstoffe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BA7EA826-7CD2-A8AA-1CAE-B70EB2B8D9DA}"/>
              </a:ext>
            </a:extLst>
          </p:cNvPr>
          <p:cNvSpPr txBox="1"/>
          <p:nvPr/>
        </p:nvSpPr>
        <p:spPr>
          <a:xfrm>
            <a:off x="1040523" y="3906079"/>
            <a:ext cx="9879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H</a:t>
            </a:r>
            <a:r>
              <a:rPr lang="de-DE" sz="2400" baseline="-25000" dirty="0"/>
              <a:t>2</a:t>
            </a:r>
            <a:r>
              <a:rPr lang="de-DE" sz="2400" dirty="0"/>
              <a:t>O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8094C3B7-2BAA-31D0-3662-9275EEA04EB2}"/>
              </a:ext>
            </a:extLst>
          </p:cNvPr>
          <p:cNvSpPr txBox="1"/>
          <p:nvPr/>
        </p:nvSpPr>
        <p:spPr>
          <a:xfrm>
            <a:off x="2467017" y="3844523"/>
            <a:ext cx="6366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>
                <a:solidFill>
                  <a:srgbClr val="00B050"/>
                </a:solidFill>
              </a:rPr>
              <a:t>H</a:t>
            </a:r>
            <a:r>
              <a:rPr lang="de-DE" sz="3200" baseline="-25000" dirty="0">
                <a:solidFill>
                  <a:srgbClr val="00B050"/>
                </a:solidFill>
              </a:rPr>
              <a:t>2</a:t>
            </a:r>
            <a:endParaRPr lang="de-DE" sz="3200" dirty="0">
              <a:solidFill>
                <a:srgbClr val="00B050"/>
              </a:solidFill>
            </a:endParaRPr>
          </a:p>
        </p:txBody>
      </p:sp>
      <p:cxnSp>
        <p:nvCxnSpPr>
          <p:cNvPr id="5" name="Gerade Verbindung mit Pfeil 4">
            <a:extLst>
              <a:ext uri="{FF2B5EF4-FFF2-40B4-BE49-F238E27FC236}">
                <a16:creationId xmlns:a16="http://schemas.microsoft.com/office/drawing/2014/main" id="{AEF40C1B-65BB-6F3C-6448-EA2FE6DE9199}"/>
              </a:ext>
            </a:extLst>
          </p:cNvPr>
          <p:cNvCxnSpPr/>
          <p:nvPr/>
        </p:nvCxnSpPr>
        <p:spPr>
          <a:xfrm>
            <a:off x="1797382" y="4136911"/>
            <a:ext cx="588466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>
            <a:extLst>
              <a:ext uri="{FF2B5EF4-FFF2-40B4-BE49-F238E27FC236}">
                <a16:creationId xmlns:a16="http://schemas.microsoft.com/office/drawing/2014/main" id="{444946D8-5F71-3091-D3A9-C2A4F7C742EA}"/>
              </a:ext>
            </a:extLst>
          </p:cNvPr>
          <p:cNvSpPr txBox="1"/>
          <p:nvPr/>
        </p:nvSpPr>
        <p:spPr>
          <a:xfrm>
            <a:off x="1703590" y="3763247"/>
            <a:ext cx="1007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B050"/>
                </a:solidFill>
              </a:rPr>
              <a:t>Strom</a:t>
            </a:r>
          </a:p>
        </p:txBody>
      </p: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D72217A9-3B88-9312-200B-F4FFE3650D34}"/>
              </a:ext>
            </a:extLst>
          </p:cNvPr>
          <p:cNvCxnSpPr>
            <a:cxnSpLocks/>
          </p:cNvCxnSpPr>
          <p:nvPr/>
        </p:nvCxnSpPr>
        <p:spPr>
          <a:xfrm>
            <a:off x="3904477" y="2665653"/>
            <a:ext cx="588466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feld 12">
            <a:extLst>
              <a:ext uri="{FF2B5EF4-FFF2-40B4-BE49-F238E27FC236}">
                <a16:creationId xmlns:a16="http://schemas.microsoft.com/office/drawing/2014/main" id="{3BEDE5AF-33C7-1C17-AF73-E7F86A15316F}"/>
              </a:ext>
            </a:extLst>
          </p:cNvPr>
          <p:cNvSpPr txBox="1"/>
          <p:nvPr/>
        </p:nvSpPr>
        <p:spPr>
          <a:xfrm>
            <a:off x="4733139" y="3815876"/>
            <a:ext cx="1044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H</a:t>
            </a:r>
            <a:r>
              <a:rPr lang="de-DE" sz="2400" baseline="-25000" dirty="0"/>
              <a:t>2</a:t>
            </a:r>
            <a:endParaRPr lang="de-DE" sz="2400" dirty="0"/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EC8B2A3A-465D-B5CF-D1C4-0EEBD17F3404}"/>
              </a:ext>
            </a:extLst>
          </p:cNvPr>
          <p:cNvCxnSpPr>
            <a:cxnSpLocks/>
          </p:cNvCxnSpPr>
          <p:nvPr/>
        </p:nvCxnSpPr>
        <p:spPr>
          <a:xfrm>
            <a:off x="3904477" y="3448635"/>
            <a:ext cx="588466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feld 16">
            <a:extLst>
              <a:ext uri="{FF2B5EF4-FFF2-40B4-BE49-F238E27FC236}">
                <a16:creationId xmlns:a16="http://schemas.microsoft.com/office/drawing/2014/main" id="{D0C42AAB-26C3-F7EF-880D-12B2C5FE8EA2}"/>
              </a:ext>
            </a:extLst>
          </p:cNvPr>
          <p:cNvSpPr txBox="1"/>
          <p:nvPr/>
        </p:nvSpPr>
        <p:spPr>
          <a:xfrm>
            <a:off x="4746391" y="3210966"/>
            <a:ext cx="1561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CH</a:t>
            </a:r>
            <a:r>
              <a:rPr lang="de-DE" sz="2400" baseline="-25000" dirty="0"/>
              <a:t>3</a:t>
            </a:r>
            <a:r>
              <a:rPr lang="de-DE" sz="2400" dirty="0"/>
              <a:t>OH</a:t>
            </a:r>
          </a:p>
        </p:txBody>
      </p: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CF994C22-FF3C-8F8E-B16C-0DC1E192013C}"/>
              </a:ext>
            </a:extLst>
          </p:cNvPr>
          <p:cNvCxnSpPr>
            <a:cxnSpLocks/>
          </p:cNvCxnSpPr>
          <p:nvPr/>
        </p:nvCxnSpPr>
        <p:spPr>
          <a:xfrm>
            <a:off x="3904477" y="4727678"/>
            <a:ext cx="588466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feld 18">
            <a:extLst>
              <a:ext uri="{FF2B5EF4-FFF2-40B4-BE49-F238E27FC236}">
                <a16:creationId xmlns:a16="http://schemas.microsoft.com/office/drawing/2014/main" id="{147852B4-FC47-19B0-61F2-8F1E3ED743C0}"/>
              </a:ext>
            </a:extLst>
          </p:cNvPr>
          <p:cNvSpPr txBox="1"/>
          <p:nvPr/>
        </p:nvSpPr>
        <p:spPr>
          <a:xfrm>
            <a:off x="4746391" y="4480976"/>
            <a:ext cx="1044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NH</a:t>
            </a:r>
            <a:r>
              <a:rPr lang="de-DE" sz="2400" baseline="-25000" dirty="0"/>
              <a:t>3</a:t>
            </a:r>
            <a:endParaRPr lang="de-DE" sz="2400" dirty="0"/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7B3F646C-4505-BB21-982E-F5721BF8187A}"/>
              </a:ext>
            </a:extLst>
          </p:cNvPr>
          <p:cNvCxnSpPr>
            <a:cxnSpLocks/>
          </p:cNvCxnSpPr>
          <p:nvPr/>
        </p:nvCxnSpPr>
        <p:spPr>
          <a:xfrm>
            <a:off x="3904477" y="5586862"/>
            <a:ext cx="588466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feld 22">
            <a:extLst>
              <a:ext uri="{FF2B5EF4-FFF2-40B4-BE49-F238E27FC236}">
                <a16:creationId xmlns:a16="http://schemas.microsoft.com/office/drawing/2014/main" id="{26361629-AA41-5E02-AAD4-F7C42000C430}"/>
              </a:ext>
            </a:extLst>
          </p:cNvPr>
          <p:cNvSpPr txBox="1"/>
          <p:nvPr/>
        </p:nvSpPr>
        <p:spPr>
          <a:xfrm>
            <a:off x="4786147" y="5323189"/>
            <a:ext cx="2171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 err="1"/>
              <a:t>Syn</a:t>
            </a:r>
            <a:r>
              <a:rPr lang="de-DE" sz="2400" dirty="0"/>
              <a:t> Fuels (Diesel)</a:t>
            </a:r>
          </a:p>
        </p:txBody>
      </p:sp>
      <p:sp>
        <p:nvSpPr>
          <p:cNvPr id="24" name="Geschweifte Klammer links 23">
            <a:extLst>
              <a:ext uri="{FF2B5EF4-FFF2-40B4-BE49-F238E27FC236}">
                <a16:creationId xmlns:a16="http://schemas.microsoft.com/office/drawing/2014/main" id="{9BF48D07-7B0F-0C08-5ADE-7CF2E84CCF89}"/>
              </a:ext>
            </a:extLst>
          </p:cNvPr>
          <p:cNvSpPr/>
          <p:nvPr/>
        </p:nvSpPr>
        <p:spPr>
          <a:xfrm>
            <a:off x="3207026" y="2304108"/>
            <a:ext cx="260588" cy="3626519"/>
          </a:xfrm>
          <a:prstGeom prst="leftBrace">
            <a:avLst>
              <a:gd name="adj1" fmla="val 36905"/>
              <a:gd name="adj2" fmla="val 50000"/>
            </a:avLst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8" name="Gerade Verbindung 27">
            <a:extLst>
              <a:ext uri="{FF2B5EF4-FFF2-40B4-BE49-F238E27FC236}">
                <a16:creationId xmlns:a16="http://schemas.microsoft.com/office/drawing/2014/main" id="{1B080E9F-9FD7-7D27-C9D8-771B77F7FD7B}"/>
              </a:ext>
            </a:extLst>
          </p:cNvPr>
          <p:cNvCxnSpPr>
            <a:cxnSpLocks/>
          </p:cNvCxnSpPr>
          <p:nvPr/>
        </p:nvCxnSpPr>
        <p:spPr>
          <a:xfrm>
            <a:off x="771332" y="1160861"/>
            <a:ext cx="318112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feld 32">
            <a:extLst>
              <a:ext uri="{FF2B5EF4-FFF2-40B4-BE49-F238E27FC236}">
                <a16:creationId xmlns:a16="http://schemas.microsoft.com/office/drawing/2014/main" id="{76050910-6A7D-5A26-259C-7C52EA6F156E}"/>
              </a:ext>
            </a:extLst>
          </p:cNvPr>
          <p:cNvSpPr txBox="1"/>
          <p:nvPr/>
        </p:nvSpPr>
        <p:spPr>
          <a:xfrm>
            <a:off x="4760700" y="2433465"/>
            <a:ext cx="1044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CH</a:t>
            </a:r>
            <a:r>
              <a:rPr lang="de-DE" sz="2400" baseline="-25000" dirty="0"/>
              <a:t>4</a:t>
            </a:r>
            <a:endParaRPr lang="de-DE" sz="2400" dirty="0"/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CD0FBE3F-908B-2BD3-4642-45F8665B20DB}"/>
              </a:ext>
            </a:extLst>
          </p:cNvPr>
          <p:cNvGrpSpPr/>
          <p:nvPr/>
        </p:nvGrpSpPr>
        <p:grpSpPr>
          <a:xfrm>
            <a:off x="7195929" y="608952"/>
            <a:ext cx="1795610" cy="5781779"/>
            <a:chOff x="7195929" y="608952"/>
            <a:chExt cx="1795610" cy="5781779"/>
          </a:xfrm>
        </p:grpSpPr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F5BB7262-C691-B7A6-40D7-8AD4C7BE34AC}"/>
                </a:ext>
              </a:extLst>
            </p:cNvPr>
            <p:cNvSpPr txBox="1"/>
            <p:nvPr/>
          </p:nvSpPr>
          <p:spPr>
            <a:xfrm>
              <a:off x="7240761" y="608952"/>
              <a:ext cx="168302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/>
                <a:t>Verbr. Wärme kWh/L </a:t>
              </a:r>
              <a:r>
                <a:rPr lang="de-DE" dirty="0" err="1"/>
                <a:t>liq</a:t>
              </a:r>
              <a:endParaRPr lang="de-DE" dirty="0"/>
            </a:p>
          </p:txBody>
        </p:sp>
        <p:cxnSp>
          <p:nvCxnSpPr>
            <p:cNvPr id="30" name="Gerade Verbindung 29">
              <a:extLst>
                <a:ext uri="{FF2B5EF4-FFF2-40B4-BE49-F238E27FC236}">
                  <a16:creationId xmlns:a16="http://schemas.microsoft.com/office/drawing/2014/main" id="{6AC849FB-37D4-5799-A41D-7F845179E395}"/>
                </a:ext>
              </a:extLst>
            </p:cNvPr>
            <p:cNvCxnSpPr>
              <a:cxnSpLocks/>
            </p:cNvCxnSpPr>
            <p:nvPr/>
          </p:nvCxnSpPr>
          <p:spPr>
            <a:xfrm>
              <a:off x="7195929" y="736600"/>
              <a:ext cx="0" cy="5654131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feld 36">
              <a:extLst>
                <a:ext uri="{FF2B5EF4-FFF2-40B4-BE49-F238E27FC236}">
                  <a16:creationId xmlns:a16="http://schemas.microsoft.com/office/drawing/2014/main" id="{038EF498-06BA-1E04-BD9C-46FEBFEB2BAE}"/>
                </a:ext>
              </a:extLst>
            </p:cNvPr>
            <p:cNvSpPr txBox="1"/>
            <p:nvPr/>
          </p:nvSpPr>
          <p:spPr>
            <a:xfrm>
              <a:off x="7635364" y="3815876"/>
              <a:ext cx="10448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>
                  <a:solidFill>
                    <a:srgbClr val="FF0000"/>
                  </a:solidFill>
                </a:rPr>
                <a:t>2.36</a:t>
              </a:r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514211C7-EDA7-A3FF-13D3-86B2DF2AF04C}"/>
                </a:ext>
              </a:extLst>
            </p:cNvPr>
            <p:cNvSpPr txBox="1"/>
            <p:nvPr/>
          </p:nvSpPr>
          <p:spPr>
            <a:xfrm>
              <a:off x="7635364" y="2433465"/>
              <a:ext cx="10448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6.0</a:t>
              </a: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AAC27F2A-BC21-8C86-F15E-9AA7980D546C}"/>
                </a:ext>
              </a:extLst>
            </p:cNvPr>
            <p:cNvSpPr txBox="1"/>
            <p:nvPr/>
          </p:nvSpPr>
          <p:spPr>
            <a:xfrm>
              <a:off x="7635364" y="4480976"/>
              <a:ext cx="10448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4.0</a:t>
              </a:r>
            </a:p>
          </p:txBody>
        </p: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477D15FB-2414-A68C-A947-62098C5A4ED1}"/>
                </a:ext>
              </a:extLst>
            </p:cNvPr>
            <p:cNvSpPr txBox="1"/>
            <p:nvPr/>
          </p:nvSpPr>
          <p:spPr>
            <a:xfrm>
              <a:off x="7416776" y="5366379"/>
              <a:ext cx="15747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9 bis 9.5</a:t>
              </a:r>
            </a:p>
          </p:txBody>
        </p:sp>
        <p:sp>
          <p:nvSpPr>
            <p:cNvPr id="45" name="Textfeld 44">
              <a:extLst>
                <a:ext uri="{FF2B5EF4-FFF2-40B4-BE49-F238E27FC236}">
                  <a16:creationId xmlns:a16="http://schemas.microsoft.com/office/drawing/2014/main" id="{E3462EBD-0821-85C7-FF10-1BC5F979B6C5}"/>
                </a:ext>
              </a:extLst>
            </p:cNvPr>
            <p:cNvSpPr txBox="1"/>
            <p:nvPr/>
          </p:nvSpPr>
          <p:spPr>
            <a:xfrm>
              <a:off x="7635364" y="3210966"/>
              <a:ext cx="10448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4.4</a:t>
              </a:r>
            </a:p>
          </p:txBody>
        </p:sp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192046BD-18DD-5840-2A0C-4FE180626E48}"/>
              </a:ext>
            </a:extLst>
          </p:cNvPr>
          <p:cNvGrpSpPr/>
          <p:nvPr/>
        </p:nvGrpSpPr>
        <p:grpSpPr>
          <a:xfrm>
            <a:off x="9204047" y="613398"/>
            <a:ext cx="2690191" cy="5777333"/>
            <a:chOff x="9204047" y="613398"/>
            <a:chExt cx="2690191" cy="5777333"/>
          </a:xfrm>
        </p:grpSpPr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6433F7BD-693C-708F-BE35-937D5B7F71DF}"/>
                </a:ext>
              </a:extLst>
            </p:cNvPr>
            <p:cNvSpPr txBox="1"/>
            <p:nvPr/>
          </p:nvSpPr>
          <p:spPr>
            <a:xfrm>
              <a:off x="9204047" y="613398"/>
              <a:ext cx="269019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/>
                <a:t>Verflüssigungsenergie </a:t>
              </a:r>
            </a:p>
            <a:p>
              <a:r>
                <a:rPr lang="de-DE" dirty="0"/>
                <a:t>%  Verbrennungswärme </a:t>
              </a:r>
            </a:p>
          </p:txBody>
        </p:sp>
        <p:cxnSp>
          <p:nvCxnSpPr>
            <p:cNvPr id="32" name="Gerade Verbindung 31">
              <a:extLst>
                <a:ext uri="{FF2B5EF4-FFF2-40B4-BE49-F238E27FC236}">
                  <a16:creationId xmlns:a16="http://schemas.microsoft.com/office/drawing/2014/main" id="{273F0345-7726-4F85-6C82-CB18D9FFFA63}"/>
                </a:ext>
              </a:extLst>
            </p:cNvPr>
            <p:cNvCxnSpPr>
              <a:cxnSpLocks/>
            </p:cNvCxnSpPr>
            <p:nvPr/>
          </p:nvCxnSpPr>
          <p:spPr>
            <a:xfrm>
              <a:off x="9204047" y="736600"/>
              <a:ext cx="6214" cy="5654131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feld 45">
              <a:extLst>
                <a:ext uri="{FF2B5EF4-FFF2-40B4-BE49-F238E27FC236}">
                  <a16:creationId xmlns:a16="http://schemas.microsoft.com/office/drawing/2014/main" id="{A8C980BA-187B-E8A3-044C-2DA1ED40AF07}"/>
                </a:ext>
              </a:extLst>
            </p:cNvPr>
            <p:cNvSpPr txBox="1"/>
            <p:nvPr/>
          </p:nvSpPr>
          <p:spPr>
            <a:xfrm>
              <a:off x="9429977" y="2433465"/>
              <a:ext cx="14962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5 bis 7 %</a:t>
              </a:r>
            </a:p>
          </p:txBody>
        </p:sp>
        <p:sp>
          <p:nvSpPr>
            <p:cNvPr id="47" name="Textfeld 46">
              <a:extLst>
                <a:ext uri="{FF2B5EF4-FFF2-40B4-BE49-F238E27FC236}">
                  <a16:creationId xmlns:a16="http://schemas.microsoft.com/office/drawing/2014/main" id="{098047E1-4E16-67F2-E004-BA7D02A6A759}"/>
                </a:ext>
              </a:extLst>
            </p:cNvPr>
            <p:cNvSpPr txBox="1"/>
            <p:nvPr/>
          </p:nvSpPr>
          <p:spPr>
            <a:xfrm>
              <a:off x="9416726" y="3815876"/>
              <a:ext cx="19536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>
                  <a:solidFill>
                    <a:srgbClr val="FF0000"/>
                  </a:solidFill>
                </a:rPr>
                <a:t>35 bis 40 %</a:t>
              </a:r>
            </a:p>
          </p:txBody>
        </p:sp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95A61396-73E4-7BD8-487F-46842A253A79}"/>
                </a:ext>
              </a:extLst>
            </p:cNvPr>
            <p:cNvSpPr txBox="1"/>
            <p:nvPr/>
          </p:nvSpPr>
          <p:spPr>
            <a:xfrm>
              <a:off x="9450913" y="4480976"/>
              <a:ext cx="14752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3 bis 4 %</a:t>
              </a:r>
            </a:p>
          </p:txBody>
        </p:sp>
      </p:grpSp>
      <p:sp>
        <p:nvSpPr>
          <p:cNvPr id="51" name="Textfeld 50">
            <a:extLst>
              <a:ext uri="{FF2B5EF4-FFF2-40B4-BE49-F238E27FC236}">
                <a16:creationId xmlns:a16="http://schemas.microsoft.com/office/drawing/2014/main" id="{85647D88-150F-6E27-9F5F-ED727A54F2E2}"/>
              </a:ext>
            </a:extLst>
          </p:cNvPr>
          <p:cNvSpPr txBox="1"/>
          <p:nvPr/>
        </p:nvSpPr>
        <p:spPr>
          <a:xfrm>
            <a:off x="3952458" y="2304109"/>
            <a:ext cx="613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CO</a:t>
            </a:r>
            <a:r>
              <a:rPr lang="de-DE" baseline="-25000" dirty="0"/>
              <a:t>2</a:t>
            </a:r>
            <a:endParaRPr lang="de-DE" dirty="0"/>
          </a:p>
        </p:txBody>
      </p:sp>
      <p:sp>
        <p:nvSpPr>
          <p:cNvPr id="52" name="Textfeld 51">
            <a:extLst>
              <a:ext uri="{FF2B5EF4-FFF2-40B4-BE49-F238E27FC236}">
                <a16:creationId xmlns:a16="http://schemas.microsoft.com/office/drawing/2014/main" id="{F7C0880D-DEB2-B5D3-6924-F61FB44E8B04}"/>
              </a:ext>
            </a:extLst>
          </p:cNvPr>
          <p:cNvSpPr txBox="1"/>
          <p:nvPr/>
        </p:nvSpPr>
        <p:spPr>
          <a:xfrm>
            <a:off x="3932580" y="3113596"/>
            <a:ext cx="653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CO</a:t>
            </a:r>
            <a:r>
              <a:rPr lang="de-DE" baseline="-25000" dirty="0"/>
              <a:t>2</a:t>
            </a:r>
            <a:endParaRPr lang="de-DE" dirty="0"/>
          </a:p>
        </p:txBody>
      </p:sp>
      <p:sp>
        <p:nvSpPr>
          <p:cNvPr id="53" name="Textfeld 52">
            <a:extLst>
              <a:ext uri="{FF2B5EF4-FFF2-40B4-BE49-F238E27FC236}">
                <a16:creationId xmlns:a16="http://schemas.microsoft.com/office/drawing/2014/main" id="{5E2AC4BB-750D-A554-2624-8B829196226E}"/>
              </a:ext>
            </a:extLst>
          </p:cNvPr>
          <p:cNvSpPr txBox="1"/>
          <p:nvPr/>
        </p:nvSpPr>
        <p:spPr>
          <a:xfrm>
            <a:off x="4041054" y="4388775"/>
            <a:ext cx="436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N</a:t>
            </a:r>
            <a:r>
              <a:rPr lang="de-DE" baseline="-25000" dirty="0"/>
              <a:t>2</a:t>
            </a:r>
            <a:endParaRPr lang="de-DE" dirty="0"/>
          </a:p>
        </p:txBody>
      </p:sp>
      <p:sp>
        <p:nvSpPr>
          <p:cNvPr id="54" name="Textfeld 53">
            <a:extLst>
              <a:ext uri="{FF2B5EF4-FFF2-40B4-BE49-F238E27FC236}">
                <a16:creationId xmlns:a16="http://schemas.microsoft.com/office/drawing/2014/main" id="{7E50F5C0-FC78-037B-A908-68483D054EB4}"/>
              </a:ext>
            </a:extLst>
          </p:cNvPr>
          <p:cNvSpPr txBox="1"/>
          <p:nvPr/>
        </p:nvSpPr>
        <p:spPr>
          <a:xfrm>
            <a:off x="3932580" y="5244988"/>
            <a:ext cx="653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CO</a:t>
            </a:r>
            <a:r>
              <a:rPr lang="de-DE" baseline="-25000" dirty="0"/>
              <a:t>2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5980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4629C-FA3C-3A06-09EA-A48DFB23F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7C6A1207-45AB-6084-E320-35863437AB77}"/>
              </a:ext>
            </a:extLst>
          </p:cNvPr>
          <p:cNvSpPr txBox="1"/>
          <p:nvPr/>
        </p:nvSpPr>
        <p:spPr>
          <a:xfrm>
            <a:off x="771332" y="319174"/>
            <a:ext cx="9319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Treibhausgasemissionen verschiedener Brennstoffe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FB8A5412-A0C6-DEF5-A32B-A6781CEB5C5C}"/>
              </a:ext>
            </a:extLst>
          </p:cNvPr>
          <p:cNvCxnSpPr>
            <a:cxnSpLocks/>
          </p:cNvCxnSpPr>
          <p:nvPr/>
        </p:nvCxnSpPr>
        <p:spPr>
          <a:xfrm>
            <a:off x="844130" y="847461"/>
            <a:ext cx="6269592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Grafik 1">
            <a:extLst>
              <a:ext uri="{FF2B5EF4-FFF2-40B4-BE49-F238E27FC236}">
                <a16:creationId xmlns:a16="http://schemas.microsoft.com/office/drawing/2014/main" id="{D37A1EB4-1490-B12B-AAC4-D1FAA6426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638" y="1012112"/>
            <a:ext cx="6910957" cy="552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8580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A69167D-73B8-C13B-6CE6-D51014809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el 15">
            <a:extLst>
              <a:ext uri="{FF2B5EF4-FFF2-40B4-BE49-F238E27FC236}">
                <a16:creationId xmlns:a16="http://schemas.microsoft.com/office/drawing/2014/main" id="{72EAA0EB-D925-1B6B-739B-38C18A00E02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20000" y="365125"/>
            <a:ext cx="10515600" cy="756000"/>
          </a:xfrm>
        </p:spPr>
        <p:txBody>
          <a:bodyPr>
            <a:normAutofit/>
          </a:bodyPr>
          <a:lstStyle/>
          <a:p>
            <a:r>
              <a:rPr lang="de-CH" sz="3200" dirty="0"/>
              <a:t>Die Farben des Wasserstoffs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0F5D5640-8B2B-7B2A-B8DE-7AAB3C8E0B4E}"/>
              </a:ext>
            </a:extLst>
          </p:cNvPr>
          <p:cNvSpPr txBox="1"/>
          <p:nvPr/>
        </p:nvSpPr>
        <p:spPr>
          <a:xfrm>
            <a:off x="841248" y="1316736"/>
            <a:ext cx="10314432" cy="49244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de-DE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Grau</a:t>
            </a:r>
            <a:r>
              <a:rPr lang="de-DE" sz="2400" b="1" dirty="0"/>
              <a:t>		</a:t>
            </a:r>
            <a:r>
              <a:rPr lang="de-DE" sz="2400" b="1" dirty="0" err="1"/>
              <a:t>Dampfreforming</a:t>
            </a:r>
            <a:r>
              <a:rPr lang="de-DE" sz="2400" b="1" dirty="0"/>
              <a:t> von Erdgas      CH</a:t>
            </a:r>
            <a:r>
              <a:rPr lang="de-DE" sz="2400" b="1" baseline="-25000" dirty="0"/>
              <a:t>4</a:t>
            </a:r>
            <a:r>
              <a:rPr lang="de-DE" sz="2400" b="1" dirty="0"/>
              <a:t>  +  2 H</a:t>
            </a:r>
            <a:r>
              <a:rPr lang="de-DE" sz="2400" b="1" baseline="-25000" dirty="0"/>
              <a:t>2</a:t>
            </a:r>
            <a:r>
              <a:rPr lang="de-DE" sz="2400" b="1" dirty="0"/>
              <a:t>O       CO</a:t>
            </a:r>
            <a:r>
              <a:rPr lang="de-DE" sz="2400" b="1" baseline="-25000" dirty="0"/>
              <a:t>2</a:t>
            </a:r>
            <a:r>
              <a:rPr lang="de-DE" sz="2400" b="1" dirty="0"/>
              <a:t>  + 4 H</a:t>
            </a:r>
            <a:r>
              <a:rPr lang="de-DE" sz="2400" b="1" baseline="-25000" dirty="0"/>
              <a:t>2</a:t>
            </a:r>
            <a:endParaRPr lang="de-DE" sz="2400" b="1" dirty="0"/>
          </a:p>
          <a:p>
            <a:pPr>
              <a:spcAft>
                <a:spcPts val="600"/>
              </a:spcAft>
            </a:pPr>
            <a:r>
              <a:rPr lang="de-DE" sz="2400" b="1" dirty="0">
                <a:solidFill>
                  <a:srgbClr val="1342F4"/>
                </a:solidFill>
              </a:rPr>
              <a:t>Blau:</a:t>
            </a:r>
            <a:r>
              <a:rPr lang="de-DE" sz="2400" b="1" dirty="0"/>
              <a:t>		wie grau,  aber Abscheidung und Fixierung des CO</a:t>
            </a:r>
            <a:r>
              <a:rPr lang="de-DE" sz="2400" b="1" baseline="-25000" dirty="0"/>
              <a:t>2</a:t>
            </a:r>
          </a:p>
          <a:p>
            <a:pPr>
              <a:spcAft>
                <a:spcPts val="600"/>
              </a:spcAft>
            </a:pPr>
            <a:r>
              <a:rPr lang="de-DE" sz="2400" dirty="0">
                <a:solidFill>
                  <a:srgbClr val="00FCFF"/>
                </a:solidFill>
              </a:rPr>
              <a:t>Türkis:		</a:t>
            </a:r>
            <a:r>
              <a:rPr lang="de-DE" sz="2400" dirty="0"/>
              <a:t>Pyrolyse Erdgas, Abscheidung von Kohlenstoff</a:t>
            </a:r>
            <a:endParaRPr lang="de-DE" sz="2400" dirty="0">
              <a:solidFill>
                <a:srgbClr val="00FCFF"/>
              </a:solidFill>
            </a:endParaRPr>
          </a:p>
          <a:p>
            <a:pPr>
              <a:spcAft>
                <a:spcPts val="600"/>
              </a:spcAft>
            </a:pPr>
            <a:r>
              <a:rPr lang="de-DE" sz="2400" b="1" dirty="0">
                <a:solidFill>
                  <a:srgbClr val="00B050"/>
                </a:solidFill>
              </a:rPr>
              <a:t>Grün:</a:t>
            </a:r>
            <a:r>
              <a:rPr lang="de-DE" sz="2400" b="1" dirty="0"/>
              <a:t>		Elektrolyse, Solarthermie, Strom aus erneuerbaren Quellen</a:t>
            </a:r>
          </a:p>
          <a:p>
            <a:pPr>
              <a:spcAft>
                <a:spcPts val="600"/>
              </a:spcAft>
            </a:pPr>
            <a:r>
              <a:rPr lang="de-DE" sz="2400" dirty="0">
                <a:solidFill>
                  <a:srgbClr val="FF0000"/>
                </a:solidFill>
              </a:rPr>
              <a:t>Rot:</a:t>
            </a:r>
            <a:r>
              <a:rPr lang="de-DE" sz="2400" dirty="0"/>
              <a:t>		Elektrolyse, Strom aus KKW</a:t>
            </a:r>
          </a:p>
          <a:p>
            <a:pPr>
              <a:spcAft>
                <a:spcPts val="600"/>
              </a:spcAft>
            </a:pPr>
            <a:r>
              <a:rPr lang="de-DE" sz="2400" dirty="0">
                <a:solidFill>
                  <a:srgbClr val="FFC000"/>
                </a:solidFill>
              </a:rPr>
              <a:t>Orange:</a:t>
            </a:r>
            <a:r>
              <a:rPr lang="de-DE" sz="2400" dirty="0"/>
              <a:t>	Elektrolyse, Strom aus Biomasse und Kehrichtverbrennung</a:t>
            </a:r>
          </a:p>
          <a:p>
            <a:pPr>
              <a:spcAft>
                <a:spcPts val="600"/>
              </a:spcAft>
            </a:pPr>
            <a:r>
              <a:rPr lang="de-DE" sz="2400" dirty="0">
                <a:solidFill>
                  <a:srgbClr val="E4E10E"/>
                </a:solidFill>
              </a:rPr>
              <a:t>Gelb:	</a:t>
            </a:r>
            <a:r>
              <a:rPr lang="de-DE" sz="2400" dirty="0"/>
              <a:t>	Elektrolyse, Strom aus aktuellem Strommix</a:t>
            </a:r>
          </a:p>
          <a:p>
            <a:pPr>
              <a:spcAft>
                <a:spcPts val="600"/>
              </a:spcAft>
            </a:pPr>
            <a:r>
              <a:rPr lang="de-DE" sz="2400" dirty="0">
                <a:solidFill>
                  <a:schemeClr val="accent2">
                    <a:lumMod val="75000"/>
                  </a:schemeClr>
                </a:solidFill>
              </a:rPr>
              <a:t>Braun:	</a:t>
            </a:r>
            <a:r>
              <a:rPr lang="de-DE" sz="2400" dirty="0"/>
              <a:t>	Elektrolyse, Strom aus Braunkohlekraftwerk</a:t>
            </a:r>
          </a:p>
          <a:p>
            <a:pPr>
              <a:spcAft>
                <a:spcPts val="600"/>
              </a:spcAft>
            </a:pPr>
            <a:r>
              <a:rPr lang="de-DE" sz="2400" dirty="0"/>
              <a:t>Schwarz	Elektrolyse, Strom aus Steinkohlekraftwerk</a:t>
            </a:r>
          </a:p>
          <a:p>
            <a:pPr>
              <a:spcAft>
                <a:spcPts val="600"/>
              </a:spcAft>
            </a:pPr>
            <a:r>
              <a:rPr lang="de-DE" sz="2400" dirty="0" err="1"/>
              <a:t>Weiss</a:t>
            </a:r>
            <a:r>
              <a:rPr lang="de-DE" sz="2400" dirty="0"/>
              <a:t>:		Aus natürlichen Quellen (sehr selten), </a:t>
            </a:r>
            <a:r>
              <a:rPr lang="de-DE" sz="2400" dirty="0" err="1"/>
              <a:t>geogener</a:t>
            </a:r>
            <a:r>
              <a:rPr lang="de-DE" sz="2400" dirty="0"/>
              <a:t> Wasserstoff</a:t>
            </a:r>
          </a:p>
          <a:p>
            <a:endParaRPr lang="de-DE" sz="2400" dirty="0"/>
          </a:p>
        </p:txBody>
      </p:sp>
      <p:cxnSp>
        <p:nvCxnSpPr>
          <p:cNvPr id="3" name="Gerade Verbindung mit Pfeil 2">
            <a:extLst>
              <a:ext uri="{FF2B5EF4-FFF2-40B4-BE49-F238E27FC236}">
                <a16:creationId xmlns:a16="http://schemas.microsoft.com/office/drawing/2014/main" id="{E8CB3808-3304-DE79-D06C-F716CF5CFABE}"/>
              </a:ext>
            </a:extLst>
          </p:cNvPr>
          <p:cNvCxnSpPr>
            <a:cxnSpLocks/>
          </p:cNvCxnSpPr>
          <p:nvPr/>
        </p:nvCxnSpPr>
        <p:spPr>
          <a:xfrm>
            <a:off x="8764344" y="1546950"/>
            <a:ext cx="31197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" name="Gerade Verbindung 1">
            <a:extLst>
              <a:ext uri="{FF2B5EF4-FFF2-40B4-BE49-F238E27FC236}">
                <a16:creationId xmlns:a16="http://schemas.microsoft.com/office/drawing/2014/main" id="{188D7AFE-8507-DADE-35D7-F5CF74FAA3FB}"/>
              </a:ext>
            </a:extLst>
          </p:cNvPr>
          <p:cNvCxnSpPr>
            <a:cxnSpLocks/>
          </p:cNvCxnSpPr>
          <p:nvPr/>
        </p:nvCxnSpPr>
        <p:spPr>
          <a:xfrm>
            <a:off x="844130" y="872603"/>
            <a:ext cx="103115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5067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feld 29">
            <a:extLst>
              <a:ext uri="{FF2B5EF4-FFF2-40B4-BE49-F238E27FC236}">
                <a16:creationId xmlns:a16="http://schemas.microsoft.com/office/drawing/2014/main" id="{5C9545D2-ECFA-7BF5-8D92-3D25F35A1227}"/>
              </a:ext>
            </a:extLst>
          </p:cNvPr>
          <p:cNvSpPr txBox="1"/>
          <p:nvPr/>
        </p:nvSpPr>
        <p:spPr>
          <a:xfrm>
            <a:off x="907272" y="487254"/>
            <a:ext cx="99083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/>
              <a:t>Verflüssigung von Wasserstoff </a:t>
            </a:r>
          </a:p>
        </p:txBody>
      </p:sp>
      <p:pic>
        <p:nvPicPr>
          <p:cNvPr id="5" name="Grafik 4" descr="Ein Bild, das Text, Screenshot, Diagramm, Reihe enthält.&#10;&#10;Automatisch generierte Beschreibung">
            <a:extLst>
              <a:ext uri="{FF2B5EF4-FFF2-40B4-BE49-F238E27FC236}">
                <a16:creationId xmlns:a16="http://schemas.microsoft.com/office/drawing/2014/main" id="{31F8858D-C70B-439A-8A84-035B79692D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006" r="1971"/>
          <a:stretch/>
        </p:blipFill>
        <p:spPr>
          <a:xfrm>
            <a:off x="907272" y="1484416"/>
            <a:ext cx="9519263" cy="5110743"/>
          </a:xfrm>
          <a:prstGeom prst="rect">
            <a:avLst/>
          </a:prstGeom>
        </p:spPr>
      </p:pic>
      <p:cxnSp>
        <p:nvCxnSpPr>
          <p:cNvPr id="2" name="Gerade Verbindung 1">
            <a:extLst>
              <a:ext uri="{FF2B5EF4-FFF2-40B4-BE49-F238E27FC236}">
                <a16:creationId xmlns:a16="http://schemas.microsoft.com/office/drawing/2014/main" id="{5BF428F5-6A19-AC02-BC1C-6F8B67D49867}"/>
              </a:ext>
            </a:extLst>
          </p:cNvPr>
          <p:cNvCxnSpPr>
            <a:cxnSpLocks/>
          </p:cNvCxnSpPr>
          <p:nvPr/>
        </p:nvCxnSpPr>
        <p:spPr>
          <a:xfrm>
            <a:off x="1066800" y="994523"/>
            <a:ext cx="93597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hteck 2">
            <a:extLst>
              <a:ext uri="{FF2B5EF4-FFF2-40B4-BE49-F238E27FC236}">
                <a16:creationId xmlns:a16="http://schemas.microsoft.com/office/drawing/2014/main" id="{778EB2EA-83EE-4F58-7298-1A973F039EDB}"/>
              </a:ext>
            </a:extLst>
          </p:cNvPr>
          <p:cNvSpPr/>
          <p:nvPr/>
        </p:nvSpPr>
        <p:spPr>
          <a:xfrm>
            <a:off x="3135086" y="3429000"/>
            <a:ext cx="1992085" cy="402771"/>
          </a:xfrm>
          <a:prstGeom prst="rect">
            <a:avLst/>
          </a:prstGeom>
          <a:solidFill>
            <a:srgbClr val="F0F7F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645532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4629C-FA3C-3A06-09EA-A48DFB23F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7C6A1207-45AB-6084-E320-35863437AB77}"/>
              </a:ext>
            </a:extLst>
          </p:cNvPr>
          <p:cNvSpPr txBox="1"/>
          <p:nvPr/>
        </p:nvSpPr>
        <p:spPr>
          <a:xfrm>
            <a:off x="771332" y="319174"/>
            <a:ext cx="527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Verflüssigung von Ammoniak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FB8A5412-A0C6-DEF5-A32B-A6781CEB5C5C}"/>
              </a:ext>
            </a:extLst>
          </p:cNvPr>
          <p:cNvCxnSpPr>
            <a:cxnSpLocks/>
          </p:cNvCxnSpPr>
          <p:nvPr/>
        </p:nvCxnSpPr>
        <p:spPr>
          <a:xfrm>
            <a:off x="844130" y="847461"/>
            <a:ext cx="6269592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feld 1">
            <a:extLst>
              <a:ext uri="{FF2B5EF4-FFF2-40B4-BE49-F238E27FC236}">
                <a16:creationId xmlns:a16="http://schemas.microsoft.com/office/drawing/2014/main" id="{EF63ECF0-909A-C7CB-A16D-64621EAA6403}"/>
              </a:ext>
            </a:extLst>
          </p:cNvPr>
          <p:cNvSpPr txBox="1"/>
          <p:nvPr/>
        </p:nvSpPr>
        <p:spPr>
          <a:xfrm>
            <a:off x="844130" y="1155030"/>
            <a:ext cx="49310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Normaldruck:			    -33 °C</a:t>
            </a:r>
          </a:p>
          <a:p>
            <a:r>
              <a:rPr lang="de-DE" sz="2400" dirty="0"/>
              <a:t>Standardtemperatur (25°C):	     9 bar</a:t>
            </a:r>
          </a:p>
          <a:p>
            <a:r>
              <a:rPr lang="de-DE" sz="2400" dirty="0"/>
              <a:t>0 ° C				     4 bar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B06B0C94-3865-190E-4F62-EA3B919DB4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736" t="6271" r="33860" b="9840"/>
          <a:stretch>
            <a:fillRect/>
          </a:stretch>
        </p:blipFill>
        <p:spPr>
          <a:xfrm>
            <a:off x="9010317" y="123561"/>
            <a:ext cx="1892968" cy="5753095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E153D7B2-F314-DC70-95FC-2E2373CC07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87" t="11461" r="6981" b="10189"/>
          <a:stretch>
            <a:fillRect/>
          </a:stretch>
        </p:blipFill>
        <p:spPr>
          <a:xfrm>
            <a:off x="771332" y="2536477"/>
            <a:ext cx="4874715" cy="4106068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DD90FB6A-D383-7D91-6823-3B6917343F31}"/>
              </a:ext>
            </a:extLst>
          </p:cNvPr>
          <p:cNvSpPr txBox="1"/>
          <p:nvPr/>
        </p:nvSpPr>
        <p:spPr>
          <a:xfrm>
            <a:off x="8250564" y="5876656"/>
            <a:ext cx="37723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err="1"/>
              <a:t>Phywe</a:t>
            </a:r>
            <a:r>
              <a:rPr lang="de-DE" sz="2000" dirty="0"/>
              <a:t> Gasverflüssigungspumpe</a:t>
            </a:r>
          </a:p>
          <a:p>
            <a:r>
              <a:rPr lang="de-DE" sz="2000" dirty="0"/>
              <a:t>(ca. Fr. 280.-)</a:t>
            </a:r>
          </a:p>
        </p:txBody>
      </p:sp>
    </p:spTree>
    <p:extLst>
      <p:ext uri="{BB962C8B-B14F-4D97-AF65-F5344CB8AC3E}">
        <p14:creationId xmlns:p14="http://schemas.microsoft.com/office/powerpoint/2010/main" val="183325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AB1532-602B-A7E4-AC39-8B86D2A1A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8DCDBBD7-4DDD-63C4-37C6-C80E97480096}"/>
              </a:ext>
            </a:extLst>
          </p:cNvPr>
          <p:cNvSpPr txBox="1"/>
          <p:nvPr/>
        </p:nvSpPr>
        <p:spPr>
          <a:xfrm>
            <a:off x="771332" y="319174"/>
            <a:ext cx="8247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Verflüssigung von Ammoniak und Wasserstoff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BD0461B4-5DE0-5681-51FB-E4EE6D42EEA4}"/>
              </a:ext>
            </a:extLst>
          </p:cNvPr>
          <p:cNvCxnSpPr>
            <a:cxnSpLocks/>
          </p:cNvCxnSpPr>
          <p:nvPr/>
        </p:nvCxnSpPr>
        <p:spPr>
          <a:xfrm>
            <a:off x="844130" y="831963"/>
            <a:ext cx="8174844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feld 8">
            <a:extLst>
              <a:ext uri="{FF2B5EF4-FFF2-40B4-BE49-F238E27FC236}">
                <a16:creationId xmlns:a16="http://schemas.microsoft.com/office/drawing/2014/main" id="{BAFC9B64-1E27-5CAF-F5FC-9EB15AB549A7}"/>
              </a:ext>
            </a:extLst>
          </p:cNvPr>
          <p:cNvSpPr txBox="1"/>
          <p:nvPr/>
        </p:nvSpPr>
        <p:spPr>
          <a:xfrm>
            <a:off x="859536" y="1208314"/>
            <a:ext cx="98726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Verflüssigung von NH</a:t>
            </a:r>
            <a:r>
              <a:rPr lang="de-DE" sz="2400" baseline="-25000" dirty="0"/>
              <a:t>3 </a:t>
            </a:r>
            <a:r>
              <a:rPr lang="de-DE" sz="2400" dirty="0"/>
              <a:t>benötigt ca. 3 % der Verbrennungswärme von NH</a:t>
            </a:r>
            <a:r>
              <a:rPr lang="de-DE" sz="2400" baseline="-25000" dirty="0"/>
              <a:t>3</a:t>
            </a:r>
          </a:p>
          <a:p>
            <a:endParaRPr lang="de-DE" sz="2400" baseline="-25000" dirty="0"/>
          </a:p>
          <a:p>
            <a:r>
              <a:rPr lang="de-DE" sz="2400" dirty="0"/>
              <a:t>Verflüssigung von H</a:t>
            </a:r>
            <a:r>
              <a:rPr lang="de-DE" sz="2400" baseline="-25000" dirty="0"/>
              <a:t>2 </a:t>
            </a:r>
            <a:r>
              <a:rPr lang="de-DE" sz="2400" dirty="0"/>
              <a:t>benötigt ca. 40 % der Verbrennungswärme von H</a:t>
            </a:r>
            <a:r>
              <a:rPr lang="de-DE" sz="2400" baseline="-25000" dirty="0"/>
              <a:t>2</a:t>
            </a:r>
          </a:p>
          <a:p>
            <a:endParaRPr lang="de-DE" sz="2400" baseline="-25000" dirty="0"/>
          </a:p>
          <a:p>
            <a:r>
              <a:rPr lang="de-DE" sz="2400" dirty="0"/>
              <a:t> </a:t>
            </a:r>
          </a:p>
          <a:p>
            <a:endParaRPr lang="de-DE" sz="2400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3CB5A051-02BC-8DE3-2522-E009E2B58D6E}"/>
              </a:ext>
            </a:extLst>
          </p:cNvPr>
          <p:cNvSpPr txBox="1"/>
          <p:nvPr/>
        </p:nvSpPr>
        <p:spPr>
          <a:xfrm>
            <a:off x="975283" y="2944517"/>
            <a:ext cx="8699473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				</a:t>
            </a:r>
            <a:r>
              <a:rPr lang="de-DE" sz="2400" dirty="0"/>
              <a:t>H</a:t>
            </a:r>
            <a:r>
              <a:rPr lang="de-DE" sz="2400" baseline="-25000" dirty="0"/>
              <a:t>2</a:t>
            </a:r>
            <a:r>
              <a:rPr lang="de-DE" baseline="-25000" dirty="0"/>
              <a:t>			</a:t>
            </a:r>
            <a:r>
              <a:rPr lang="de-DE" sz="2400" dirty="0"/>
              <a:t>NH</a:t>
            </a:r>
            <a:r>
              <a:rPr lang="de-DE" sz="2400" baseline="-25000" dirty="0"/>
              <a:t>3</a:t>
            </a:r>
          </a:p>
          <a:p>
            <a:pPr>
              <a:spcAft>
                <a:spcPts val="1200"/>
              </a:spcAft>
            </a:pPr>
            <a:r>
              <a:rPr lang="de-DE" dirty="0"/>
              <a:t>				300 auf 20 K</a:t>
            </a:r>
            <a:r>
              <a:rPr lang="de-DE" sz="2400" baseline="-25000" dirty="0"/>
              <a:t>	                      </a:t>
            </a:r>
            <a:r>
              <a:rPr lang="de-DE" dirty="0"/>
              <a:t>300 auf 241 K </a:t>
            </a:r>
          </a:p>
          <a:p>
            <a:pPr>
              <a:spcAft>
                <a:spcPts val="800"/>
              </a:spcAft>
            </a:pPr>
            <a:r>
              <a:rPr lang="de-DE" sz="2400" dirty="0"/>
              <a:t>Abkühlung </a:t>
            </a:r>
            <a:r>
              <a:rPr lang="de-DE" dirty="0"/>
              <a:t>kWh/kg</a:t>
            </a:r>
            <a:r>
              <a:rPr lang="de-DE" sz="2400" dirty="0"/>
              <a:t>		0.54	                   	0.03		</a:t>
            </a:r>
          </a:p>
          <a:p>
            <a:pPr>
              <a:spcAft>
                <a:spcPts val="800"/>
              </a:spcAft>
            </a:pPr>
            <a:r>
              <a:rPr lang="de-DE" sz="2400" dirty="0"/>
              <a:t>Kondensation </a:t>
            </a:r>
            <a:r>
              <a:rPr lang="de-DE" dirty="0"/>
              <a:t>kWh/kg </a:t>
            </a:r>
            <a:r>
              <a:rPr lang="de-DE" sz="2400" dirty="0"/>
              <a:t>		0.12			0.38</a:t>
            </a:r>
          </a:p>
          <a:p>
            <a:pPr>
              <a:spcAft>
                <a:spcPts val="800"/>
              </a:spcAft>
            </a:pPr>
            <a:endParaRPr lang="de-DE" sz="2400" dirty="0"/>
          </a:p>
          <a:p>
            <a:r>
              <a:rPr lang="de-DE" sz="2400" dirty="0"/>
              <a:t>Summe </a:t>
            </a:r>
            <a:r>
              <a:rPr lang="de-DE" dirty="0"/>
              <a:t>kWh/kg</a:t>
            </a:r>
            <a:r>
              <a:rPr lang="de-DE" sz="2400" dirty="0"/>
              <a:t>			</a:t>
            </a:r>
            <a:r>
              <a:rPr lang="de-DE" sz="2400" b="1" dirty="0"/>
              <a:t>0.67</a:t>
            </a:r>
            <a:r>
              <a:rPr lang="de-DE" sz="2400" dirty="0"/>
              <a:t>			</a:t>
            </a:r>
            <a:r>
              <a:rPr lang="de-DE" sz="2400" b="1" dirty="0"/>
              <a:t>0.42</a:t>
            </a:r>
          </a:p>
          <a:p>
            <a:pPr>
              <a:spcAft>
                <a:spcPts val="1200"/>
              </a:spcAft>
            </a:pPr>
            <a:r>
              <a:rPr lang="de-DE" dirty="0"/>
              <a:t>				</a:t>
            </a:r>
          </a:p>
        </p:txBody>
      </p:sp>
      <p:cxnSp>
        <p:nvCxnSpPr>
          <p:cNvPr id="11" name="Gerade Verbindung 10">
            <a:extLst>
              <a:ext uri="{FF2B5EF4-FFF2-40B4-BE49-F238E27FC236}">
                <a16:creationId xmlns:a16="http://schemas.microsoft.com/office/drawing/2014/main" id="{B32037AF-B4FF-290E-5686-88E64317C93D}"/>
              </a:ext>
            </a:extLst>
          </p:cNvPr>
          <p:cNvCxnSpPr>
            <a:cxnSpLocks/>
          </p:cNvCxnSpPr>
          <p:nvPr/>
        </p:nvCxnSpPr>
        <p:spPr>
          <a:xfrm>
            <a:off x="4671647" y="3677748"/>
            <a:ext cx="425243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38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allAtOnce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A6D1F-B44E-C12C-351C-632F87EE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hteck 20">
            <a:extLst>
              <a:ext uri="{FF2B5EF4-FFF2-40B4-BE49-F238E27FC236}">
                <a16:creationId xmlns:a16="http://schemas.microsoft.com/office/drawing/2014/main" id="{4A3AD24B-F5B2-D8C2-DED7-6D9329E5D671}"/>
              </a:ext>
            </a:extLst>
          </p:cNvPr>
          <p:cNvSpPr/>
          <p:nvPr/>
        </p:nvSpPr>
        <p:spPr>
          <a:xfrm>
            <a:off x="798585" y="4798985"/>
            <a:ext cx="2502240" cy="90651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8" name="Textfeld 47">
            <a:extLst>
              <a:ext uri="{FF2B5EF4-FFF2-40B4-BE49-F238E27FC236}">
                <a16:creationId xmlns:a16="http://schemas.microsoft.com/office/drawing/2014/main" id="{7A23A969-4A8A-F554-64B4-EE04E05E6AF9}"/>
              </a:ext>
            </a:extLst>
          </p:cNvPr>
          <p:cNvSpPr txBox="1"/>
          <p:nvPr/>
        </p:nvSpPr>
        <p:spPr>
          <a:xfrm>
            <a:off x="771332" y="334672"/>
            <a:ext cx="5485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Verflüssigung von Wasserstoff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DD90E7D2-37A4-C519-54E1-F17672764E69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8126806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hteck 3">
            <a:extLst>
              <a:ext uri="{FF2B5EF4-FFF2-40B4-BE49-F238E27FC236}">
                <a16:creationId xmlns:a16="http://schemas.microsoft.com/office/drawing/2014/main" id="{50257CDD-05A4-A837-D9F0-83ECC3DD9157}"/>
              </a:ext>
            </a:extLst>
          </p:cNvPr>
          <p:cNvSpPr/>
          <p:nvPr/>
        </p:nvSpPr>
        <p:spPr>
          <a:xfrm>
            <a:off x="7129436" y="1417738"/>
            <a:ext cx="1841500" cy="7747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A2DF2251-E795-2CC3-0140-4A744763CBB4}"/>
              </a:ext>
            </a:extLst>
          </p:cNvPr>
          <p:cNvSpPr txBox="1"/>
          <p:nvPr/>
        </p:nvSpPr>
        <p:spPr>
          <a:xfrm>
            <a:off x="7218336" y="1633638"/>
            <a:ext cx="1714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200" dirty="0"/>
              <a:t> T</a:t>
            </a:r>
          </a:p>
        </p:txBody>
      </p:sp>
      <p:sp>
        <p:nvSpPr>
          <p:cNvPr id="7" name="Pfeil nach rechts 6">
            <a:extLst>
              <a:ext uri="{FF2B5EF4-FFF2-40B4-BE49-F238E27FC236}">
                <a16:creationId xmlns:a16="http://schemas.microsoft.com/office/drawing/2014/main" id="{6299E88F-E373-5BF8-CCA1-0C41DCB24A51}"/>
              </a:ext>
            </a:extLst>
          </p:cNvPr>
          <p:cNvSpPr/>
          <p:nvPr/>
        </p:nvSpPr>
        <p:spPr>
          <a:xfrm rot="16200000">
            <a:off x="7662836" y="2573438"/>
            <a:ext cx="825500" cy="19050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AEC354F-EBF5-7B7B-8A00-767BAAA2D85B}"/>
              </a:ext>
            </a:extLst>
          </p:cNvPr>
          <p:cNvSpPr/>
          <p:nvPr/>
        </p:nvSpPr>
        <p:spPr>
          <a:xfrm>
            <a:off x="7548536" y="3132238"/>
            <a:ext cx="1066800" cy="1066800"/>
          </a:xfrm>
          <a:prstGeom prst="ellipse">
            <a:avLst/>
          </a:prstGeom>
          <a:solidFill>
            <a:srgbClr val="CDA97E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1FD15733-99EB-83ED-433E-34EB49DD53C4}"/>
              </a:ext>
            </a:extLst>
          </p:cNvPr>
          <p:cNvSpPr txBox="1"/>
          <p:nvPr/>
        </p:nvSpPr>
        <p:spPr>
          <a:xfrm>
            <a:off x="7486398" y="3449738"/>
            <a:ext cx="12602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Maschine</a:t>
            </a:r>
          </a:p>
        </p:txBody>
      </p:sp>
      <p:sp>
        <p:nvSpPr>
          <p:cNvPr id="10" name="Pfeil nach rechts 9">
            <a:extLst>
              <a:ext uri="{FF2B5EF4-FFF2-40B4-BE49-F238E27FC236}">
                <a16:creationId xmlns:a16="http://schemas.microsoft.com/office/drawing/2014/main" id="{6573C334-9F52-9998-018B-DA3CDF932B15}"/>
              </a:ext>
            </a:extLst>
          </p:cNvPr>
          <p:cNvSpPr/>
          <p:nvPr/>
        </p:nvSpPr>
        <p:spPr>
          <a:xfrm rot="10800000">
            <a:off x="8780436" y="3577770"/>
            <a:ext cx="825500" cy="151368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816266F2-23B6-F992-2C3B-7B15B6D05217}"/>
              </a:ext>
            </a:extLst>
          </p:cNvPr>
          <p:cNvSpPr txBox="1"/>
          <p:nvPr/>
        </p:nvSpPr>
        <p:spPr>
          <a:xfrm>
            <a:off x="9694836" y="3437038"/>
            <a:ext cx="1439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/>
              <a:t>Arbeit </a:t>
            </a:r>
            <a:r>
              <a:rPr lang="de-DE" sz="2800" dirty="0" err="1"/>
              <a:t>w</a:t>
            </a:r>
            <a:endParaRPr lang="de-DE" sz="2800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7667171B-240E-5F8A-8E4A-5AE41B9CA821}"/>
              </a:ext>
            </a:extLst>
          </p:cNvPr>
          <p:cNvSpPr/>
          <p:nvPr/>
        </p:nvSpPr>
        <p:spPr>
          <a:xfrm>
            <a:off x="8337302" y="2373384"/>
            <a:ext cx="5515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2800" dirty="0">
                <a:solidFill>
                  <a:srgbClr val="000000"/>
                </a:solidFill>
              </a:rPr>
              <a:t>Q</a:t>
            </a:r>
            <a:r>
              <a:rPr lang="de-DE" sz="2800" baseline="-25000" dirty="0">
                <a:solidFill>
                  <a:srgbClr val="000000"/>
                </a:solidFill>
              </a:rPr>
              <a:t>T</a:t>
            </a:r>
            <a:endParaRPr lang="de-DE" sz="2800" dirty="0">
              <a:solidFill>
                <a:srgbClr val="000000"/>
              </a:solidFill>
            </a:endParaRPr>
          </a:p>
        </p:txBody>
      </p:sp>
      <p:sp>
        <p:nvSpPr>
          <p:cNvPr id="13" name="Pfeil nach rechts 12">
            <a:extLst>
              <a:ext uri="{FF2B5EF4-FFF2-40B4-BE49-F238E27FC236}">
                <a16:creationId xmlns:a16="http://schemas.microsoft.com/office/drawing/2014/main" id="{29FEF145-D7A7-14A8-B3F6-9A11E085C920}"/>
              </a:ext>
            </a:extLst>
          </p:cNvPr>
          <p:cNvSpPr/>
          <p:nvPr/>
        </p:nvSpPr>
        <p:spPr>
          <a:xfrm rot="16200000">
            <a:off x="7662836" y="4630838"/>
            <a:ext cx="825500" cy="19050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97CE1D4F-1461-FBBB-35F4-E30F37A3C152}"/>
              </a:ext>
            </a:extLst>
          </p:cNvPr>
          <p:cNvSpPr/>
          <p:nvPr/>
        </p:nvSpPr>
        <p:spPr>
          <a:xfrm>
            <a:off x="7205881" y="5220872"/>
            <a:ext cx="1841500" cy="7747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0571DBC5-CF62-BE7B-0827-CC15CF8816D0}"/>
              </a:ext>
            </a:extLst>
          </p:cNvPr>
          <p:cNvSpPr txBox="1"/>
          <p:nvPr/>
        </p:nvSpPr>
        <p:spPr>
          <a:xfrm>
            <a:off x="7294781" y="5385972"/>
            <a:ext cx="1714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200" dirty="0"/>
              <a:t>t</a:t>
            </a:r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6C2BC20F-5609-76C7-E787-88D236AF784D}"/>
              </a:ext>
            </a:extLst>
          </p:cNvPr>
          <p:cNvSpPr/>
          <p:nvPr/>
        </p:nvSpPr>
        <p:spPr>
          <a:xfrm>
            <a:off x="8431445" y="4456668"/>
            <a:ext cx="6463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2800" dirty="0">
                <a:solidFill>
                  <a:srgbClr val="000000"/>
                </a:solidFill>
              </a:rPr>
              <a:t>-Q</a:t>
            </a:r>
            <a:r>
              <a:rPr lang="de-DE" sz="2800" baseline="-25000" dirty="0">
                <a:solidFill>
                  <a:srgbClr val="000000"/>
                </a:solidFill>
              </a:rPr>
              <a:t>t</a:t>
            </a:r>
            <a:endParaRPr lang="de-DE" sz="2800" dirty="0">
              <a:solidFill>
                <a:srgbClr val="0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feld 17">
                <a:extLst>
                  <a:ext uri="{FF2B5EF4-FFF2-40B4-BE49-F238E27FC236}">
                    <a16:creationId xmlns:a16="http://schemas.microsoft.com/office/drawing/2014/main" id="{2604D4C2-0D03-AC6A-8ADA-542C38B04576}"/>
                  </a:ext>
                </a:extLst>
              </p:cNvPr>
              <p:cNvSpPr txBox="1"/>
              <p:nvPr/>
            </p:nvSpPr>
            <p:spPr>
              <a:xfrm>
                <a:off x="771332" y="3849848"/>
                <a:ext cx="5150426" cy="17220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CH" sz="2400" b="0" i="0" u="none" strike="noStrike" dirty="0">
                    <a:solidFill>
                      <a:srgbClr val="001D35"/>
                    </a:solidFill>
                    <a:effectLst/>
                    <a:latin typeface="Google Sans"/>
                  </a:rPr>
                  <a:t>COP (</a:t>
                </a:r>
                <a:r>
                  <a:rPr lang="de-CH" sz="2400" b="0" i="0" u="none" strike="noStrike" dirty="0" err="1">
                    <a:solidFill>
                      <a:srgbClr val="001D35"/>
                    </a:solidFill>
                    <a:effectLst/>
                    <a:latin typeface="Google Sans"/>
                  </a:rPr>
                  <a:t>Coefficient</a:t>
                </a:r>
                <a:r>
                  <a:rPr lang="de-CH" sz="2400" b="0" i="0" u="none" strike="noStrike" dirty="0">
                    <a:solidFill>
                      <a:srgbClr val="001D35"/>
                    </a:solidFill>
                    <a:effectLst/>
                    <a:latin typeface="Google Sans"/>
                  </a:rPr>
                  <a:t> of Performance)</a:t>
                </a:r>
              </a:p>
              <a:p>
                <a:r>
                  <a:rPr lang="de-CH" sz="2400" dirty="0">
                    <a:solidFill>
                      <a:srgbClr val="001D35"/>
                    </a:solidFill>
                    <a:latin typeface="Google Sans"/>
                  </a:rPr>
                  <a:t>Leistungszahl</a:t>
                </a:r>
                <a:endParaRPr lang="de-CH" sz="2400" b="0" i="0" u="none" strike="noStrike" dirty="0">
                  <a:solidFill>
                    <a:srgbClr val="001D35"/>
                  </a:solidFill>
                  <a:effectLst/>
                  <a:latin typeface="Google Sans"/>
                </a:endParaRPr>
              </a:p>
              <a:p>
                <a:endParaRPr lang="de-CH" dirty="0">
                  <a:solidFill>
                    <a:srgbClr val="001D35"/>
                  </a:solidFill>
                  <a:latin typeface="Google Sans"/>
                </a:endParaRPr>
              </a:p>
              <a:p>
                <a:r>
                  <a:rPr lang="de-CH" sz="2400" dirty="0">
                    <a:solidFill>
                      <a:srgbClr val="001D35"/>
                    </a:solidFill>
                    <a:latin typeface="Google Sans"/>
                  </a:rPr>
                  <a:t>COP</a:t>
                </a:r>
                <a:r>
                  <a:rPr lang="de-CH" sz="3200" dirty="0">
                    <a:solidFill>
                      <a:srgbClr val="001D35"/>
                    </a:solidFill>
                    <a:latin typeface="Google Sans"/>
                  </a:rPr>
                  <a:t> </a:t>
                </a:r>
                <a:r>
                  <a:rPr lang="de-CH" sz="2400" dirty="0">
                    <a:solidFill>
                      <a:srgbClr val="001D35"/>
                    </a:solidFill>
                    <a:latin typeface="Google Sans"/>
                  </a:rPr>
                  <a:t>=</a:t>
                </a:r>
                <a:r>
                  <a:rPr lang="de-CH" sz="3200" dirty="0">
                    <a:solidFill>
                      <a:srgbClr val="001D35"/>
                    </a:solidFill>
                    <a:latin typeface="Google Sans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de-CH" sz="2800" b="0" i="1" smtClean="0">
                                <a:solidFill>
                                  <a:srgbClr val="001D35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de-CH" sz="2800" b="0" i="1" smtClean="0">
                                <a:solidFill>
                                  <a:srgbClr val="001D35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de-CH" sz="2800" b="0" i="1" smtClean="0">
                                <a:solidFill>
                                  <a:srgbClr val="001D35"/>
                                </a:solidFill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b>
                        </m:sSub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  </m:t>
                        </m:r>
                      </m:num>
                      <m:den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𝑤</m:t>
                        </m:r>
                      </m:den>
                    </m:f>
                  </m:oMath>
                </a14:m>
                <a:r>
                  <a:rPr lang="de-DE" sz="28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   </m:t>
                        </m:r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𝑡</m:t>
                        </m:r>
                      </m:num>
                      <m:den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   </m:t>
                        </m:r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de-CH" sz="2800" b="0" i="1" smtClean="0">
                            <a:solidFill>
                              <a:srgbClr val="001D35"/>
                            </a:solidFill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endParaRPr lang="de-DE" sz="2800" dirty="0"/>
              </a:p>
            </p:txBody>
          </p:sp>
        </mc:Choice>
        <mc:Fallback xmlns="">
          <p:sp>
            <p:nvSpPr>
              <p:cNvPr id="18" name="Textfeld 17">
                <a:extLst>
                  <a:ext uri="{FF2B5EF4-FFF2-40B4-BE49-F238E27FC236}">
                    <a16:creationId xmlns:a16="http://schemas.microsoft.com/office/drawing/2014/main" id="{F635762C-AB67-A24E-CED2-1775A83C71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332" y="3849848"/>
                <a:ext cx="5150426" cy="1722010"/>
              </a:xfrm>
              <a:prstGeom prst="rect">
                <a:avLst/>
              </a:prstGeom>
              <a:blipFill>
                <a:blip r:embed="rId2"/>
                <a:stretch>
                  <a:fillRect l="-1720" t="-2941" b="-7353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feld 1">
                <a:extLst>
                  <a:ext uri="{FF2B5EF4-FFF2-40B4-BE49-F238E27FC236}">
                    <a16:creationId xmlns:a16="http://schemas.microsoft.com/office/drawing/2014/main" id="{6138AF30-0E9D-D971-3ED4-63B95968A3EE}"/>
                  </a:ext>
                </a:extLst>
              </p:cNvPr>
              <p:cNvSpPr txBox="1"/>
              <p:nvPr/>
            </p:nvSpPr>
            <p:spPr>
              <a:xfrm>
                <a:off x="761222" y="2346343"/>
                <a:ext cx="4589341" cy="13081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spcAft>
                    <a:spcPts val="600"/>
                  </a:spcAft>
                </a:pPr>
                <a:r>
                  <a:rPr lang="de-DE" sz="2400" dirty="0"/>
                  <a:t>2. Hauptsatz:   △S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de-CH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de-CH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de-CH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de-CH" sz="24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r>
                          <a:rPr lang="de-CH" sz="24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</m:oMath>
                </a14:m>
                <a:r>
                  <a:rPr lang="de-DE" sz="2400" dirty="0"/>
                  <a:t> </a:t>
                </a:r>
                <a14:m>
                  <m:oMath xmlns:m="http://schemas.openxmlformats.org/officeDocument/2006/math">
                    <m:r>
                      <a:rPr lang="de-DE" sz="24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≥</m:t>
                    </m:r>
                    <m:r>
                      <a:rPr lang="de-CH" sz="24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</m:oMath>
                </a14:m>
                <a:endParaRPr lang="de-DE" sz="2400" dirty="0"/>
              </a:p>
              <a:p>
                <a:r>
                  <a:rPr lang="de-DE" sz="2800" dirty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de-CH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de-CH" sz="28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de-CH" sz="28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de-CH" sz="28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b>
                        </m:sSub>
                      </m:num>
                      <m:den>
                        <m:r>
                          <a:rPr lang="de-CH" sz="28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de-DE" sz="2800" dirty="0"/>
                  <a:t>  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de-CH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de-CH" sz="28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de-CH" sz="28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de-CH" sz="28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r>
                          <a:rPr lang="de-CH" sz="28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</m:oMath>
                </a14:m>
                <a:r>
                  <a:rPr lang="de-DE" sz="2800" dirty="0"/>
                  <a:t>   </a:t>
                </a:r>
                <a:r>
                  <a:rPr lang="de-DE" sz="2400" dirty="0"/>
                  <a:t>=  0</a:t>
                </a:r>
              </a:p>
            </p:txBody>
          </p:sp>
        </mc:Choice>
        <mc:Fallback xmlns="">
          <p:sp>
            <p:nvSpPr>
              <p:cNvPr id="2" name="Textfeld 1">
                <a:extLst>
                  <a:ext uri="{FF2B5EF4-FFF2-40B4-BE49-F238E27FC236}">
                    <a16:creationId xmlns:a16="http://schemas.microsoft.com/office/drawing/2014/main" id="{6138AF30-0E9D-D971-3ED4-63B95968A3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1222" y="2346343"/>
                <a:ext cx="4589341" cy="1308179"/>
              </a:xfrm>
              <a:prstGeom prst="rect">
                <a:avLst/>
              </a:prstGeom>
              <a:blipFill>
                <a:blip r:embed="rId3"/>
                <a:stretch>
                  <a:fillRect l="-3039" b="-6731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feld 19">
            <a:extLst>
              <a:ext uri="{FF2B5EF4-FFF2-40B4-BE49-F238E27FC236}">
                <a16:creationId xmlns:a16="http://schemas.microsoft.com/office/drawing/2014/main" id="{E73908F7-A8DB-21AE-B524-359ADC32112C}"/>
              </a:ext>
            </a:extLst>
          </p:cNvPr>
          <p:cNvSpPr txBox="1"/>
          <p:nvPr/>
        </p:nvSpPr>
        <p:spPr>
          <a:xfrm>
            <a:off x="761223" y="1137372"/>
            <a:ext cx="4589341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AutoNum type="arabicPeriod"/>
            </a:pPr>
            <a:r>
              <a:rPr lang="de-DE" sz="2400" dirty="0"/>
              <a:t>Hauptsatz:</a:t>
            </a:r>
          </a:p>
          <a:p>
            <a:r>
              <a:rPr lang="de-DE" sz="2400" dirty="0"/>
              <a:t>-Q</a:t>
            </a:r>
            <a:r>
              <a:rPr lang="de-DE" sz="2400" baseline="-25000" dirty="0"/>
              <a:t>t</a:t>
            </a:r>
            <a:r>
              <a:rPr lang="de-DE" sz="2400" dirty="0"/>
              <a:t>  +  Q</a:t>
            </a:r>
            <a:r>
              <a:rPr lang="de-DE" sz="2400" baseline="-25000" dirty="0"/>
              <a:t>T</a:t>
            </a:r>
            <a:r>
              <a:rPr lang="de-DE" sz="2400" dirty="0"/>
              <a:t>  -  </a:t>
            </a:r>
            <a:r>
              <a:rPr lang="de-DE" sz="2400" dirty="0" err="1"/>
              <a:t>w</a:t>
            </a:r>
            <a:r>
              <a:rPr lang="de-DE" sz="2400" dirty="0"/>
              <a:t> =  0</a:t>
            </a:r>
          </a:p>
        </p:txBody>
      </p:sp>
    </p:spTree>
    <p:extLst>
      <p:ext uri="{BB962C8B-B14F-4D97-AF65-F5344CB8AC3E}">
        <p14:creationId xmlns:p14="http://schemas.microsoft.com/office/powerpoint/2010/main" val="134412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4" grpId="0" animBg="1"/>
      <p:bldP spid="6" grpId="0"/>
      <p:bldP spid="7" grpId="0" animBg="1"/>
      <p:bldP spid="8" grpId="0" animBg="1"/>
      <p:bldP spid="9" grpId="0"/>
      <p:bldP spid="10" grpId="0" animBg="1"/>
      <p:bldP spid="11" grpId="0"/>
      <p:bldP spid="12" grpId="0"/>
      <p:bldP spid="13" grpId="0" animBg="1"/>
      <p:bldP spid="14" grpId="0" animBg="1"/>
      <p:bldP spid="15" grpId="0"/>
      <p:bldP spid="16" grpId="0"/>
      <p:bldP spid="18" grpId="0"/>
      <p:bldP spid="2" grpId="0"/>
      <p:bldP spid="2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385835-C876-2BDB-A546-35E3B6984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AAD6935E-8E08-C2C2-30A5-554AEA627BCC}"/>
              </a:ext>
            </a:extLst>
          </p:cNvPr>
          <p:cNvSpPr txBox="1"/>
          <p:nvPr/>
        </p:nvSpPr>
        <p:spPr>
          <a:xfrm>
            <a:off x="771332" y="319174"/>
            <a:ext cx="8247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Verflüssigung von Ammoniak und Wasserstoff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7CABFE01-DB82-AB46-1839-E0EC593BFE51}"/>
              </a:ext>
            </a:extLst>
          </p:cNvPr>
          <p:cNvCxnSpPr>
            <a:cxnSpLocks/>
          </p:cNvCxnSpPr>
          <p:nvPr/>
        </p:nvCxnSpPr>
        <p:spPr>
          <a:xfrm>
            <a:off x="844130" y="893955"/>
            <a:ext cx="8174844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feld 1">
                <a:extLst>
                  <a:ext uri="{FF2B5EF4-FFF2-40B4-BE49-F238E27FC236}">
                    <a16:creationId xmlns:a16="http://schemas.microsoft.com/office/drawing/2014/main" id="{A9D54A96-F9A0-0F83-660E-47112B8EE581}"/>
                  </a:ext>
                </a:extLst>
              </p:cNvPr>
              <p:cNvSpPr txBox="1"/>
              <p:nvPr/>
            </p:nvSpPr>
            <p:spPr>
              <a:xfrm>
                <a:off x="973915" y="1021241"/>
                <a:ext cx="8699473" cy="60494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dirty="0"/>
                  <a:t>				</a:t>
                </a:r>
                <a:r>
                  <a:rPr lang="de-DE" sz="2400" dirty="0"/>
                  <a:t>H</a:t>
                </a:r>
                <a:r>
                  <a:rPr lang="de-DE" sz="2400" baseline="-25000" dirty="0"/>
                  <a:t>2</a:t>
                </a:r>
                <a:r>
                  <a:rPr lang="de-DE" baseline="-25000" dirty="0"/>
                  <a:t>			</a:t>
                </a:r>
                <a:r>
                  <a:rPr lang="de-DE" sz="2400" dirty="0"/>
                  <a:t>NH</a:t>
                </a:r>
                <a:r>
                  <a:rPr lang="de-DE" sz="2400" baseline="-25000" dirty="0"/>
                  <a:t>3</a:t>
                </a:r>
              </a:p>
              <a:p>
                <a:pPr>
                  <a:spcAft>
                    <a:spcPts val="1200"/>
                  </a:spcAft>
                </a:pPr>
                <a:r>
                  <a:rPr lang="de-DE" dirty="0"/>
                  <a:t>				300 auf 20 K</a:t>
                </a:r>
                <a:r>
                  <a:rPr lang="de-DE" sz="2400" baseline="-25000" dirty="0"/>
                  <a:t>	                      </a:t>
                </a:r>
                <a:r>
                  <a:rPr lang="de-DE" dirty="0"/>
                  <a:t>300 auf 241 K </a:t>
                </a:r>
              </a:p>
              <a:p>
                <a:pPr>
                  <a:spcAft>
                    <a:spcPts val="800"/>
                  </a:spcAft>
                </a:pPr>
                <a:r>
                  <a:rPr lang="de-DE" sz="2400" dirty="0"/>
                  <a:t>Abkühlung </a:t>
                </a:r>
                <a:r>
                  <a:rPr lang="de-DE" dirty="0"/>
                  <a:t>kWh/kg</a:t>
                </a:r>
                <a:r>
                  <a:rPr lang="de-DE" sz="2400" dirty="0"/>
                  <a:t>		0.54	                   	0.03		</a:t>
                </a:r>
              </a:p>
              <a:p>
                <a:pPr>
                  <a:spcAft>
                    <a:spcPts val="800"/>
                  </a:spcAft>
                </a:pPr>
                <a:r>
                  <a:rPr lang="de-DE" sz="2400" dirty="0"/>
                  <a:t>Kondensation </a:t>
                </a:r>
                <a:r>
                  <a:rPr lang="de-DE" dirty="0"/>
                  <a:t>kWh/kg </a:t>
                </a:r>
                <a:r>
                  <a:rPr lang="de-DE" sz="2400" dirty="0"/>
                  <a:t>		0.12			0.38</a:t>
                </a:r>
              </a:p>
              <a:p>
                <a:r>
                  <a:rPr lang="de-DE" sz="2400" dirty="0"/>
                  <a:t>Summe </a:t>
                </a:r>
                <a:r>
                  <a:rPr lang="de-DE" dirty="0"/>
                  <a:t>kWh/kg</a:t>
                </a:r>
                <a:r>
                  <a:rPr lang="de-DE" sz="2400" dirty="0"/>
                  <a:t>			</a:t>
                </a:r>
                <a:r>
                  <a:rPr lang="de-DE" sz="2400" b="1" dirty="0"/>
                  <a:t>0.67	</a:t>
                </a:r>
                <a:r>
                  <a:rPr lang="de-DE" sz="2400" dirty="0"/>
                  <a:t>		</a:t>
                </a:r>
                <a:r>
                  <a:rPr lang="de-DE" sz="2400" b="1" dirty="0"/>
                  <a:t>0.42</a:t>
                </a:r>
              </a:p>
              <a:p>
                <a:endParaRPr lang="de-DE" sz="2400" dirty="0"/>
              </a:p>
              <a:p>
                <a:pPr>
                  <a:spcAft>
                    <a:spcPts val="1200"/>
                  </a:spcAft>
                </a:pPr>
                <a:r>
                  <a:rPr lang="de-DE" sz="2400" dirty="0"/>
                  <a:t>COP  </a:t>
                </a:r>
                <a14:m>
                  <m:oMath xmlns:m="http://schemas.openxmlformats.org/officeDocument/2006/math">
                    <m:r>
                      <a:rPr lang="de-CH" sz="2400" b="0" i="1" smtClean="0"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de-CH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de-CH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num>
                      <m:den>
                        <m:r>
                          <a:rPr lang="de-CH" sz="24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de-CH" sz="24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de-CH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de-DE" sz="2400" dirty="0"/>
                  <a:t> 	         		0.071			4</a:t>
                </a:r>
              </a:p>
              <a:p>
                <a:pPr>
                  <a:spcAft>
                    <a:spcPts val="1200"/>
                  </a:spcAft>
                </a:pPr>
                <a:r>
                  <a:rPr lang="de-DE" sz="2400" dirty="0" err="1"/>
                  <a:t>w</a:t>
                </a:r>
                <a:r>
                  <a:rPr lang="de-DE" sz="2400" baseline="-25000" dirty="0" err="1"/>
                  <a:t>theor</a:t>
                </a:r>
                <a:r>
                  <a:rPr lang="de-DE" sz="2400" dirty="0"/>
                  <a:t> </a:t>
                </a:r>
                <a:r>
                  <a:rPr lang="de-DE" dirty="0"/>
                  <a:t>kWh/kg 	</a:t>
                </a:r>
                <a:r>
                  <a:rPr lang="de-DE" sz="2400" dirty="0"/>
                  <a:t>		</a:t>
                </a:r>
                <a:r>
                  <a:rPr lang="de-DE" sz="2400" b="1" dirty="0">
                    <a:solidFill>
                      <a:srgbClr val="FF0000"/>
                    </a:solidFill>
                  </a:rPr>
                  <a:t>9.44</a:t>
                </a:r>
                <a:r>
                  <a:rPr lang="de-DE" sz="2400" dirty="0"/>
                  <a:t>			</a:t>
                </a:r>
                <a:r>
                  <a:rPr lang="de-DE" sz="2400" b="1" dirty="0">
                    <a:solidFill>
                      <a:srgbClr val="FF0000"/>
                    </a:solidFill>
                  </a:rPr>
                  <a:t>0.11</a:t>
                </a:r>
              </a:p>
              <a:p>
                <a:r>
                  <a:rPr lang="de-DE" sz="2400" dirty="0" err="1"/>
                  <a:t>W</a:t>
                </a:r>
                <a:r>
                  <a:rPr lang="de-DE" sz="2400" baseline="-25000" dirty="0" err="1"/>
                  <a:t>prakt</a:t>
                </a:r>
                <a:r>
                  <a:rPr lang="de-DE" sz="2400" dirty="0"/>
                  <a:t> </a:t>
                </a:r>
                <a:r>
                  <a:rPr lang="de-DE" dirty="0"/>
                  <a:t>kWh/kg </a:t>
                </a:r>
                <a:r>
                  <a:rPr lang="de-DE" sz="2400" dirty="0"/>
                  <a:t>			15 bis 20 		 0.2</a:t>
                </a:r>
              </a:p>
              <a:p>
                <a:endParaRPr lang="de-DE" sz="2400" dirty="0"/>
              </a:p>
              <a:p>
                <a:pPr>
                  <a:spcAft>
                    <a:spcPts val="1200"/>
                  </a:spcAft>
                </a:pPr>
                <a:r>
                  <a:rPr lang="de-DE" sz="2400" dirty="0"/>
                  <a:t>Verbr. wärme </a:t>
                </a:r>
                <a:r>
                  <a:rPr lang="de-DE" dirty="0"/>
                  <a:t>kWh/kg</a:t>
                </a:r>
                <a:r>
                  <a:rPr lang="de-DE" sz="2400" dirty="0"/>
                  <a:t>		33.7	                  	5.2</a:t>
                </a:r>
              </a:p>
              <a:p>
                <a:r>
                  <a:rPr lang="de-DE" sz="2400" dirty="0"/>
                  <a:t>Anteil %	theor.		28%	                   	2.0 %                                     		prakt.		ca. 40%	              ca. 3 %  </a:t>
                </a:r>
                <a:r>
                  <a:rPr lang="de-DE" dirty="0"/>
                  <a:t>				</a:t>
                </a:r>
              </a:p>
            </p:txBody>
          </p:sp>
        </mc:Choice>
        <mc:Fallback xmlns="">
          <p:sp>
            <p:nvSpPr>
              <p:cNvPr id="2" name="Textfeld 1">
                <a:extLst>
                  <a:ext uri="{FF2B5EF4-FFF2-40B4-BE49-F238E27FC236}">
                    <a16:creationId xmlns:a16="http://schemas.microsoft.com/office/drawing/2014/main" id="{A9D54A96-F9A0-0F83-660E-47112B8EE5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915" y="1021241"/>
                <a:ext cx="8699473" cy="6049477"/>
              </a:xfrm>
              <a:prstGeom prst="rect">
                <a:avLst/>
              </a:prstGeom>
              <a:blipFill>
                <a:blip r:embed="rId2"/>
                <a:stretch>
                  <a:fillRect l="-1020" t="-839" r="-11516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Gerade Verbindung 4">
            <a:extLst>
              <a:ext uri="{FF2B5EF4-FFF2-40B4-BE49-F238E27FC236}">
                <a16:creationId xmlns:a16="http://schemas.microsoft.com/office/drawing/2014/main" id="{F14CE135-1CBE-5C7D-09DE-83373EF3C104}"/>
              </a:ext>
            </a:extLst>
          </p:cNvPr>
          <p:cNvCxnSpPr>
            <a:cxnSpLocks/>
          </p:cNvCxnSpPr>
          <p:nvPr/>
        </p:nvCxnSpPr>
        <p:spPr>
          <a:xfrm>
            <a:off x="4613774" y="1791074"/>
            <a:ext cx="425243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E7AC3F01-1733-54DF-68A8-BB0BA68CBE58}"/>
              </a:ext>
            </a:extLst>
          </p:cNvPr>
          <p:cNvSpPr/>
          <p:nvPr/>
        </p:nvSpPr>
        <p:spPr>
          <a:xfrm>
            <a:off x="7201834" y="3439510"/>
            <a:ext cx="696951" cy="696951"/>
          </a:xfrm>
          <a:prstGeom prst="ellipse">
            <a:avLst/>
          </a:prstGeom>
          <a:solidFill>
            <a:srgbClr val="FF0000">
              <a:alpha val="18462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6704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A5D9E-472C-CC70-F222-20B592EDC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feld 10">
            <a:extLst>
              <a:ext uri="{FF2B5EF4-FFF2-40B4-BE49-F238E27FC236}">
                <a16:creationId xmlns:a16="http://schemas.microsoft.com/office/drawing/2014/main" id="{DB371CB5-A07B-B91C-557B-EC14CFCB1D38}"/>
              </a:ext>
            </a:extLst>
          </p:cNvPr>
          <p:cNvSpPr txBox="1"/>
          <p:nvPr/>
        </p:nvSpPr>
        <p:spPr>
          <a:xfrm>
            <a:off x="321072" y="1597723"/>
            <a:ext cx="1200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Energie</a:t>
            </a:r>
          </a:p>
        </p:txBody>
      </p: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63973C1E-9572-A2E9-2257-DE735CF8FA7A}"/>
              </a:ext>
            </a:extLst>
          </p:cNvPr>
          <p:cNvGrpSpPr/>
          <p:nvPr/>
        </p:nvGrpSpPr>
        <p:grpSpPr>
          <a:xfrm>
            <a:off x="1248032" y="2002688"/>
            <a:ext cx="2834078" cy="2510772"/>
            <a:chOff x="2767913" y="2879125"/>
            <a:chExt cx="2834078" cy="2510772"/>
          </a:xfrm>
        </p:grpSpPr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B7024488-0B62-A132-14F9-1373D249011F}"/>
                </a:ext>
              </a:extLst>
            </p:cNvPr>
            <p:cNvSpPr txBox="1"/>
            <p:nvPr/>
          </p:nvSpPr>
          <p:spPr>
            <a:xfrm>
              <a:off x="2880066" y="3636386"/>
              <a:ext cx="8931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 err="1"/>
                <a:t>ortho</a:t>
              </a:r>
              <a:endParaRPr lang="de-DE" sz="2400" dirty="0"/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84D4B637-9D85-7042-41F7-87432BA26D96}"/>
                </a:ext>
              </a:extLst>
            </p:cNvPr>
            <p:cNvSpPr txBox="1"/>
            <p:nvPr/>
          </p:nvSpPr>
          <p:spPr>
            <a:xfrm>
              <a:off x="2767913" y="3225113"/>
              <a:ext cx="14333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H         H</a:t>
              </a:r>
            </a:p>
          </p:txBody>
        </p:sp>
        <p:cxnSp>
          <p:nvCxnSpPr>
            <p:cNvPr id="15" name="Gerade Verbindung 14">
              <a:extLst>
                <a:ext uri="{FF2B5EF4-FFF2-40B4-BE49-F238E27FC236}">
                  <a16:creationId xmlns:a16="http://schemas.microsoft.com/office/drawing/2014/main" id="{5BFED57D-748D-18E0-0BDF-27D8EB2B40BB}"/>
                </a:ext>
              </a:extLst>
            </p:cNvPr>
            <p:cNvCxnSpPr/>
            <p:nvPr/>
          </p:nvCxnSpPr>
          <p:spPr>
            <a:xfrm>
              <a:off x="3132113" y="3428999"/>
              <a:ext cx="40907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 Verbindung mit Pfeil 15">
              <a:extLst>
                <a:ext uri="{FF2B5EF4-FFF2-40B4-BE49-F238E27FC236}">
                  <a16:creationId xmlns:a16="http://schemas.microsoft.com/office/drawing/2014/main" id="{1476F740-DCD2-9AC7-B08A-9695B799BED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65622" y="2879125"/>
              <a:ext cx="0" cy="39541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 Verbindung mit Pfeil 16">
              <a:extLst>
                <a:ext uri="{FF2B5EF4-FFF2-40B4-BE49-F238E27FC236}">
                  <a16:creationId xmlns:a16="http://schemas.microsoft.com/office/drawing/2014/main" id="{F06747B8-D00D-BE3E-4331-33394427BBD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44097" y="2879125"/>
              <a:ext cx="0" cy="39541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feld 51">
              <a:extLst>
                <a:ext uri="{FF2B5EF4-FFF2-40B4-BE49-F238E27FC236}">
                  <a16:creationId xmlns:a16="http://schemas.microsoft.com/office/drawing/2014/main" id="{8258A649-6AAE-29AB-EADF-FC8B160A3670}"/>
                </a:ext>
              </a:extLst>
            </p:cNvPr>
            <p:cNvSpPr txBox="1"/>
            <p:nvPr/>
          </p:nvSpPr>
          <p:spPr>
            <a:xfrm>
              <a:off x="4161309" y="3191863"/>
              <a:ext cx="12553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000" dirty="0"/>
                <a:t>Triplett</a:t>
              </a:r>
            </a:p>
          </p:txBody>
        </p:sp>
        <p:sp>
          <p:nvSpPr>
            <p:cNvPr id="53" name="Textfeld 52">
              <a:extLst>
                <a:ext uri="{FF2B5EF4-FFF2-40B4-BE49-F238E27FC236}">
                  <a16:creationId xmlns:a16="http://schemas.microsoft.com/office/drawing/2014/main" id="{0BF39DE9-BDBA-795A-A06B-F6AB06CEB2FB}"/>
                </a:ext>
              </a:extLst>
            </p:cNvPr>
            <p:cNvSpPr txBox="1"/>
            <p:nvPr/>
          </p:nvSpPr>
          <p:spPr>
            <a:xfrm>
              <a:off x="4189719" y="4989787"/>
              <a:ext cx="141227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000" dirty="0"/>
                <a:t>Singulett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57EA023A-DA90-3903-370A-55B6A4C735EF}"/>
              </a:ext>
            </a:extLst>
          </p:cNvPr>
          <p:cNvGrpSpPr/>
          <p:nvPr/>
        </p:nvGrpSpPr>
        <p:grpSpPr>
          <a:xfrm>
            <a:off x="1248032" y="3763340"/>
            <a:ext cx="1433384" cy="1234120"/>
            <a:chOff x="1248032" y="2863931"/>
            <a:chExt cx="1433384" cy="1234120"/>
          </a:xfrm>
        </p:grpSpPr>
        <p:sp>
          <p:nvSpPr>
            <p:cNvPr id="4" name="Textfeld 3">
              <a:extLst>
                <a:ext uri="{FF2B5EF4-FFF2-40B4-BE49-F238E27FC236}">
                  <a16:creationId xmlns:a16="http://schemas.microsoft.com/office/drawing/2014/main" id="{11BC7CA4-E03B-9BAF-83DD-6DB9EE2F9826}"/>
                </a:ext>
              </a:extLst>
            </p:cNvPr>
            <p:cNvSpPr txBox="1"/>
            <p:nvPr/>
          </p:nvSpPr>
          <p:spPr>
            <a:xfrm>
              <a:off x="1248032" y="3225114"/>
              <a:ext cx="14333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/>
                <a:t>H         H</a:t>
              </a:r>
            </a:p>
          </p:txBody>
        </p:sp>
        <p:cxnSp>
          <p:nvCxnSpPr>
            <p:cNvPr id="6" name="Gerade Verbindung 5">
              <a:extLst>
                <a:ext uri="{FF2B5EF4-FFF2-40B4-BE49-F238E27FC236}">
                  <a16:creationId xmlns:a16="http://schemas.microsoft.com/office/drawing/2014/main" id="{C310D5C1-408F-2FFA-126C-E6BA2054C380}"/>
                </a:ext>
              </a:extLst>
            </p:cNvPr>
            <p:cNvCxnSpPr/>
            <p:nvPr/>
          </p:nvCxnSpPr>
          <p:spPr>
            <a:xfrm>
              <a:off x="1612232" y="3429000"/>
              <a:ext cx="40907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feld 23">
              <a:extLst>
                <a:ext uri="{FF2B5EF4-FFF2-40B4-BE49-F238E27FC236}">
                  <a16:creationId xmlns:a16="http://schemas.microsoft.com/office/drawing/2014/main" id="{E1DB2C7F-81D4-8596-C2A7-FA54EBC3B8FA}"/>
                </a:ext>
              </a:extLst>
            </p:cNvPr>
            <p:cNvSpPr txBox="1"/>
            <p:nvPr/>
          </p:nvSpPr>
          <p:spPr>
            <a:xfrm>
              <a:off x="1467821" y="3636386"/>
              <a:ext cx="833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 err="1"/>
                <a:t>para</a:t>
              </a:r>
              <a:endParaRPr lang="de-DE" sz="2400" dirty="0"/>
            </a:p>
          </p:txBody>
        </p:sp>
        <p:cxnSp>
          <p:nvCxnSpPr>
            <p:cNvPr id="12" name="Gerade Verbindung mit Pfeil 11">
              <a:extLst>
                <a:ext uri="{FF2B5EF4-FFF2-40B4-BE49-F238E27FC236}">
                  <a16:creationId xmlns:a16="http://schemas.microsoft.com/office/drawing/2014/main" id="{0E9BF017-6AF3-3C31-9295-25A078A348D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33384" y="2879125"/>
              <a:ext cx="0" cy="39541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 Verbindung mit Pfeil 18">
              <a:extLst>
                <a:ext uri="{FF2B5EF4-FFF2-40B4-BE49-F238E27FC236}">
                  <a16:creationId xmlns:a16="http://schemas.microsoft.com/office/drawing/2014/main" id="{90D2FC2C-07DF-9F6E-BE53-BC41A38810E5}"/>
                </a:ext>
              </a:extLst>
            </p:cNvPr>
            <p:cNvCxnSpPr>
              <a:cxnSpLocks/>
            </p:cNvCxnSpPr>
            <p:nvPr/>
          </p:nvCxnSpPr>
          <p:spPr>
            <a:xfrm>
              <a:off x="2184513" y="2863931"/>
              <a:ext cx="0" cy="41061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AB404350-EB7A-C9B3-354C-4860B573A663}"/>
                </a:ext>
              </a:extLst>
            </p:cNvPr>
            <p:cNvSpPr txBox="1"/>
            <p:nvPr/>
          </p:nvSpPr>
          <p:spPr>
            <a:xfrm>
              <a:off x="1816768" y="3552669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de-DE" dirty="0"/>
            </a:p>
          </p:txBody>
        </p:sp>
      </p:grpSp>
      <p:cxnSp>
        <p:nvCxnSpPr>
          <p:cNvPr id="10" name="Gerade Verbindung mit Pfeil 9">
            <a:extLst>
              <a:ext uri="{FF2B5EF4-FFF2-40B4-BE49-F238E27FC236}">
                <a16:creationId xmlns:a16="http://schemas.microsoft.com/office/drawing/2014/main" id="{D6AF563E-3F26-A80E-90A3-2A114A1FA7FC}"/>
              </a:ext>
            </a:extLst>
          </p:cNvPr>
          <p:cNvCxnSpPr/>
          <p:nvPr/>
        </p:nvCxnSpPr>
        <p:spPr>
          <a:xfrm flipV="1">
            <a:off x="914400" y="1993692"/>
            <a:ext cx="0" cy="273570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Gerade Verbindung 21">
            <a:extLst>
              <a:ext uri="{FF2B5EF4-FFF2-40B4-BE49-F238E27FC236}">
                <a16:creationId xmlns:a16="http://schemas.microsoft.com/office/drawing/2014/main" id="{48255CF0-7B35-155F-EE41-8E3B095B9EE1}"/>
              </a:ext>
            </a:extLst>
          </p:cNvPr>
          <p:cNvCxnSpPr/>
          <p:nvPr/>
        </p:nvCxnSpPr>
        <p:spPr>
          <a:xfrm>
            <a:off x="914400" y="2552562"/>
            <a:ext cx="23984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Gerade Verbindung 25">
            <a:extLst>
              <a:ext uri="{FF2B5EF4-FFF2-40B4-BE49-F238E27FC236}">
                <a16:creationId xmlns:a16="http://schemas.microsoft.com/office/drawing/2014/main" id="{08271988-88C9-D1C9-FB6E-69085F609D68}"/>
              </a:ext>
            </a:extLst>
          </p:cNvPr>
          <p:cNvCxnSpPr/>
          <p:nvPr/>
        </p:nvCxnSpPr>
        <p:spPr>
          <a:xfrm>
            <a:off x="899409" y="4343886"/>
            <a:ext cx="23984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FD570F98-D102-9048-92C1-929FF299BB31}"/>
              </a:ext>
            </a:extLst>
          </p:cNvPr>
          <p:cNvSpPr txBox="1"/>
          <p:nvPr/>
        </p:nvSpPr>
        <p:spPr>
          <a:xfrm>
            <a:off x="4874137" y="1597723"/>
            <a:ext cx="816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300 K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DE5CEB57-8A88-40CA-5A43-473FF1F2512F}"/>
              </a:ext>
            </a:extLst>
          </p:cNvPr>
          <p:cNvSpPr txBox="1"/>
          <p:nvPr/>
        </p:nvSpPr>
        <p:spPr>
          <a:xfrm>
            <a:off x="6462093" y="1597723"/>
            <a:ext cx="133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20 K</a:t>
            </a: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80DBA0D5-C221-3A5C-ED90-1D0F488E5C5C}"/>
              </a:ext>
            </a:extLst>
          </p:cNvPr>
          <p:cNvSpPr txBox="1"/>
          <p:nvPr/>
        </p:nvSpPr>
        <p:spPr>
          <a:xfrm>
            <a:off x="4814176" y="2392763"/>
            <a:ext cx="816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75 %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04CA020-62D9-B9E0-179E-2466A56F3ACD}"/>
              </a:ext>
            </a:extLst>
          </p:cNvPr>
          <p:cNvSpPr txBox="1"/>
          <p:nvPr/>
        </p:nvSpPr>
        <p:spPr>
          <a:xfrm>
            <a:off x="4832916" y="4155225"/>
            <a:ext cx="816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25 %</a:t>
            </a:r>
          </a:p>
        </p:txBody>
      </p:sp>
      <p:sp>
        <p:nvSpPr>
          <p:cNvPr id="31" name="Textfeld 30">
            <a:extLst>
              <a:ext uri="{FF2B5EF4-FFF2-40B4-BE49-F238E27FC236}">
                <a16:creationId xmlns:a16="http://schemas.microsoft.com/office/drawing/2014/main" id="{6C399BE3-5677-870F-ABC3-864B8262D4B5}"/>
              </a:ext>
            </a:extLst>
          </p:cNvPr>
          <p:cNvSpPr txBox="1"/>
          <p:nvPr/>
        </p:nvSpPr>
        <p:spPr>
          <a:xfrm>
            <a:off x="6493074" y="2375402"/>
            <a:ext cx="816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0 %</a:t>
            </a:r>
          </a:p>
        </p:txBody>
      </p:sp>
      <p:sp>
        <p:nvSpPr>
          <p:cNvPr id="32" name="Textfeld 31">
            <a:extLst>
              <a:ext uri="{FF2B5EF4-FFF2-40B4-BE49-F238E27FC236}">
                <a16:creationId xmlns:a16="http://schemas.microsoft.com/office/drawing/2014/main" id="{3183245B-309C-F26C-6BC8-475D7E89C1A9}"/>
              </a:ext>
            </a:extLst>
          </p:cNvPr>
          <p:cNvSpPr txBox="1"/>
          <p:nvPr/>
        </p:nvSpPr>
        <p:spPr>
          <a:xfrm>
            <a:off x="6515559" y="4143651"/>
            <a:ext cx="816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100 %</a:t>
            </a:r>
          </a:p>
        </p:txBody>
      </p:sp>
      <p:cxnSp>
        <p:nvCxnSpPr>
          <p:cNvPr id="34" name="Gerade Verbindung 33">
            <a:extLst>
              <a:ext uri="{FF2B5EF4-FFF2-40B4-BE49-F238E27FC236}">
                <a16:creationId xmlns:a16="http://schemas.microsoft.com/office/drawing/2014/main" id="{F6E47936-2E45-BDF1-58F6-F2CFF6CFE139}"/>
              </a:ext>
            </a:extLst>
          </p:cNvPr>
          <p:cNvCxnSpPr/>
          <p:nvPr/>
        </p:nvCxnSpPr>
        <p:spPr>
          <a:xfrm>
            <a:off x="5998397" y="1693889"/>
            <a:ext cx="0" cy="326036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Geschweifte Klammer rechts 36">
            <a:extLst>
              <a:ext uri="{FF2B5EF4-FFF2-40B4-BE49-F238E27FC236}">
                <a16:creationId xmlns:a16="http://schemas.microsoft.com/office/drawing/2014/main" id="{F070A8FE-4AFF-6D0F-56B0-117F57A6911A}"/>
              </a:ext>
            </a:extLst>
          </p:cNvPr>
          <p:cNvSpPr/>
          <p:nvPr/>
        </p:nvSpPr>
        <p:spPr>
          <a:xfrm>
            <a:off x="2586941" y="2552562"/>
            <a:ext cx="184317" cy="1818880"/>
          </a:xfrm>
          <a:prstGeom prst="rightBrac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FA25CB42-8C74-47CF-87C5-972136EFFAE3}"/>
              </a:ext>
            </a:extLst>
          </p:cNvPr>
          <p:cNvSpPr txBox="1"/>
          <p:nvPr/>
        </p:nvSpPr>
        <p:spPr>
          <a:xfrm>
            <a:off x="2764827" y="3273994"/>
            <a:ext cx="19227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800" dirty="0"/>
              <a:t>∆H  =   - 500 kJ/</a:t>
            </a:r>
            <a:r>
              <a:rPr lang="de-DE" dirty="0"/>
              <a:t>kg</a:t>
            </a:r>
          </a:p>
          <a:p>
            <a:r>
              <a:rPr lang="de-DE" dirty="0"/>
              <a:t>        =      1kJ/</a:t>
            </a:r>
            <a:r>
              <a:rPr lang="de-DE" dirty="0" err="1"/>
              <a:t>mol</a:t>
            </a:r>
            <a:endParaRPr lang="de-DE" dirty="0"/>
          </a:p>
        </p:txBody>
      </p:sp>
      <p:cxnSp>
        <p:nvCxnSpPr>
          <p:cNvPr id="46" name="Gerade Verbindung 45">
            <a:extLst>
              <a:ext uri="{FF2B5EF4-FFF2-40B4-BE49-F238E27FC236}">
                <a16:creationId xmlns:a16="http://schemas.microsoft.com/office/drawing/2014/main" id="{867E032E-8DDF-F924-E1C3-6D87708A49AB}"/>
              </a:ext>
            </a:extLst>
          </p:cNvPr>
          <p:cNvCxnSpPr/>
          <p:nvPr/>
        </p:nvCxnSpPr>
        <p:spPr>
          <a:xfrm>
            <a:off x="4814176" y="1967055"/>
            <a:ext cx="2309527" cy="0"/>
          </a:xfrm>
          <a:prstGeom prst="line">
            <a:avLst/>
          </a:prstGeom>
          <a:ln w="952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feld 47">
            <a:extLst>
              <a:ext uri="{FF2B5EF4-FFF2-40B4-BE49-F238E27FC236}">
                <a16:creationId xmlns:a16="http://schemas.microsoft.com/office/drawing/2014/main" id="{8670A967-62B4-72C1-E3D6-422E92626EEC}"/>
              </a:ext>
            </a:extLst>
          </p:cNvPr>
          <p:cNvSpPr txBox="1"/>
          <p:nvPr/>
        </p:nvSpPr>
        <p:spPr>
          <a:xfrm>
            <a:off x="771332" y="319174"/>
            <a:ext cx="6518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Kernspin-Allotropie von Wasserstoff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363D900C-7FC2-4627-176B-7BA2B672019B}"/>
              </a:ext>
            </a:extLst>
          </p:cNvPr>
          <p:cNvCxnSpPr>
            <a:cxnSpLocks/>
          </p:cNvCxnSpPr>
          <p:nvPr/>
        </p:nvCxnSpPr>
        <p:spPr>
          <a:xfrm>
            <a:off x="844130" y="878457"/>
            <a:ext cx="6445781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feld 50">
            <a:extLst>
              <a:ext uri="{FF2B5EF4-FFF2-40B4-BE49-F238E27FC236}">
                <a16:creationId xmlns:a16="http://schemas.microsoft.com/office/drawing/2014/main" id="{23C56871-A126-063B-6673-047CB5D022B2}"/>
              </a:ext>
            </a:extLst>
          </p:cNvPr>
          <p:cNvSpPr txBox="1"/>
          <p:nvPr/>
        </p:nvSpPr>
        <p:spPr>
          <a:xfrm>
            <a:off x="4519536" y="3202790"/>
            <a:ext cx="30430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FF0000"/>
                </a:solidFill>
              </a:rPr>
              <a:t>    ∆</a:t>
            </a:r>
            <a:r>
              <a:rPr lang="de-DE" dirty="0" err="1">
                <a:solidFill>
                  <a:srgbClr val="FF0000"/>
                </a:solidFill>
              </a:rPr>
              <a:t>H</a:t>
            </a:r>
            <a:r>
              <a:rPr lang="de-DE" baseline="-25000" dirty="0" err="1">
                <a:solidFill>
                  <a:srgbClr val="FF0000"/>
                </a:solidFill>
              </a:rPr>
              <a:t>verdampf</a:t>
            </a:r>
            <a:r>
              <a:rPr lang="de-DE" dirty="0">
                <a:solidFill>
                  <a:srgbClr val="FF0000"/>
                </a:solidFill>
              </a:rPr>
              <a:t>  = (445 kJ/kg)</a:t>
            </a:r>
            <a:r>
              <a:rPr lang="de-DE" sz="2400" dirty="0">
                <a:solidFill>
                  <a:srgbClr val="FF0000"/>
                </a:solidFill>
              </a:rPr>
              <a:t> </a:t>
            </a:r>
            <a:endParaRPr lang="de-DE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60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7" grpId="0"/>
      <p:bldP spid="28" grpId="0"/>
      <p:bldP spid="29" grpId="0"/>
      <p:bldP spid="30" grpId="0"/>
      <p:bldP spid="31" grpId="0"/>
      <p:bldP spid="32" grpId="0"/>
      <p:bldP spid="37" grpId="0" animBg="1"/>
      <p:bldP spid="43" grpId="0"/>
      <p:bldP spid="48" grpId="0"/>
      <p:bldP spid="5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4629C-FA3C-3A06-09EA-A48DFB23F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7C6A1207-45AB-6084-E320-35863437AB77}"/>
              </a:ext>
            </a:extLst>
          </p:cNvPr>
          <p:cNvSpPr txBox="1"/>
          <p:nvPr/>
        </p:nvSpPr>
        <p:spPr>
          <a:xfrm>
            <a:off x="771332" y="319174"/>
            <a:ext cx="6518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Kernspin-Allotropie von Wasserstoff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FB8A5412-A0C6-DEF5-A32B-A6781CEB5C5C}"/>
              </a:ext>
            </a:extLst>
          </p:cNvPr>
          <p:cNvCxnSpPr>
            <a:cxnSpLocks/>
          </p:cNvCxnSpPr>
          <p:nvPr/>
        </p:nvCxnSpPr>
        <p:spPr>
          <a:xfrm>
            <a:off x="844130" y="847461"/>
            <a:ext cx="6269592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EF1AC04D-F501-9EAE-C006-FC57314CEDCD}"/>
              </a:ext>
            </a:extLst>
          </p:cNvPr>
          <p:cNvSpPr txBox="1"/>
          <p:nvPr/>
        </p:nvSpPr>
        <p:spPr>
          <a:xfrm>
            <a:off x="923543" y="1932724"/>
            <a:ext cx="6438151" cy="181588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de-CH" sz="2800" i="1" strike="noStrike" dirty="0">
                <a:solidFill>
                  <a:srgbClr val="2E2A25"/>
                </a:solidFill>
                <a:effectLst/>
                <a:latin typeface="Alfred Sans"/>
              </a:rPr>
              <a:t>"for the creation of quantum mechanics, the application of which has, inter alia, led to the </a:t>
            </a:r>
            <a:r>
              <a:rPr lang="de-CH" sz="2800" b="1" i="1" strike="noStrike" dirty="0">
                <a:solidFill>
                  <a:srgbClr val="2E2A25"/>
                </a:solidFill>
                <a:effectLst/>
                <a:latin typeface="Alfred Sans"/>
              </a:rPr>
              <a:t>discovery of the allotropic forms of hydrogen"</a:t>
            </a:r>
            <a:endParaRPr lang="de-DE" sz="2800" b="1" i="1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EBA780EA-41F2-80AF-D3FB-863C956D6E4E}"/>
              </a:ext>
            </a:extLst>
          </p:cNvPr>
          <p:cNvSpPr txBox="1"/>
          <p:nvPr/>
        </p:nvSpPr>
        <p:spPr>
          <a:xfrm>
            <a:off x="923544" y="1207008"/>
            <a:ext cx="5490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/>
              <a:t>Nobelpreis 1932 für Werner Heisenberg:</a:t>
            </a:r>
          </a:p>
        </p:txBody>
      </p:sp>
    </p:spTree>
    <p:extLst>
      <p:ext uri="{BB962C8B-B14F-4D97-AF65-F5344CB8AC3E}">
        <p14:creationId xmlns:p14="http://schemas.microsoft.com/office/powerpoint/2010/main" val="23756943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4629C-FA3C-3A06-09EA-A48DFB23F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feld 47">
            <a:extLst>
              <a:ext uri="{FF2B5EF4-FFF2-40B4-BE49-F238E27FC236}">
                <a16:creationId xmlns:a16="http://schemas.microsoft.com/office/drawing/2014/main" id="{7C6A1207-45AB-6084-E320-35863437AB77}"/>
              </a:ext>
            </a:extLst>
          </p:cNvPr>
          <p:cNvSpPr txBox="1"/>
          <p:nvPr/>
        </p:nvSpPr>
        <p:spPr>
          <a:xfrm>
            <a:off x="771332" y="319174"/>
            <a:ext cx="7634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/>
              <a:t>Ammoniak als Treibstoff und Energieträger</a:t>
            </a:r>
          </a:p>
        </p:txBody>
      </p:sp>
      <p:cxnSp>
        <p:nvCxnSpPr>
          <p:cNvPr id="50" name="Gerade Verbindung 49">
            <a:extLst>
              <a:ext uri="{FF2B5EF4-FFF2-40B4-BE49-F238E27FC236}">
                <a16:creationId xmlns:a16="http://schemas.microsoft.com/office/drawing/2014/main" id="{FB8A5412-A0C6-DEF5-A32B-A6781CEB5C5C}"/>
              </a:ext>
            </a:extLst>
          </p:cNvPr>
          <p:cNvCxnSpPr>
            <a:cxnSpLocks/>
          </p:cNvCxnSpPr>
          <p:nvPr/>
        </p:nvCxnSpPr>
        <p:spPr>
          <a:xfrm>
            <a:off x="844130" y="847461"/>
            <a:ext cx="5052259" cy="0"/>
          </a:xfrm>
          <a:prstGeom prst="line">
            <a:avLst/>
          </a:prstGeom>
          <a:ln w="127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33A50D7E-72A1-C595-142F-372C182A83FD}"/>
              </a:ext>
            </a:extLst>
          </p:cNvPr>
          <p:cNvSpPr txBox="1"/>
          <p:nvPr/>
        </p:nvSpPr>
        <p:spPr>
          <a:xfrm>
            <a:off x="165098" y="1573725"/>
            <a:ext cx="6235695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b="1" dirty="0"/>
              <a:t>CO</a:t>
            </a:r>
            <a:r>
              <a:rPr lang="de-DE" sz="2400" b="1" baseline="-25000" dirty="0"/>
              <a:t>2</a:t>
            </a:r>
            <a:r>
              <a:rPr lang="de-DE" sz="2400" b="1" dirty="0"/>
              <a:t> freie Verbrennung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b="1" dirty="0"/>
              <a:t>gut speicherbar (Druck, Temperatur)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etablierte Herstellung und Transport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b="1" dirty="0"/>
              <a:t>rel. hohe Energiedichte vgl. mit H</a:t>
            </a:r>
            <a:r>
              <a:rPr lang="de-DE" sz="2400" b="1" baseline="-25000" dirty="0"/>
              <a:t>2</a:t>
            </a:r>
            <a:endParaRPr lang="de-DE" sz="2400" b="1" dirty="0"/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CO</a:t>
            </a:r>
            <a:r>
              <a:rPr lang="de-DE" sz="2400" baseline="-25000" dirty="0"/>
              <a:t>2</a:t>
            </a:r>
            <a:r>
              <a:rPr lang="de-DE" sz="2400" dirty="0"/>
              <a:t> freie Herstellung möglich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geringere Brand- und Explosionsgefahr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bestehende Motoren umrüstbar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Brennstoffzelle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NH</a:t>
            </a:r>
            <a:r>
              <a:rPr lang="de-DE" sz="2400" baseline="-25000" dirty="0"/>
              <a:t>3</a:t>
            </a:r>
            <a:r>
              <a:rPr lang="de-DE" sz="2400" dirty="0"/>
              <a:t> selber kein Treibhausgas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Treib-, Brennstoff und H</a:t>
            </a:r>
            <a:r>
              <a:rPr lang="de-DE" sz="2400" baseline="-25000" dirty="0"/>
              <a:t>2</a:t>
            </a:r>
            <a:r>
              <a:rPr lang="de-DE" sz="2400" dirty="0"/>
              <a:t> Speicher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wenig umweltgefährdend abbaubar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A257EFA2-B2F9-E04C-ABDB-2DA1F26F5E8F}"/>
              </a:ext>
            </a:extLst>
          </p:cNvPr>
          <p:cNvSpPr txBox="1"/>
          <p:nvPr/>
        </p:nvSpPr>
        <p:spPr>
          <a:xfrm>
            <a:off x="6746875" y="1573725"/>
            <a:ext cx="517567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b="1" dirty="0"/>
              <a:t>toxisch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korrosiv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b="1" dirty="0"/>
              <a:t>schlecht zünd- und brennbar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Lachgas und Stickoxide 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sz="2400" dirty="0"/>
              <a:t>geringere Energiedichte als Diesel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/>
          </a:p>
        </p:txBody>
      </p:sp>
      <p:cxnSp>
        <p:nvCxnSpPr>
          <p:cNvPr id="10" name="Gerade Verbindung 9">
            <a:extLst>
              <a:ext uri="{FF2B5EF4-FFF2-40B4-BE49-F238E27FC236}">
                <a16:creationId xmlns:a16="http://schemas.microsoft.com/office/drawing/2014/main" id="{4DB7383B-6E54-3F55-9A4C-6F7B0ABACFE0}"/>
              </a:ext>
            </a:extLst>
          </p:cNvPr>
          <p:cNvCxnSpPr>
            <a:cxnSpLocks/>
          </p:cNvCxnSpPr>
          <p:nvPr/>
        </p:nvCxnSpPr>
        <p:spPr>
          <a:xfrm>
            <a:off x="6075851" y="1729021"/>
            <a:ext cx="0" cy="4798497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feld 12">
            <a:extLst>
              <a:ext uri="{FF2B5EF4-FFF2-40B4-BE49-F238E27FC236}">
                <a16:creationId xmlns:a16="http://schemas.microsoft.com/office/drawing/2014/main" id="{FAA94BCF-5CA4-F69D-87AD-28F38B568F49}"/>
              </a:ext>
            </a:extLst>
          </p:cNvPr>
          <p:cNvSpPr txBox="1"/>
          <p:nvPr/>
        </p:nvSpPr>
        <p:spPr>
          <a:xfrm>
            <a:off x="495300" y="1029435"/>
            <a:ext cx="208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/>
              <a:t>Vorteile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C410DA3-4779-E9EB-0AE4-2A513CD208D8}"/>
              </a:ext>
            </a:extLst>
          </p:cNvPr>
          <p:cNvSpPr txBox="1"/>
          <p:nvPr/>
        </p:nvSpPr>
        <p:spPr>
          <a:xfrm>
            <a:off x="7099300" y="1029434"/>
            <a:ext cx="208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/>
              <a:t>Nachteile</a:t>
            </a:r>
          </a:p>
        </p:txBody>
      </p:sp>
    </p:spTree>
    <p:extLst>
      <p:ext uri="{BB962C8B-B14F-4D97-AF65-F5344CB8AC3E}">
        <p14:creationId xmlns:p14="http://schemas.microsoft.com/office/powerpoint/2010/main" val="248015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D4629C-FA3C-3A06-09EA-A48DFB23F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id="{8F8AD4E1-FD25-1548-7CA3-5214986E6D7C}"/>
              </a:ext>
            </a:extLst>
          </p:cNvPr>
          <p:cNvSpPr txBox="1"/>
          <p:nvPr/>
        </p:nvSpPr>
        <p:spPr>
          <a:xfrm>
            <a:off x="1188720" y="2754630"/>
            <a:ext cx="10229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800" dirty="0">
                <a:solidFill>
                  <a:schemeClr val="bg1"/>
                </a:solidFill>
              </a:rPr>
              <a:t>Vielen Dank für die Aufmerksamkeit!</a:t>
            </a:r>
          </a:p>
        </p:txBody>
      </p:sp>
    </p:spTree>
    <p:extLst>
      <p:ext uri="{BB962C8B-B14F-4D97-AF65-F5344CB8AC3E}">
        <p14:creationId xmlns:p14="http://schemas.microsoft.com/office/powerpoint/2010/main" val="3489220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Benutzerdefiniertes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Benutzerdefiniertes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1240</Words>
  <Application>Microsoft Macintosh PowerPoint</Application>
  <PresentationFormat>Breitbild</PresentationFormat>
  <Paragraphs>268</Paragraphs>
  <Slides>38</Slides>
  <Notes>10</Notes>
  <HiddenSlides>1</HiddenSlides>
  <MMClips>2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3</vt:i4>
      </vt:variant>
      <vt:variant>
        <vt:lpstr>Folientitel</vt:lpstr>
      </vt:variant>
      <vt:variant>
        <vt:i4>38</vt:i4>
      </vt:variant>
    </vt:vector>
  </HeadingPairs>
  <TitlesOfParts>
    <vt:vector size="47" baseType="lpstr">
      <vt:lpstr>Alfred Sans</vt:lpstr>
      <vt:lpstr>Aptos</vt:lpstr>
      <vt:lpstr>Aptos Display</vt:lpstr>
      <vt:lpstr>Arial</vt:lpstr>
      <vt:lpstr>Cambria Math</vt:lpstr>
      <vt:lpstr>Google Sans</vt:lpstr>
      <vt:lpstr>Office</vt:lpstr>
      <vt:lpstr>1_Benutzerdefiniertes Design</vt:lpstr>
      <vt:lpstr>Benutzerdefiniertes Design</vt:lpstr>
      <vt:lpstr>PowerPoint-Präsentation</vt:lpstr>
      <vt:lpstr>Ammoniak</vt:lpstr>
      <vt:lpstr>PowerPoint-Präsentation</vt:lpstr>
      <vt:lpstr>PowerPoint-Präsentation</vt:lpstr>
      <vt:lpstr>Ammoniakmotor für Lokomotiven</vt:lpstr>
      <vt:lpstr>Ammoniakmotor von Toyota</vt:lpstr>
      <vt:lpstr>PowerPoint-Präsentation</vt:lpstr>
      <vt:lpstr>Grauer Ammoniak</vt:lpstr>
      <vt:lpstr>PowerPoint-Präsentation</vt:lpstr>
      <vt:lpstr>Grüner Ammoniak</vt:lpstr>
      <vt:lpstr>Blauer Ammoniak</vt:lpstr>
      <vt:lpstr>Ammoniak:  CO2 – freier Treibstoff</vt:lpstr>
      <vt:lpstr>Vergleich Ammoniak - Methan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Ammoniak als  Wasserstoffspeicher</vt:lpstr>
      <vt:lpstr>Wasserstoff aus Australien?</vt:lpstr>
      <vt:lpstr>PowerPoint-Präsentation</vt:lpstr>
      <vt:lpstr>PowerPoint-Präsentation</vt:lpstr>
      <vt:lpstr>Die Farben des Wasserstoffs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Hansruedi Dütsch</dc:creator>
  <cp:lastModifiedBy>Hansruedi Dütsch</cp:lastModifiedBy>
  <cp:revision>613</cp:revision>
  <dcterms:created xsi:type="dcterms:W3CDTF">2024-08-09T08:35:46Z</dcterms:created>
  <dcterms:modified xsi:type="dcterms:W3CDTF">2026-10-16T05:35:18Z</dcterms:modified>
</cp:coreProperties>
</file>