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6" r:id="rId3"/>
    <p:sldId id="288" r:id="rId4"/>
    <p:sldId id="287" r:id="rId5"/>
    <p:sldId id="258" r:id="rId6"/>
    <p:sldId id="271" r:id="rId7"/>
    <p:sldId id="261" r:id="rId8"/>
    <p:sldId id="268" r:id="rId9"/>
    <p:sldId id="270" r:id="rId10"/>
    <p:sldId id="272" r:id="rId11"/>
    <p:sldId id="274" r:id="rId12"/>
    <p:sldId id="269" r:id="rId13"/>
    <p:sldId id="267" r:id="rId14"/>
    <p:sldId id="263" r:id="rId15"/>
    <p:sldId id="260" r:id="rId16"/>
    <p:sldId id="266" r:id="rId17"/>
    <p:sldId id="265" r:id="rId18"/>
    <p:sldId id="262" r:id="rId19"/>
    <p:sldId id="259" r:id="rId20"/>
    <p:sldId id="257" r:id="rId21"/>
    <p:sldId id="285" r:id="rId22"/>
    <p:sldId id="275" r:id="rId23"/>
    <p:sldId id="276" r:id="rId24"/>
    <p:sldId id="280" r:id="rId25"/>
    <p:sldId id="277" r:id="rId26"/>
    <p:sldId id="278" r:id="rId27"/>
    <p:sldId id="279" r:id="rId28"/>
    <p:sldId id="281" r:id="rId29"/>
    <p:sldId id="282" r:id="rId30"/>
    <p:sldId id="283" r:id="rId31"/>
    <p:sldId id="284" r:id="rId3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0" d="100"/>
          <a:sy n="60" d="100"/>
        </p:scale>
        <p:origin x="84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879BF8-B9E8-D8BD-914E-122AAAA57072}"/>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9C00567E-C240-B736-1B2D-E83AB3F2BE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F3BDC10F-63F2-4FD4-D307-A07DAB4F1821}"/>
              </a:ext>
            </a:extLst>
          </p:cNvPr>
          <p:cNvSpPr>
            <a:spLocks noGrp="1"/>
          </p:cNvSpPr>
          <p:nvPr>
            <p:ph type="dt" sz="half" idx="10"/>
          </p:nvPr>
        </p:nvSpPr>
        <p:spPr/>
        <p:txBody>
          <a:bodyPr/>
          <a:lstStyle/>
          <a:p>
            <a:fld id="{04B0BF00-AB73-4602-BD79-D8883302B4FB}" type="datetimeFigureOut">
              <a:rPr lang="de-CH" smtClean="0"/>
              <a:t>07.10.2026</a:t>
            </a:fld>
            <a:endParaRPr lang="de-CH"/>
          </a:p>
        </p:txBody>
      </p:sp>
      <p:sp>
        <p:nvSpPr>
          <p:cNvPr id="5" name="Fußzeilenplatzhalter 4">
            <a:extLst>
              <a:ext uri="{FF2B5EF4-FFF2-40B4-BE49-F238E27FC236}">
                <a16:creationId xmlns:a16="http://schemas.microsoft.com/office/drawing/2014/main" id="{325C0F0E-97E6-14B7-7F4C-C8CEC0CA7EC7}"/>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E3DFBFAD-807A-9874-DDF4-732B6BF6E931}"/>
              </a:ext>
            </a:extLst>
          </p:cNvPr>
          <p:cNvSpPr>
            <a:spLocks noGrp="1"/>
          </p:cNvSpPr>
          <p:nvPr>
            <p:ph type="sldNum" sz="quarter" idx="12"/>
          </p:nvPr>
        </p:nvSpPr>
        <p:spPr/>
        <p:txBody>
          <a:bodyPr/>
          <a:lstStyle/>
          <a:p>
            <a:fld id="{B9B97599-B096-433B-9461-AB002E4FAF7C}" type="slidenum">
              <a:rPr lang="de-CH" smtClean="0"/>
              <a:t>‹Nr.›</a:t>
            </a:fld>
            <a:endParaRPr lang="de-CH"/>
          </a:p>
        </p:txBody>
      </p:sp>
    </p:spTree>
    <p:extLst>
      <p:ext uri="{BB962C8B-B14F-4D97-AF65-F5344CB8AC3E}">
        <p14:creationId xmlns:p14="http://schemas.microsoft.com/office/powerpoint/2010/main" val="3534678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98BCE9-8EA7-B727-A699-0C1FAFFF8F87}"/>
              </a:ext>
            </a:extLst>
          </p:cNvPr>
          <p:cNvSpPr>
            <a:spLocks noGrp="1"/>
          </p:cNvSpPr>
          <p:nvPr>
            <p:ph type="title"/>
          </p:nvPr>
        </p:nvSpPr>
        <p:spPr/>
        <p:txBody>
          <a:bodyPr/>
          <a:lstStyle/>
          <a:p>
            <a:r>
              <a:rPr lang="de-DE"/>
              <a:t>Mastertitelformat bearbeiten</a:t>
            </a:r>
            <a:endParaRPr lang="de-CH"/>
          </a:p>
        </p:txBody>
      </p:sp>
      <p:sp>
        <p:nvSpPr>
          <p:cNvPr id="3" name="Inhaltsplatzhalter 2">
            <a:extLst>
              <a:ext uri="{FF2B5EF4-FFF2-40B4-BE49-F238E27FC236}">
                <a16:creationId xmlns:a16="http://schemas.microsoft.com/office/drawing/2014/main" id="{D22FD8CD-7F5F-9AE3-7509-4CA1AF895C73}"/>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3B5AB428-2D5A-C979-A60A-D33F316C2C45}"/>
              </a:ext>
            </a:extLst>
          </p:cNvPr>
          <p:cNvSpPr>
            <a:spLocks noGrp="1"/>
          </p:cNvSpPr>
          <p:nvPr>
            <p:ph type="dt" sz="half" idx="10"/>
          </p:nvPr>
        </p:nvSpPr>
        <p:spPr/>
        <p:txBody>
          <a:bodyPr/>
          <a:lstStyle/>
          <a:p>
            <a:fld id="{04B0BF00-AB73-4602-BD79-D8883302B4FB}" type="datetimeFigureOut">
              <a:rPr lang="de-CH" smtClean="0"/>
              <a:t>07.10.2026</a:t>
            </a:fld>
            <a:endParaRPr lang="de-CH"/>
          </a:p>
        </p:txBody>
      </p:sp>
      <p:sp>
        <p:nvSpPr>
          <p:cNvPr id="5" name="Fußzeilenplatzhalter 4">
            <a:extLst>
              <a:ext uri="{FF2B5EF4-FFF2-40B4-BE49-F238E27FC236}">
                <a16:creationId xmlns:a16="http://schemas.microsoft.com/office/drawing/2014/main" id="{B11AD501-6829-BCAA-C6A9-4FF6B263A906}"/>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24EA9C90-35E8-876A-6A9D-0DFDA83B9F43}"/>
              </a:ext>
            </a:extLst>
          </p:cNvPr>
          <p:cNvSpPr>
            <a:spLocks noGrp="1"/>
          </p:cNvSpPr>
          <p:nvPr>
            <p:ph type="sldNum" sz="quarter" idx="12"/>
          </p:nvPr>
        </p:nvSpPr>
        <p:spPr/>
        <p:txBody>
          <a:bodyPr/>
          <a:lstStyle/>
          <a:p>
            <a:fld id="{B9B97599-B096-433B-9461-AB002E4FAF7C}" type="slidenum">
              <a:rPr lang="de-CH" smtClean="0"/>
              <a:t>‹Nr.›</a:t>
            </a:fld>
            <a:endParaRPr lang="de-CH"/>
          </a:p>
        </p:txBody>
      </p:sp>
    </p:spTree>
    <p:extLst>
      <p:ext uri="{BB962C8B-B14F-4D97-AF65-F5344CB8AC3E}">
        <p14:creationId xmlns:p14="http://schemas.microsoft.com/office/powerpoint/2010/main" val="811208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C007C2-C9A2-E0AA-545B-335A08A0DCA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CH"/>
          </a:p>
        </p:txBody>
      </p:sp>
      <p:sp>
        <p:nvSpPr>
          <p:cNvPr id="3" name="Textplatzhalter 2">
            <a:extLst>
              <a:ext uri="{FF2B5EF4-FFF2-40B4-BE49-F238E27FC236}">
                <a16:creationId xmlns:a16="http://schemas.microsoft.com/office/drawing/2014/main" id="{B4AABF66-1E54-10FB-B783-B7419381B29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B5060DED-C2A1-B64C-E9B8-6A7CC3187ABF}"/>
              </a:ext>
            </a:extLst>
          </p:cNvPr>
          <p:cNvSpPr>
            <a:spLocks noGrp="1"/>
          </p:cNvSpPr>
          <p:nvPr>
            <p:ph type="dt" sz="half" idx="10"/>
          </p:nvPr>
        </p:nvSpPr>
        <p:spPr/>
        <p:txBody>
          <a:bodyPr/>
          <a:lstStyle/>
          <a:p>
            <a:fld id="{04B0BF00-AB73-4602-BD79-D8883302B4FB}" type="datetimeFigureOut">
              <a:rPr lang="de-CH" smtClean="0"/>
              <a:t>07.10.2026</a:t>
            </a:fld>
            <a:endParaRPr lang="de-CH"/>
          </a:p>
        </p:txBody>
      </p:sp>
      <p:sp>
        <p:nvSpPr>
          <p:cNvPr id="5" name="Fußzeilenplatzhalter 4">
            <a:extLst>
              <a:ext uri="{FF2B5EF4-FFF2-40B4-BE49-F238E27FC236}">
                <a16:creationId xmlns:a16="http://schemas.microsoft.com/office/drawing/2014/main" id="{CA94284A-13C6-8B87-9CE9-D8B53EE937B9}"/>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A90DF763-93AA-A7FF-75AD-5CA89A65AB71}"/>
              </a:ext>
            </a:extLst>
          </p:cNvPr>
          <p:cNvSpPr>
            <a:spLocks noGrp="1"/>
          </p:cNvSpPr>
          <p:nvPr>
            <p:ph type="sldNum" sz="quarter" idx="12"/>
          </p:nvPr>
        </p:nvSpPr>
        <p:spPr/>
        <p:txBody>
          <a:bodyPr/>
          <a:lstStyle/>
          <a:p>
            <a:fld id="{B9B97599-B096-433B-9461-AB002E4FAF7C}" type="slidenum">
              <a:rPr lang="de-CH" smtClean="0"/>
              <a:t>‹Nr.›</a:t>
            </a:fld>
            <a:endParaRPr lang="de-CH"/>
          </a:p>
        </p:txBody>
      </p:sp>
    </p:spTree>
    <p:extLst>
      <p:ext uri="{BB962C8B-B14F-4D97-AF65-F5344CB8AC3E}">
        <p14:creationId xmlns:p14="http://schemas.microsoft.com/office/powerpoint/2010/main" val="4283060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9E406C-7C45-48DB-0518-0F427E30BE6A}"/>
              </a:ext>
            </a:extLst>
          </p:cNvPr>
          <p:cNvSpPr>
            <a:spLocks noGrp="1"/>
          </p:cNvSpPr>
          <p:nvPr>
            <p:ph type="title"/>
          </p:nvPr>
        </p:nvSpPr>
        <p:spPr/>
        <p:txBody>
          <a:bodyPr/>
          <a:lstStyle/>
          <a:p>
            <a:r>
              <a:rPr lang="de-DE"/>
              <a:t>Mastertitelformat bearbeiten</a:t>
            </a:r>
            <a:endParaRPr lang="de-CH"/>
          </a:p>
        </p:txBody>
      </p:sp>
      <p:sp>
        <p:nvSpPr>
          <p:cNvPr id="3" name="Inhaltsplatzhalter 2">
            <a:extLst>
              <a:ext uri="{FF2B5EF4-FFF2-40B4-BE49-F238E27FC236}">
                <a16:creationId xmlns:a16="http://schemas.microsoft.com/office/drawing/2014/main" id="{36883A07-4D5D-2348-0941-788058651CD4}"/>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a:extLst>
              <a:ext uri="{FF2B5EF4-FFF2-40B4-BE49-F238E27FC236}">
                <a16:creationId xmlns:a16="http://schemas.microsoft.com/office/drawing/2014/main" id="{6671D514-6C8A-B59E-AC7C-1211CAE3EEF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a:extLst>
              <a:ext uri="{FF2B5EF4-FFF2-40B4-BE49-F238E27FC236}">
                <a16:creationId xmlns:a16="http://schemas.microsoft.com/office/drawing/2014/main" id="{35CC916B-4548-7539-F04F-83D6A58587BA}"/>
              </a:ext>
            </a:extLst>
          </p:cNvPr>
          <p:cNvSpPr>
            <a:spLocks noGrp="1"/>
          </p:cNvSpPr>
          <p:nvPr>
            <p:ph type="dt" sz="half" idx="10"/>
          </p:nvPr>
        </p:nvSpPr>
        <p:spPr/>
        <p:txBody>
          <a:bodyPr/>
          <a:lstStyle/>
          <a:p>
            <a:fld id="{04B0BF00-AB73-4602-BD79-D8883302B4FB}" type="datetimeFigureOut">
              <a:rPr lang="de-CH" smtClean="0"/>
              <a:t>07.10.2026</a:t>
            </a:fld>
            <a:endParaRPr lang="de-CH"/>
          </a:p>
        </p:txBody>
      </p:sp>
      <p:sp>
        <p:nvSpPr>
          <p:cNvPr id="6" name="Fußzeilenplatzhalter 5">
            <a:extLst>
              <a:ext uri="{FF2B5EF4-FFF2-40B4-BE49-F238E27FC236}">
                <a16:creationId xmlns:a16="http://schemas.microsoft.com/office/drawing/2014/main" id="{98C7C197-BC63-8D92-BD84-A16CF874C0F5}"/>
              </a:ext>
            </a:extLst>
          </p:cNvPr>
          <p:cNvSpPr>
            <a:spLocks noGrp="1"/>
          </p:cNvSpPr>
          <p:nvPr>
            <p:ph type="ftr" sz="quarter" idx="11"/>
          </p:nvPr>
        </p:nvSpPr>
        <p:spPr/>
        <p:txBody>
          <a:bodyPr/>
          <a:lstStyle/>
          <a:p>
            <a:endParaRPr lang="de-CH"/>
          </a:p>
        </p:txBody>
      </p:sp>
      <p:sp>
        <p:nvSpPr>
          <p:cNvPr id="7" name="Foliennummernplatzhalter 6">
            <a:extLst>
              <a:ext uri="{FF2B5EF4-FFF2-40B4-BE49-F238E27FC236}">
                <a16:creationId xmlns:a16="http://schemas.microsoft.com/office/drawing/2014/main" id="{AB1320D0-F25D-B40E-647B-2076827DBDD7}"/>
              </a:ext>
            </a:extLst>
          </p:cNvPr>
          <p:cNvSpPr>
            <a:spLocks noGrp="1"/>
          </p:cNvSpPr>
          <p:nvPr>
            <p:ph type="sldNum" sz="quarter" idx="12"/>
          </p:nvPr>
        </p:nvSpPr>
        <p:spPr/>
        <p:txBody>
          <a:bodyPr/>
          <a:lstStyle/>
          <a:p>
            <a:fld id="{B9B97599-B096-433B-9461-AB002E4FAF7C}" type="slidenum">
              <a:rPr lang="de-CH" smtClean="0"/>
              <a:t>‹Nr.›</a:t>
            </a:fld>
            <a:endParaRPr lang="de-CH"/>
          </a:p>
        </p:txBody>
      </p:sp>
    </p:spTree>
    <p:extLst>
      <p:ext uri="{BB962C8B-B14F-4D97-AF65-F5344CB8AC3E}">
        <p14:creationId xmlns:p14="http://schemas.microsoft.com/office/powerpoint/2010/main" val="1569128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930F37-4CCF-FCD1-BB04-10D46447F779}"/>
              </a:ext>
            </a:extLst>
          </p:cNvPr>
          <p:cNvSpPr>
            <a:spLocks noGrp="1"/>
          </p:cNvSpPr>
          <p:nvPr>
            <p:ph type="title"/>
          </p:nvPr>
        </p:nvSpPr>
        <p:spPr>
          <a:xfrm>
            <a:off x="839788" y="365125"/>
            <a:ext cx="10515600" cy="1325563"/>
          </a:xfrm>
        </p:spPr>
        <p:txBody>
          <a:bodyPr/>
          <a:lstStyle/>
          <a:p>
            <a:r>
              <a:rPr lang="de-DE"/>
              <a:t>Mastertitelformat bearbeiten</a:t>
            </a:r>
            <a:endParaRPr lang="de-CH"/>
          </a:p>
        </p:txBody>
      </p:sp>
      <p:sp>
        <p:nvSpPr>
          <p:cNvPr id="3" name="Textplatzhalter 2">
            <a:extLst>
              <a:ext uri="{FF2B5EF4-FFF2-40B4-BE49-F238E27FC236}">
                <a16:creationId xmlns:a16="http://schemas.microsoft.com/office/drawing/2014/main" id="{B8472700-B1B1-01C9-A82B-AD87A78FCC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EDEFBAF6-CC3B-CC21-1459-CCC80C22BB21}"/>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a:extLst>
              <a:ext uri="{FF2B5EF4-FFF2-40B4-BE49-F238E27FC236}">
                <a16:creationId xmlns:a16="http://schemas.microsoft.com/office/drawing/2014/main" id="{C6A632E9-5DF8-AFD9-7B75-C90E683052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40250FA-EAEA-65F0-14E2-ADD0D2138DE4}"/>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a:extLst>
              <a:ext uri="{FF2B5EF4-FFF2-40B4-BE49-F238E27FC236}">
                <a16:creationId xmlns:a16="http://schemas.microsoft.com/office/drawing/2014/main" id="{AC9A26A3-7620-95A6-ED1A-B2DFEEFC35FD}"/>
              </a:ext>
            </a:extLst>
          </p:cNvPr>
          <p:cNvSpPr>
            <a:spLocks noGrp="1"/>
          </p:cNvSpPr>
          <p:nvPr>
            <p:ph type="dt" sz="half" idx="10"/>
          </p:nvPr>
        </p:nvSpPr>
        <p:spPr/>
        <p:txBody>
          <a:bodyPr/>
          <a:lstStyle/>
          <a:p>
            <a:fld id="{04B0BF00-AB73-4602-BD79-D8883302B4FB}" type="datetimeFigureOut">
              <a:rPr lang="de-CH" smtClean="0"/>
              <a:t>07.10.2026</a:t>
            </a:fld>
            <a:endParaRPr lang="de-CH"/>
          </a:p>
        </p:txBody>
      </p:sp>
      <p:sp>
        <p:nvSpPr>
          <p:cNvPr id="8" name="Fußzeilenplatzhalter 7">
            <a:extLst>
              <a:ext uri="{FF2B5EF4-FFF2-40B4-BE49-F238E27FC236}">
                <a16:creationId xmlns:a16="http://schemas.microsoft.com/office/drawing/2014/main" id="{A3C5AD9A-33E8-2256-56CB-F0356AE8DA74}"/>
              </a:ext>
            </a:extLst>
          </p:cNvPr>
          <p:cNvSpPr>
            <a:spLocks noGrp="1"/>
          </p:cNvSpPr>
          <p:nvPr>
            <p:ph type="ftr" sz="quarter" idx="11"/>
          </p:nvPr>
        </p:nvSpPr>
        <p:spPr/>
        <p:txBody>
          <a:bodyPr/>
          <a:lstStyle/>
          <a:p>
            <a:endParaRPr lang="de-CH"/>
          </a:p>
        </p:txBody>
      </p:sp>
      <p:sp>
        <p:nvSpPr>
          <p:cNvPr id="9" name="Foliennummernplatzhalter 8">
            <a:extLst>
              <a:ext uri="{FF2B5EF4-FFF2-40B4-BE49-F238E27FC236}">
                <a16:creationId xmlns:a16="http://schemas.microsoft.com/office/drawing/2014/main" id="{53C219C1-66BB-514C-ACE6-4490907A3825}"/>
              </a:ext>
            </a:extLst>
          </p:cNvPr>
          <p:cNvSpPr>
            <a:spLocks noGrp="1"/>
          </p:cNvSpPr>
          <p:nvPr>
            <p:ph type="sldNum" sz="quarter" idx="12"/>
          </p:nvPr>
        </p:nvSpPr>
        <p:spPr/>
        <p:txBody>
          <a:bodyPr/>
          <a:lstStyle/>
          <a:p>
            <a:fld id="{B9B97599-B096-433B-9461-AB002E4FAF7C}" type="slidenum">
              <a:rPr lang="de-CH" smtClean="0"/>
              <a:t>‹Nr.›</a:t>
            </a:fld>
            <a:endParaRPr lang="de-CH"/>
          </a:p>
        </p:txBody>
      </p:sp>
    </p:spTree>
    <p:extLst>
      <p:ext uri="{BB962C8B-B14F-4D97-AF65-F5344CB8AC3E}">
        <p14:creationId xmlns:p14="http://schemas.microsoft.com/office/powerpoint/2010/main" val="790820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13E556-39CC-B89F-492C-2DE2953F21ED}"/>
              </a:ext>
            </a:extLst>
          </p:cNvPr>
          <p:cNvSpPr>
            <a:spLocks noGrp="1"/>
          </p:cNvSpPr>
          <p:nvPr>
            <p:ph type="title"/>
          </p:nvPr>
        </p:nvSpPr>
        <p:spPr/>
        <p:txBody>
          <a:bodyPr/>
          <a:lstStyle/>
          <a:p>
            <a:r>
              <a:rPr lang="de-DE"/>
              <a:t>Mastertitelformat bearbeiten</a:t>
            </a:r>
            <a:endParaRPr lang="de-CH"/>
          </a:p>
        </p:txBody>
      </p:sp>
      <p:sp>
        <p:nvSpPr>
          <p:cNvPr id="3" name="Datumsplatzhalter 2">
            <a:extLst>
              <a:ext uri="{FF2B5EF4-FFF2-40B4-BE49-F238E27FC236}">
                <a16:creationId xmlns:a16="http://schemas.microsoft.com/office/drawing/2014/main" id="{09272F30-EAF7-B2AB-B249-A7E6B2D5A317}"/>
              </a:ext>
            </a:extLst>
          </p:cNvPr>
          <p:cNvSpPr>
            <a:spLocks noGrp="1"/>
          </p:cNvSpPr>
          <p:nvPr>
            <p:ph type="dt" sz="half" idx="10"/>
          </p:nvPr>
        </p:nvSpPr>
        <p:spPr/>
        <p:txBody>
          <a:bodyPr/>
          <a:lstStyle/>
          <a:p>
            <a:fld id="{04B0BF00-AB73-4602-BD79-D8883302B4FB}" type="datetimeFigureOut">
              <a:rPr lang="de-CH" smtClean="0"/>
              <a:t>07.10.2026</a:t>
            </a:fld>
            <a:endParaRPr lang="de-CH"/>
          </a:p>
        </p:txBody>
      </p:sp>
      <p:sp>
        <p:nvSpPr>
          <p:cNvPr id="4" name="Fußzeilenplatzhalter 3">
            <a:extLst>
              <a:ext uri="{FF2B5EF4-FFF2-40B4-BE49-F238E27FC236}">
                <a16:creationId xmlns:a16="http://schemas.microsoft.com/office/drawing/2014/main" id="{E5591572-72B8-F158-CEB0-BC911600DEA0}"/>
              </a:ext>
            </a:extLst>
          </p:cNvPr>
          <p:cNvSpPr>
            <a:spLocks noGrp="1"/>
          </p:cNvSpPr>
          <p:nvPr>
            <p:ph type="ftr" sz="quarter" idx="11"/>
          </p:nvPr>
        </p:nvSpPr>
        <p:spPr/>
        <p:txBody>
          <a:bodyPr/>
          <a:lstStyle/>
          <a:p>
            <a:endParaRPr lang="de-CH"/>
          </a:p>
        </p:txBody>
      </p:sp>
      <p:sp>
        <p:nvSpPr>
          <p:cNvPr id="5" name="Foliennummernplatzhalter 4">
            <a:extLst>
              <a:ext uri="{FF2B5EF4-FFF2-40B4-BE49-F238E27FC236}">
                <a16:creationId xmlns:a16="http://schemas.microsoft.com/office/drawing/2014/main" id="{ABD0CCDB-8C15-1095-AB81-CD6840AE353A}"/>
              </a:ext>
            </a:extLst>
          </p:cNvPr>
          <p:cNvSpPr>
            <a:spLocks noGrp="1"/>
          </p:cNvSpPr>
          <p:nvPr>
            <p:ph type="sldNum" sz="quarter" idx="12"/>
          </p:nvPr>
        </p:nvSpPr>
        <p:spPr/>
        <p:txBody>
          <a:bodyPr/>
          <a:lstStyle/>
          <a:p>
            <a:fld id="{B9B97599-B096-433B-9461-AB002E4FAF7C}" type="slidenum">
              <a:rPr lang="de-CH" smtClean="0"/>
              <a:t>‹Nr.›</a:t>
            </a:fld>
            <a:endParaRPr lang="de-CH"/>
          </a:p>
        </p:txBody>
      </p:sp>
    </p:spTree>
    <p:extLst>
      <p:ext uri="{BB962C8B-B14F-4D97-AF65-F5344CB8AC3E}">
        <p14:creationId xmlns:p14="http://schemas.microsoft.com/office/powerpoint/2010/main" val="2798596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4FEB4A1F-B153-1ED9-D735-AA879AC9850F}"/>
              </a:ext>
            </a:extLst>
          </p:cNvPr>
          <p:cNvSpPr>
            <a:spLocks noGrp="1"/>
          </p:cNvSpPr>
          <p:nvPr>
            <p:ph type="dt" sz="half" idx="10"/>
          </p:nvPr>
        </p:nvSpPr>
        <p:spPr/>
        <p:txBody>
          <a:bodyPr/>
          <a:lstStyle/>
          <a:p>
            <a:fld id="{04B0BF00-AB73-4602-BD79-D8883302B4FB}" type="datetimeFigureOut">
              <a:rPr lang="de-CH" smtClean="0"/>
              <a:t>07.10.2026</a:t>
            </a:fld>
            <a:endParaRPr lang="de-CH"/>
          </a:p>
        </p:txBody>
      </p:sp>
      <p:sp>
        <p:nvSpPr>
          <p:cNvPr id="3" name="Fußzeilenplatzhalter 2">
            <a:extLst>
              <a:ext uri="{FF2B5EF4-FFF2-40B4-BE49-F238E27FC236}">
                <a16:creationId xmlns:a16="http://schemas.microsoft.com/office/drawing/2014/main" id="{D9B28870-76F2-8030-427A-31A6C354FBA6}"/>
              </a:ext>
            </a:extLst>
          </p:cNvPr>
          <p:cNvSpPr>
            <a:spLocks noGrp="1"/>
          </p:cNvSpPr>
          <p:nvPr>
            <p:ph type="ftr" sz="quarter" idx="11"/>
          </p:nvPr>
        </p:nvSpPr>
        <p:spPr/>
        <p:txBody>
          <a:bodyPr/>
          <a:lstStyle/>
          <a:p>
            <a:endParaRPr lang="de-CH"/>
          </a:p>
        </p:txBody>
      </p:sp>
      <p:sp>
        <p:nvSpPr>
          <p:cNvPr id="4" name="Foliennummernplatzhalter 3">
            <a:extLst>
              <a:ext uri="{FF2B5EF4-FFF2-40B4-BE49-F238E27FC236}">
                <a16:creationId xmlns:a16="http://schemas.microsoft.com/office/drawing/2014/main" id="{4BA21A19-3D4C-D2F9-F363-A05B144E9254}"/>
              </a:ext>
            </a:extLst>
          </p:cNvPr>
          <p:cNvSpPr>
            <a:spLocks noGrp="1"/>
          </p:cNvSpPr>
          <p:nvPr>
            <p:ph type="sldNum" sz="quarter" idx="12"/>
          </p:nvPr>
        </p:nvSpPr>
        <p:spPr/>
        <p:txBody>
          <a:bodyPr/>
          <a:lstStyle/>
          <a:p>
            <a:fld id="{B9B97599-B096-433B-9461-AB002E4FAF7C}" type="slidenum">
              <a:rPr lang="de-CH" smtClean="0"/>
              <a:t>‹Nr.›</a:t>
            </a:fld>
            <a:endParaRPr lang="de-CH"/>
          </a:p>
        </p:txBody>
      </p:sp>
    </p:spTree>
    <p:extLst>
      <p:ext uri="{BB962C8B-B14F-4D97-AF65-F5344CB8AC3E}">
        <p14:creationId xmlns:p14="http://schemas.microsoft.com/office/powerpoint/2010/main" val="2295996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E0534C-D123-1739-5E18-6D517E19AD8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CH"/>
          </a:p>
        </p:txBody>
      </p:sp>
      <p:sp>
        <p:nvSpPr>
          <p:cNvPr id="3" name="Inhaltsplatzhalter 2">
            <a:extLst>
              <a:ext uri="{FF2B5EF4-FFF2-40B4-BE49-F238E27FC236}">
                <a16:creationId xmlns:a16="http://schemas.microsoft.com/office/drawing/2014/main" id="{25D54C10-83A6-0E62-BFB4-53A44F022A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a:extLst>
              <a:ext uri="{FF2B5EF4-FFF2-40B4-BE49-F238E27FC236}">
                <a16:creationId xmlns:a16="http://schemas.microsoft.com/office/drawing/2014/main" id="{EF9DE5B3-3D02-6098-6C1E-A7ED783FEC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54908A9-CE05-8C3F-4030-D8A92DB2909D}"/>
              </a:ext>
            </a:extLst>
          </p:cNvPr>
          <p:cNvSpPr>
            <a:spLocks noGrp="1"/>
          </p:cNvSpPr>
          <p:nvPr>
            <p:ph type="dt" sz="half" idx="10"/>
          </p:nvPr>
        </p:nvSpPr>
        <p:spPr/>
        <p:txBody>
          <a:bodyPr/>
          <a:lstStyle/>
          <a:p>
            <a:fld id="{04B0BF00-AB73-4602-BD79-D8883302B4FB}" type="datetimeFigureOut">
              <a:rPr lang="de-CH" smtClean="0"/>
              <a:t>07.10.2026</a:t>
            </a:fld>
            <a:endParaRPr lang="de-CH"/>
          </a:p>
        </p:txBody>
      </p:sp>
      <p:sp>
        <p:nvSpPr>
          <p:cNvPr id="6" name="Fußzeilenplatzhalter 5">
            <a:extLst>
              <a:ext uri="{FF2B5EF4-FFF2-40B4-BE49-F238E27FC236}">
                <a16:creationId xmlns:a16="http://schemas.microsoft.com/office/drawing/2014/main" id="{727DE4F2-FA98-96A3-5A9B-8E3940F64259}"/>
              </a:ext>
            </a:extLst>
          </p:cNvPr>
          <p:cNvSpPr>
            <a:spLocks noGrp="1"/>
          </p:cNvSpPr>
          <p:nvPr>
            <p:ph type="ftr" sz="quarter" idx="11"/>
          </p:nvPr>
        </p:nvSpPr>
        <p:spPr/>
        <p:txBody>
          <a:bodyPr/>
          <a:lstStyle/>
          <a:p>
            <a:endParaRPr lang="de-CH"/>
          </a:p>
        </p:txBody>
      </p:sp>
      <p:sp>
        <p:nvSpPr>
          <p:cNvPr id="7" name="Foliennummernplatzhalter 6">
            <a:extLst>
              <a:ext uri="{FF2B5EF4-FFF2-40B4-BE49-F238E27FC236}">
                <a16:creationId xmlns:a16="http://schemas.microsoft.com/office/drawing/2014/main" id="{04EA4F29-273C-387E-A91B-ABCC6D8DAFFB}"/>
              </a:ext>
            </a:extLst>
          </p:cNvPr>
          <p:cNvSpPr>
            <a:spLocks noGrp="1"/>
          </p:cNvSpPr>
          <p:nvPr>
            <p:ph type="sldNum" sz="quarter" idx="12"/>
          </p:nvPr>
        </p:nvSpPr>
        <p:spPr/>
        <p:txBody>
          <a:bodyPr/>
          <a:lstStyle/>
          <a:p>
            <a:fld id="{B9B97599-B096-433B-9461-AB002E4FAF7C}" type="slidenum">
              <a:rPr lang="de-CH" smtClean="0"/>
              <a:t>‹Nr.›</a:t>
            </a:fld>
            <a:endParaRPr lang="de-CH"/>
          </a:p>
        </p:txBody>
      </p:sp>
    </p:spTree>
    <p:extLst>
      <p:ext uri="{BB962C8B-B14F-4D97-AF65-F5344CB8AC3E}">
        <p14:creationId xmlns:p14="http://schemas.microsoft.com/office/powerpoint/2010/main" val="1847629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1F3DF7-1EEB-110C-44E1-F372FC36A22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CH"/>
          </a:p>
        </p:txBody>
      </p:sp>
      <p:sp>
        <p:nvSpPr>
          <p:cNvPr id="3" name="Bildplatzhalter 2">
            <a:extLst>
              <a:ext uri="{FF2B5EF4-FFF2-40B4-BE49-F238E27FC236}">
                <a16:creationId xmlns:a16="http://schemas.microsoft.com/office/drawing/2014/main" id="{35CE30BE-985D-66DA-E6EE-086078AED0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a:extLst>
              <a:ext uri="{FF2B5EF4-FFF2-40B4-BE49-F238E27FC236}">
                <a16:creationId xmlns:a16="http://schemas.microsoft.com/office/drawing/2014/main" id="{2BB6E574-ABE3-E20E-E074-A56F06593E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A4B048F-33FC-C358-45A4-41A03D9CD845}"/>
              </a:ext>
            </a:extLst>
          </p:cNvPr>
          <p:cNvSpPr>
            <a:spLocks noGrp="1"/>
          </p:cNvSpPr>
          <p:nvPr>
            <p:ph type="dt" sz="half" idx="10"/>
          </p:nvPr>
        </p:nvSpPr>
        <p:spPr/>
        <p:txBody>
          <a:bodyPr/>
          <a:lstStyle/>
          <a:p>
            <a:fld id="{04B0BF00-AB73-4602-BD79-D8883302B4FB}" type="datetimeFigureOut">
              <a:rPr lang="de-CH" smtClean="0"/>
              <a:t>07.10.2026</a:t>
            </a:fld>
            <a:endParaRPr lang="de-CH"/>
          </a:p>
        </p:txBody>
      </p:sp>
      <p:sp>
        <p:nvSpPr>
          <p:cNvPr id="6" name="Fußzeilenplatzhalter 5">
            <a:extLst>
              <a:ext uri="{FF2B5EF4-FFF2-40B4-BE49-F238E27FC236}">
                <a16:creationId xmlns:a16="http://schemas.microsoft.com/office/drawing/2014/main" id="{A54FCACC-A535-41B7-19F4-423293CEAF9B}"/>
              </a:ext>
            </a:extLst>
          </p:cNvPr>
          <p:cNvSpPr>
            <a:spLocks noGrp="1"/>
          </p:cNvSpPr>
          <p:nvPr>
            <p:ph type="ftr" sz="quarter" idx="11"/>
          </p:nvPr>
        </p:nvSpPr>
        <p:spPr/>
        <p:txBody>
          <a:bodyPr/>
          <a:lstStyle/>
          <a:p>
            <a:endParaRPr lang="de-CH"/>
          </a:p>
        </p:txBody>
      </p:sp>
      <p:sp>
        <p:nvSpPr>
          <p:cNvPr id="7" name="Foliennummernplatzhalter 6">
            <a:extLst>
              <a:ext uri="{FF2B5EF4-FFF2-40B4-BE49-F238E27FC236}">
                <a16:creationId xmlns:a16="http://schemas.microsoft.com/office/drawing/2014/main" id="{34D5CA79-5735-3D18-0D79-68559FF16F37}"/>
              </a:ext>
            </a:extLst>
          </p:cNvPr>
          <p:cNvSpPr>
            <a:spLocks noGrp="1"/>
          </p:cNvSpPr>
          <p:nvPr>
            <p:ph type="sldNum" sz="quarter" idx="12"/>
          </p:nvPr>
        </p:nvSpPr>
        <p:spPr/>
        <p:txBody>
          <a:bodyPr/>
          <a:lstStyle/>
          <a:p>
            <a:fld id="{B9B97599-B096-433B-9461-AB002E4FAF7C}" type="slidenum">
              <a:rPr lang="de-CH" smtClean="0"/>
              <a:t>‹Nr.›</a:t>
            </a:fld>
            <a:endParaRPr lang="de-CH"/>
          </a:p>
        </p:txBody>
      </p:sp>
    </p:spTree>
    <p:extLst>
      <p:ext uri="{BB962C8B-B14F-4D97-AF65-F5344CB8AC3E}">
        <p14:creationId xmlns:p14="http://schemas.microsoft.com/office/powerpoint/2010/main" val="197012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3FFDCE-EC0A-8E67-BEFC-82A304942114}"/>
              </a:ext>
            </a:extLst>
          </p:cNvPr>
          <p:cNvSpPr>
            <a:spLocks noGrp="1"/>
          </p:cNvSpPr>
          <p:nvPr>
            <p:ph type="title"/>
          </p:nvPr>
        </p:nvSpPr>
        <p:spPr/>
        <p:txBody>
          <a:bodyPr/>
          <a:lstStyle/>
          <a:p>
            <a:r>
              <a:rPr lang="de-DE"/>
              <a:t>Mastertitelformat bearbeiten</a:t>
            </a:r>
            <a:endParaRPr lang="de-CH"/>
          </a:p>
        </p:txBody>
      </p:sp>
      <p:sp>
        <p:nvSpPr>
          <p:cNvPr id="3" name="Vertikaler Textplatzhalter 2">
            <a:extLst>
              <a:ext uri="{FF2B5EF4-FFF2-40B4-BE49-F238E27FC236}">
                <a16:creationId xmlns:a16="http://schemas.microsoft.com/office/drawing/2014/main" id="{60404D2D-B1E8-41EE-CAA2-C56B55CE0EB7}"/>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BFBE1B71-1765-9A1F-EE01-F930C47BAAEE}"/>
              </a:ext>
            </a:extLst>
          </p:cNvPr>
          <p:cNvSpPr>
            <a:spLocks noGrp="1"/>
          </p:cNvSpPr>
          <p:nvPr>
            <p:ph type="dt" sz="half" idx="10"/>
          </p:nvPr>
        </p:nvSpPr>
        <p:spPr/>
        <p:txBody>
          <a:bodyPr/>
          <a:lstStyle/>
          <a:p>
            <a:fld id="{04B0BF00-AB73-4602-BD79-D8883302B4FB}" type="datetimeFigureOut">
              <a:rPr lang="de-CH" smtClean="0"/>
              <a:t>07.10.2026</a:t>
            </a:fld>
            <a:endParaRPr lang="de-CH"/>
          </a:p>
        </p:txBody>
      </p:sp>
      <p:sp>
        <p:nvSpPr>
          <p:cNvPr id="5" name="Fußzeilenplatzhalter 4">
            <a:extLst>
              <a:ext uri="{FF2B5EF4-FFF2-40B4-BE49-F238E27FC236}">
                <a16:creationId xmlns:a16="http://schemas.microsoft.com/office/drawing/2014/main" id="{81915A2D-DC01-408F-0CD8-87EF2B259CFF}"/>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19B87156-6EE3-B0AD-AF79-8604C5455514}"/>
              </a:ext>
            </a:extLst>
          </p:cNvPr>
          <p:cNvSpPr>
            <a:spLocks noGrp="1"/>
          </p:cNvSpPr>
          <p:nvPr>
            <p:ph type="sldNum" sz="quarter" idx="12"/>
          </p:nvPr>
        </p:nvSpPr>
        <p:spPr/>
        <p:txBody>
          <a:bodyPr/>
          <a:lstStyle/>
          <a:p>
            <a:fld id="{B9B97599-B096-433B-9461-AB002E4FAF7C}" type="slidenum">
              <a:rPr lang="de-CH" smtClean="0"/>
              <a:t>‹Nr.›</a:t>
            </a:fld>
            <a:endParaRPr lang="de-CH"/>
          </a:p>
        </p:txBody>
      </p:sp>
    </p:spTree>
    <p:extLst>
      <p:ext uri="{BB962C8B-B14F-4D97-AF65-F5344CB8AC3E}">
        <p14:creationId xmlns:p14="http://schemas.microsoft.com/office/powerpoint/2010/main" val="3876505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D91781D-4E19-CC23-264E-8D705879A97B}"/>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CH"/>
          </a:p>
        </p:txBody>
      </p:sp>
      <p:sp>
        <p:nvSpPr>
          <p:cNvPr id="3" name="Vertikaler Textplatzhalter 2">
            <a:extLst>
              <a:ext uri="{FF2B5EF4-FFF2-40B4-BE49-F238E27FC236}">
                <a16:creationId xmlns:a16="http://schemas.microsoft.com/office/drawing/2014/main" id="{A7FDF3E2-9BB9-F94E-8DC8-12B21DFB04DE}"/>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C5FC779E-149C-C88B-F6FE-3F64BB50EAB1}"/>
              </a:ext>
            </a:extLst>
          </p:cNvPr>
          <p:cNvSpPr>
            <a:spLocks noGrp="1"/>
          </p:cNvSpPr>
          <p:nvPr>
            <p:ph type="dt" sz="half" idx="10"/>
          </p:nvPr>
        </p:nvSpPr>
        <p:spPr/>
        <p:txBody>
          <a:bodyPr/>
          <a:lstStyle/>
          <a:p>
            <a:fld id="{04B0BF00-AB73-4602-BD79-D8883302B4FB}" type="datetimeFigureOut">
              <a:rPr lang="de-CH" smtClean="0"/>
              <a:t>07.10.2026</a:t>
            </a:fld>
            <a:endParaRPr lang="de-CH"/>
          </a:p>
        </p:txBody>
      </p:sp>
      <p:sp>
        <p:nvSpPr>
          <p:cNvPr id="5" name="Fußzeilenplatzhalter 4">
            <a:extLst>
              <a:ext uri="{FF2B5EF4-FFF2-40B4-BE49-F238E27FC236}">
                <a16:creationId xmlns:a16="http://schemas.microsoft.com/office/drawing/2014/main" id="{89D93C33-F9A4-CE76-3F17-3C08293E09E9}"/>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17B2B656-4274-E848-B163-9BE04762CF61}"/>
              </a:ext>
            </a:extLst>
          </p:cNvPr>
          <p:cNvSpPr>
            <a:spLocks noGrp="1"/>
          </p:cNvSpPr>
          <p:nvPr>
            <p:ph type="sldNum" sz="quarter" idx="12"/>
          </p:nvPr>
        </p:nvSpPr>
        <p:spPr/>
        <p:txBody>
          <a:bodyPr/>
          <a:lstStyle/>
          <a:p>
            <a:fld id="{B9B97599-B096-433B-9461-AB002E4FAF7C}" type="slidenum">
              <a:rPr lang="de-CH" smtClean="0"/>
              <a:t>‹Nr.›</a:t>
            </a:fld>
            <a:endParaRPr lang="de-CH"/>
          </a:p>
        </p:txBody>
      </p:sp>
    </p:spTree>
    <p:extLst>
      <p:ext uri="{BB962C8B-B14F-4D97-AF65-F5344CB8AC3E}">
        <p14:creationId xmlns:p14="http://schemas.microsoft.com/office/powerpoint/2010/main" val="1326899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C1D7DE9-66D3-B77E-65B6-DF44EB61D0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de-CH"/>
          </a:p>
        </p:txBody>
      </p:sp>
      <p:sp>
        <p:nvSpPr>
          <p:cNvPr id="3" name="Textplatzhalter 2">
            <a:extLst>
              <a:ext uri="{FF2B5EF4-FFF2-40B4-BE49-F238E27FC236}">
                <a16:creationId xmlns:a16="http://schemas.microsoft.com/office/drawing/2014/main" id="{CFFC096D-2ED4-849E-159E-996AC12074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23626B0E-B8C2-6CCF-402D-70FA78E4B9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4B0BF00-AB73-4602-BD79-D8883302B4FB}" type="datetimeFigureOut">
              <a:rPr lang="de-CH" smtClean="0"/>
              <a:t>07.10.2026</a:t>
            </a:fld>
            <a:endParaRPr lang="de-CH"/>
          </a:p>
        </p:txBody>
      </p:sp>
      <p:sp>
        <p:nvSpPr>
          <p:cNvPr id="5" name="Fußzeilenplatzhalter 4">
            <a:extLst>
              <a:ext uri="{FF2B5EF4-FFF2-40B4-BE49-F238E27FC236}">
                <a16:creationId xmlns:a16="http://schemas.microsoft.com/office/drawing/2014/main" id="{75E6242F-3382-BD5A-32C0-EEC7579E3C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CH"/>
          </a:p>
        </p:txBody>
      </p:sp>
      <p:sp>
        <p:nvSpPr>
          <p:cNvPr id="6" name="Foliennummernplatzhalter 5">
            <a:extLst>
              <a:ext uri="{FF2B5EF4-FFF2-40B4-BE49-F238E27FC236}">
                <a16:creationId xmlns:a16="http://schemas.microsoft.com/office/drawing/2014/main" id="{4D6FA127-3736-3312-A32D-DE81630C9D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9B97599-B096-433B-9461-AB002E4FAF7C}" type="slidenum">
              <a:rPr lang="de-CH" smtClean="0"/>
              <a:t>‹Nr.›</a:t>
            </a:fld>
            <a:endParaRPr lang="de-CH"/>
          </a:p>
        </p:txBody>
      </p:sp>
    </p:spTree>
    <p:extLst>
      <p:ext uri="{BB962C8B-B14F-4D97-AF65-F5344CB8AC3E}">
        <p14:creationId xmlns:p14="http://schemas.microsoft.com/office/powerpoint/2010/main" val="10116605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videoportal.uni-freiburg.de/video/d-4231-tripelpunkt-flssiger-stickstoff/a6fcf9cba19616ecee05020ac83c62a0" TargetMode="External"/><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www.youtube.com/watch?v=5EJUZ9eUn5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D88CE5-52B0-99F3-06AE-6837893C410E}"/>
              </a:ext>
            </a:extLst>
          </p:cNvPr>
          <p:cNvSpPr>
            <a:spLocks noGrp="1"/>
          </p:cNvSpPr>
          <p:nvPr>
            <p:ph type="ctrTitle"/>
          </p:nvPr>
        </p:nvSpPr>
        <p:spPr>
          <a:xfrm>
            <a:off x="1610264" y="862641"/>
            <a:ext cx="9144000" cy="1682151"/>
          </a:xfrm>
        </p:spPr>
        <p:txBody>
          <a:bodyPr>
            <a:noAutofit/>
          </a:bodyPr>
          <a:lstStyle/>
          <a:p>
            <a:r>
              <a:rPr lang="de-CH" sz="12000" dirty="0">
                <a:solidFill>
                  <a:srgbClr val="00B050"/>
                </a:solidFill>
              </a:rPr>
              <a:t>G</a:t>
            </a:r>
            <a:r>
              <a:rPr lang="de-CH" sz="12000" dirty="0"/>
              <a:t>E</a:t>
            </a:r>
            <a:r>
              <a:rPr lang="de-CH" sz="12000" dirty="0">
                <a:solidFill>
                  <a:srgbClr val="FF0000"/>
                </a:solidFill>
              </a:rPr>
              <a:t>H</a:t>
            </a:r>
            <a:r>
              <a:rPr lang="de-CH" sz="12000" dirty="0"/>
              <a:t>T</a:t>
            </a:r>
            <a:r>
              <a:rPr lang="de-CH" sz="12000" dirty="0">
                <a:solidFill>
                  <a:srgbClr val="0070C0"/>
                </a:solidFill>
              </a:rPr>
              <a:t>S </a:t>
            </a:r>
            <a:r>
              <a:rPr lang="de-CH" sz="12000" dirty="0">
                <a:solidFill>
                  <a:srgbClr val="00B050"/>
                </a:solidFill>
              </a:rPr>
              <a:t>?</a:t>
            </a:r>
          </a:p>
        </p:txBody>
      </p:sp>
      <p:sp>
        <p:nvSpPr>
          <p:cNvPr id="3" name="Untertitel 2">
            <a:extLst>
              <a:ext uri="{FF2B5EF4-FFF2-40B4-BE49-F238E27FC236}">
                <a16:creationId xmlns:a16="http://schemas.microsoft.com/office/drawing/2014/main" id="{B96A91A4-50D9-46D9-C3A4-0CE958CAC491}"/>
              </a:ext>
            </a:extLst>
          </p:cNvPr>
          <p:cNvSpPr>
            <a:spLocks noGrp="1"/>
          </p:cNvSpPr>
          <p:nvPr>
            <p:ph type="subTitle" idx="1"/>
          </p:nvPr>
        </p:nvSpPr>
        <p:spPr>
          <a:xfrm>
            <a:off x="1524000" y="3845858"/>
            <a:ext cx="9144000" cy="2511809"/>
          </a:xfrm>
        </p:spPr>
        <p:txBody>
          <a:bodyPr>
            <a:normAutofit lnSpcReduction="10000"/>
          </a:bodyPr>
          <a:lstStyle/>
          <a:p>
            <a:r>
              <a:rPr lang="de-CH" sz="3000" dirty="0"/>
              <a:t>Gedanken und Experimente zur Entropie</a:t>
            </a:r>
          </a:p>
          <a:p>
            <a:endParaRPr lang="de-CH" dirty="0"/>
          </a:p>
          <a:p>
            <a:r>
              <a:rPr lang="de-CH" dirty="0"/>
              <a:t>Zentralkurs 2026</a:t>
            </a:r>
          </a:p>
          <a:p>
            <a:endParaRPr lang="de-CH" dirty="0"/>
          </a:p>
          <a:p>
            <a:r>
              <a:rPr lang="de-CH" sz="1900" dirty="0"/>
              <a:t>Markus T. Müller, Dr. sc. nat. ETH</a:t>
            </a:r>
          </a:p>
          <a:p>
            <a:r>
              <a:rPr lang="de-CH" sz="1900" dirty="0"/>
              <a:t>Kantonsschule Frauenfeld</a:t>
            </a:r>
          </a:p>
        </p:txBody>
      </p:sp>
      <mc:AlternateContent xmlns:mc="http://schemas.openxmlformats.org/markup-compatibility/2006">
        <mc:Choice xmlns:a14="http://schemas.microsoft.com/office/drawing/2010/main" Requires="a14">
          <p:sp>
            <p:nvSpPr>
              <p:cNvPr id="5" name="Textfeld 4">
                <a:extLst>
                  <a:ext uri="{FF2B5EF4-FFF2-40B4-BE49-F238E27FC236}">
                    <a16:creationId xmlns:a16="http://schemas.microsoft.com/office/drawing/2014/main" id="{CB4051BB-0EBC-4206-CE64-160A34960ADB}"/>
                  </a:ext>
                </a:extLst>
              </p:cNvPr>
              <p:cNvSpPr txBox="1"/>
              <p:nvPr/>
            </p:nvSpPr>
            <p:spPr>
              <a:xfrm>
                <a:off x="2857031" y="2750532"/>
                <a:ext cx="6096000" cy="523220"/>
              </a:xfrm>
              <a:prstGeom prst="rect">
                <a:avLst/>
              </a:prstGeom>
              <a:noFill/>
            </p:spPr>
            <p:txBody>
              <a:bodyPr wrap="square">
                <a:spAutoFit/>
              </a:bodyPr>
              <a:lstStyle/>
              <a:p>
                <a:pPr/>
                <a14:m>
                  <m:oMathPara xmlns:m="http://schemas.openxmlformats.org/officeDocument/2006/math">
                    <m:oMath>
                      <m:sSub>
                        <m:sSubPr>
                          <m:ctrlPr>
                            <a:rPr lang="de-CH" sz="2800" i="1">
                              <a:solidFill>
                                <a:srgbClr val="00B050"/>
                              </a:solidFill>
                              <a:latin typeface="Cambria Math" panose="02040503050406030204" pitchFamily="18" charset="0"/>
                            </a:rPr>
                          </m:ctrlPr>
                        </m:sSubPr>
                        <m:e>
                          <m:r>
                            <a:rPr lang="de-CH" sz="2800" i="1">
                              <a:solidFill>
                                <a:srgbClr val="00B050"/>
                              </a:solidFill>
                              <a:latin typeface="Cambria Math" panose="02040503050406030204" pitchFamily="18" charset="0"/>
                            </a:rPr>
                            <m:t>∆</m:t>
                          </m:r>
                        </m:e>
                        <m:sub>
                          <m:r>
                            <a:rPr lang="de-CH" sz="2800" i="1">
                              <a:solidFill>
                                <a:srgbClr val="00B050"/>
                              </a:solidFill>
                              <a:latin typeface="Cambria Math" panose="02040503050406030204" pitchFamily="18" charset="0"/>
                            </a:rPr>
                            <m:t>𝑅</m:t>
                          </m:r>
                        </m:sub>
                      </m:sSub>
                      <m:r>
                        <a:rPr lang="de-CH" sz="2800" i="1">
                          <a:solidFill>
                            <a:srgbClr val="00B050"/>
                          </a:solidFill>
                          <a:latin typeface="Cambria Math" panose="02040503050406030204" pitchFamily="18" charset="0"/>
                        </a:rPr>
                        <m:t>𝐺</m:t>
                      </m:r>
                      <m:r>
                        <a:rPr lang="de-CH" sz="2800" i="1">
                          <a:latin typeface="Cambria Math" panose="02040503050406030204" pitchFamily="18" charset="0"/>
                        </a:rPr>
                        <m:t>= </m:t>
                      </m:r>
                      <m:sSub>
                        <m:sSubPr>
                          <m:ctrlPr>
                            <a:rPr lang="de-CH" sz="2800" i="1">
                              <a:solidFill>
                                <a:srgbClr val="FF0000"/>
                              </a:solidFill>
                              <a:latin typeface="Cambria Math" panose="02040503050406030204" pitchFamily="18" charset="0"/>
                            </a:rPr>
                          </m:ctrlPr>
                        </m:sSubPr>
                        <m:e>
                          <m:r>
                            <a:rPr lang="de-CH" sz="2800" i="1">
                              <a:solidFill>
                                <a:srgbClr val="FF0000"/>
                              </a:solidFill>
                              <a:latin typeface="Cambria Math" panose="02040503050406030204" pitchFamily="18" charset="0"/>
                            </a:rPr>
                            <m:t>∆</m:t>
                          </m:r>
                        </m:e>
                        <m:sub>
                          <m:r>
                            <a:rPr lang="de-CH" sz="2800" i="1">
                              <a:solidFill>
                                <a:srgbClr val="FF0000"/>
                              </a:solidFill>
                              <a:latin typeface="Cambria Math" panose="02040503050406030204" pitchFamily="18" charset="0"/>
                            </a:rPr>
                            <m:t>𝑅</m:t>
                          </m:r>
                        </m:sub>
                      </m:sSub>
                      <m:r>
                        <a:rPr lang="de-CH" sz="2800" i="1">
                          <a:solidFill>
                            <a:srgbClr val="FF0000"/>
                          </a:solidFill>
                          <a:latin typeface="Cambria Math" panose="02040503050406030204" pitchFamily="18" charset="0"/>
                        </a:rPr>
                        <m:t>𝐻</m:t>
                      </m:r>
                      <m:r>
                        <a:rPr lang="de-CH" sz="2800" i="1">
                          <a:latin typeface="Cambria Math" panose="02040503050406030204" pitchFamily="18" charset="0"/>
                        </a:rPr>
                        <m:t>−</m:t>
                      </m:r>
                      <m:r>
                        <a:rPr lang="de-CH" sz="2800" i="1">
                          <a:latin typeface="Cambria Math" panose="02040503050406030204" pitchFamily="18" charset="0"/>
                        </a:rPr>
                        <m:t>𝑇</m:t>
                      </m:r>
                      <m:r>
                        <a:rPr lang="de-CH" sz="2800" i="1">
                          <a:latin typeface="Cambria Math" panose="02040503050406030204" pitchFamily="18" charset="0"/>
                        </a:rPr>
                        <m:t>∙ </m:t>
                      </m:r>
                      <m:sSub>
                        <m:sSubPr>
                          <m:ctrlPr>
                            <a:rPr lang="de-CH" sz="2800" i="1">
                              <a:solidFill>
                                <a:srgbClr val="0070C0"/>
                              </a:solidFill>
                              <a:latin typeface="Cambria Math" panose="02040503050406030204" pitchFamily="18" charset="0"/>
                            </a:rPr>
                          </m:ctrlPr>
                        </m:sSubPr>
                        <m:e>
                          <m:r>
                            <a:rPr lang="de-CH" sz="2800" i="1">
                              <a:solidFill>
                                <a:srgbClr val="0070C0"/>
                              </a:solidFill>
                              <a:latin typeface="Cambria Math" panose="02040503050406030204" pitchFamily="18" charset="0"/>
                            </a:rPr>
                            <m:t>∆</m:t>
                          </m:r>
                        </m:e>
                        <m:sub>
                          <m:r>
                            <a:rPr lang="de-CH" sz="2800" i="1">
                              <a:solidFill>
                                <a:srgbClr val="0070C0"/>
                              </a:solidFill>
                              <a:latin typeface="Cambria Math" panose="02040503050406030204" pitchFamily="18" charset="0"/>
                            </a:rPr>
                            <m:t>𝑅</m:t>
                          </m:r>
                        </m:sub>
                      </m:sSub>
                      <m:r>
                        <a:rPr lang="de-CH" sz="2800" i="1">
                          <a:solidFill>
                            <a:srgbClr val="0070C0"/>
                          </a:solidFill>
                          <a:latin typeface="Cambria Math" panose="02040503050406030204" pitchFamily="18" charset="0"/>
                        </a:rPr>
                        <m:t>𝑆</m:t>
                      </m:r>
                    </m:oMath>
                  </m:oMathPara>
                </a14:m>
                <a:endParaRPr lang="de-CH" sz="2800" dirty="0"/>
              </a:p>
            </p:txBody>
          </p:sp>
        </mc:Choice>
        <mc:Fallback>
          <p:sp>
            <p:nvSpPr>
              <p:cNvPr id="5" name="Textfeld 4">
                <a:extLst>
                  <a:ext uri="{FF2B5EF4-FFF2-40B4-BE49-F238E27FC236}">
                    <a16:creationId xmlns:a16="http://schemas.microsoft.com/office/drawing/2014/main" id="{CB4051BB-0EBC-4206-CE64-160A34960ADB}"/>
                  </a:ext>
                </a:extLst>
              </p:cNvPr>
              <p:cNvSpPr txBox="1">
                <a:spLocks noRot="1" noChangeAspect="1" noMove="1" noResize="1" noEditPoints="1" noAdjustHandles="1" noChangeArrowheads="1" noChangeShapeType="1" noTextEdit="1"/>
              </p:cNvSpPr>
              <p:nvPr/>
            </p:nvSpPr>
            <p:spPr>
              <a:xfrm>
                <a:off x="2857031" y="2750532"/>
                <a:ext cx="6096000" cy="523220"/>
              </a:xfrm>
              <a:prstGeom prst="rect">
                <a:avLst/>
              </a:prstGeom>
              <a:blipFill>
                <a:blip r:embed="rId2"/>
                <a:stretch>
                  <a:fillRect/>
                </a:stretch>
              </a:blipFill>
            </p:spPr>
            <p:txBody>
              <a:bodyPr/>
              <a:lstStyle/>
              <a:p>
                <a:r>
                  <a:rPr lang="de-CH">
                    <a:noFill/>
                  </a:rPr>
                  <a:t> </a:t>
                </a:r>
              </a:p>
            </p:txBody>
          </p:sp>
        </mc:Fallback>
      </mc:AlternateContent>
    </p:spTree>
    <p:extLst>
      <p:ext uri="{BB962C8B-B14F-4D97-AF65-F5344CB8AC3E}">
        <p14:creationId xmlns:p14="http://schemas.microsoft.com/office/powerpoint/2010/main" val="1304203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DDE34B-A049-EF95-CDCD-89F802FD08E8}"/>
              </a:ext>
            </a:extLst>
          </p:cNvPr>
          <p:cNvSpPr>
            <a:spLocks noGrp="1"/>
          </p:cNvSpPr>
          <p:nvPr>
            <p:ph type="title"/>
          </p:nvPr>
        </p:nvSpPr>
        <p:spPr/>
        <p:txBody>
          <a:bodyPr/>
          <a:lstStyle/>
          <a:p>
            <a:r>
              <a:rPr lang="de-CH" dirty="0"/>
              <a:t>1. Hauptsatz der Thermodynamik</a:t>
            </a:r>
          </a:p>
        </p:txBody>
      </p:sp>
      <p:sp>
        <p:nvSpPr>
          <p:cNvPr id="3" name="Inhaltsplatzhalter 2">
            <a:extLst>
              <a:ext uri="{FF2B5EF4-FFF2-40B4-BE49-F238E27FC236}">
                <a16:creationId xmlns:a16="http://schemas.microsoft.com/office/drawing/2014/main" id="{63EB0D39-2056-6719-26E7-710E26BC10AE}"/>
              </a:ext>
            </a:extLst>
          </p:cNvPr>
          <p:cNvSpPr>
            <a:spLocks noGrp="1"/>
          </p:cNvSpPr>
          <p:nvPr>
            <p:ph idx="1"/>
          </p:nvPr>
        </p:nvSpPr>
        <p:spPr/>
        <p:txBody>
          <a:bodyPr/>
          <a:lstStyle/>
          <a:p>
            <a:pPr marL="0" indent="0">
              <a:buNone/>
            </a:pPr>
            <a:endParaRPr lang="de-CH" dirty="0"/>
          </a:p>
          <a:p>
            <a:pPr marL="0" indent="0">
              <a:buNone/>
            </a:pPr>
            <a:endParaRPr lang="de-CH" dirty="0"/>
          </a:p>
        </p:txBody>
      </p:sp>
      <p:sp>
        <p:nvSpPr>
          <p:cNvPr id="7" name="Textfeld 6">
            <a:extLst>
              <a:ext uri="{FF2B5EF4-FFF2-40B4-BE49-F238E27FC236}">
                <a16:creationId xmlns:a16="http://schemas.microsoft.com/office/drawing/2014/main" id="{40A11E18-13CE-0731-593A-7E4E7AA40CBD}"/>
              </a:ext>
            </a:extLst>
          </p:cNvPr>
          <p:cNvSpPr txBox="1"/>
          <p:nvPr/>
        </p:nvSpPr>
        <p:spPr>
          <a:xfrm>
            <a:off x="838200" y="1477946"/>
            <a:ext cx="10007009" cy="4524315"/>
          </a:xfrm>
          <a:prstGeom prst="rect">
            <a:avLst/>
          </a:prstGeom>
          <a:noFill/>
        </p:spPr>
        <p:txBody>
          <a:bodyPr wrap="square">
            <a:spAutoFit/>
          </a:bodyPr>
          <a:lstStyle/>
          <a:p>
            <a:r>
              <a:rPr lang="de-DE" sz="2400" dirty="0"/>
              <a:t>Der Erste Hauptsatz der Thermodynamik beschreibt die </a:t>
            </a:r>
            <a:r>
              <a:rPr lang="de-DE" sz="2400" b="1" i="1" dirty="0"/>
              <a:t>Energieerhaltung</a:t>
            </a:r>
            <a:r>
              <a:rPr lang="de-DE" sz="2400" dirty="0"/>
              <a:t> in thermodynamischen Systemen: </a:t>
            </a:r>
          </a:p>
          <a:p>
            <a:pPr marL="342900" indent="-342900">
              <a:buFont typeface="Arial" panose="020B0604020202020204" pitchFamily="34" charset="0"/>
              <a:buChar char="•"/>
            </a:pPr>
            <a:r>
              <a:rPr lang="de-DE" sz="2400" dirty="0"/>
              <a:t>die Energie eines </a:t>
            </a:r>
            <a:r>
              <a:rPr lang="de-DE" sz="2400" b="1" i="1" dirty="0"/>
              <a:t>abgeschlossenen Systems</a:t>
            </a:r>
            <a:r>
              <a:rPr lang="de-DE" sz="2400" dirty="0"/>
              <a:t> ist konstant. </a:t>
            </a:r>
          </a:p>
          <a:p>
            <a:pPr marL="1257300" lvl="2" indent="-342900">
              <a:buFont typeface="Wingdings" panose="05000000000000000000" pitchFamily="2" charset="2"/>
              <a:buChar char="à"/>
            </a:pPr>
            <a:r>
              <a:rPr lang="de-DE" sz="2400" dirty="0">
                <a:sym typeface="Wingdings" panose="05000000000000000000" pitchFamily="2" charset="2"/>
              </a:rPr>
              <a:t>Es lassen sich </a:t>
            </a:r>
            <a:r>
              <a:rPr lang="de-DE" sz="2400" dirty="0"/>
              <a:t>Energiebilanzen bilden.</a:t>
            </a:r>
          </a:p>
          <a:p>
            <a:pPr marL="342900" indent="-342900">
              <a:buFont typeface="Arial" panose="020B0604020202020204" pitchFamily="34" charset="0"/>
              <a:buChar char="•"/>
            </a:pPr>
            <a:r>
              <a:rPr lang="de-DE" sz="2400" dirty="0"/>
              <a:t>In einem </a:t>
            </a:r>
            <a:r>
              <a:rPr lang="de-DE" sz="2400" b="1" i="1" dirty="0"/>
              <a:t>geschlossenen System </a:t>
            </a:r>
            <a:r>
              <a:rPr lang="de-DE" sz="2400" dirty="0"/>
              <a:t>ist die Summe der </a:t>
            </a:r>
            <a:r>
              <a:rPr lang="de-DE" sz="2400" b="1" dirty="0"/>
              <a:t>inneren</a:t>
            </a:r>
            <a:r>
              <a:rPr lang="de-DE" sz="2400" dirty="0"/>
              <a:t> und </a:t>
            </a:r>
            <a:r>
              <a:rPr lang="de-DE" sz="2400" b="1" dirty="0"/>
              <a:t>äusseren Energie </a:t>
            </a:r>
            <a:r>
              <a:rPr lang="de-DE" sz="2400" dirty="0"/>
              <a:t>die Summe der am System verrichteten oder dem System entnommenen </a:t>
            </a:r>
            <a:r>
              <a:rPr lang="de-DE" sz="2400" dirty="0">
                <a:solidFill>
                  <a:srgbClr val="00B050"/>
                </a:solidFill>
              </a:rPr>
              <a:t>Arbeit</a:t>
            </a:r>
            <a:r>
              <a:rPr lang="de-DE" sz="2400" dirty="0"/>
              <a:t> und </a:t>
            </a:r>
            <a:r>
              <a:rPr lang="de-DE" sz="2400" dirty="0">
                <a:solidFill>
                  <a:srgbClr val="FF0000"/>
                </a:solidFill>
              </a:rPr>
              <a:t>Wärme</a:t>
            </a:r>
            <a:r>
              <a:rPr lang="de-DE" sz="2400" dirty="0"/>
              <a:t>. </a:t>
            </a:r>
          </a:p>
          <a:p>
            <a:pPr marL="342900" indent="-342900">
              <a:buFont typeface="Arial" panose="020B0604020202020204" pitchFamily="34" charset="0"/>
              <a:buChar char="•"/>
            </a:pPr>
            <a:r>
              <a:rPr lang="de-DE" sz="2400" dirty="0"/>
              <a:t>Im </a:t>
            </a:r>
            <a:r>
              <a:rPr lang="de-DE" sz="2400" b="1" i="1" dirty="0"/>
              <a:t>offenen System </a:t>
            </a:r>
            <a:r>
              <a:rPr lang="de-DE" sz="2400" dirty="0"/>
              <a:t>müssen zusätzlich </a:t>
            </a:r>
            <a:r>
              <a:rPr lang="de-DE" sz="2400" dirty="0">
                <a:solidFill>
                  <a:srgbClr val="00B050"/>
                </a:solidFill>
              </a:rPr>
              <a:t>Volumenarbeit</a:t>
            </a:r>
            <a:r>
              <a:rPr lang="de-DE" sz="2400" dirty="0"/>
              <a:t> und mit Massenströmen zu- oder abgeführte Energien betrachtet werden. </a:t>
            </a:r>
          </a:p>
          <a:p>
            <a:pPr marL="342900" indent="-342900">
              <a:buFont typeface="Arial" panose="020B0604020202020204" pitchFamily="34" charset="0"/>
              <a:buChar char="•"/>
            </a:pPr>
            <a:r>
              <a:rPr lang="de-DE" sz="2400" dirty="0"/>
              <a:t>Bei </a:t>
            </a:r>
            <a:r>
              <a:rPr lang="de-DE" sz="2400" b="1" i="1" dirty="0"/>
              <a:t>stationären Prozessen </a:t>
            </a:r>
            <a:r>
              <a:rPr lang="de-DE" sz="2400" dirty="0"/>
              <a:t>und Kreisprozessen wird die Energiebilanz vereinfacht, da es keine zeitliche Änderung der </a:t>
            </a:r>
            <a:r>
              <a:rPr lang="de-DE" sz="2400" dirty="0" err="1"/>
              <a:t>Zustandsgrössen</a:t>
            </a:r>
            <a:r>
              <a:rPr lang="de-DE" sz="2400" dirty="0"/>
              <a:t> gibt.</a:t>
            </a:r>
          </a:p>
          <a:p>
            <a:endParaRPr lang="de-DE" sz="1200" dirty="0"/>
          </a:p>
          <a:p>
            <a:r>
              <a:rPr lang="de-DE" sz="1200" dirty="0"/>
              <a:t>Quelle: Wikipedia</a:t>
            </a:r>
            <a:endParaRPr lang="de-CH" sz="2400" dirty="0"/>
          </a:p>
        </p:txBody>
      </p:sp>
    </p:spTree>
    <p:extLst>
      <p:ext uri="{BB962C8B-B14F-4D97-AF65-F5344CB8AC3E}">
        <p14:creationId xmlns:p14="http://schemas.microsoft.com/office/powerpoint/2010/main" val="1950313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 calcmode="lin" valueType="num">
                                      <p:cBhvr additive="base">
                                        <p:cTn id="1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 calcmode="lin" valueType="num">
                                      <p:cBhvr additive="base">
                                        <p:cTn id="21"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 calcmode="lin" valueType="num">
                                      <p:cBhvr additive="base">
                                        <p:cTn id="27"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7">
                                            <p:txEl>
                                              <p:pRg st="5" end="5"/>
                                            </p:txEl>
                                          </p:spTgt>
                                        </p:tgtEl>
                                        <p:attrNameLst>
                                          <p:attrName>style.visibility</p:attrName>
                                        </p:attrNameLst>
                                      </p:cBhvr>
                                      <p:to>
                                        <p:strVal val="visible"/>
                                      </p:to>
                                    </p:set>
                                    <p:anim calcmode="lin" valueType="num">
                                      <p:cBhvr additive="base">
                                        <p:cTn id="33"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CDA44F-046C-304B-CE2A-F99A61C59A62}"/>
              </a:ext>
            </a:extLst>
          </p:cNvPr>
          <p:cNvSpPr>
            <a:spLocks noGrp="1"/>
          </p:cNvSpPr>
          <p:nvPr>
            <p:ph type="title"/>
          </p:nvPr>
        </p:nvSpPr>
        <p:spPr/>
        <p:txBody>
          <a:bodyPr/>
          <a:lstStyle/>
          <a:p>
            <a:r>
              <a:rPr lang="de-CH" dirty="0"/>
              <a:t>Innere Energie U</a:t>
            </a:r>
          </a:p>
        </p:txBody>
      </p:sp>
      <mc:AlternateContent xmlns:mc="http://schemas.openxmlformats.org/markup-compatibility/2006" xmlns:a14="http://schemas.microsoft.com/office/drawing/2010/main">
        <mc:Choice Requires="a14">
          <p:sp>
            <p:nvSpPr>
              <p:cNvPr id="3" name="Inhaltsplatzhalter 2">
                <a:extLst>
                  <a:ext uri="{FF2B5EF4-FFF2-40B4-BE49-F238E27FC236}">
                    <a16:creationId xmlns:a16="http://schemas.microsoft.com/office/drawing/2014/main" id="{AC6B16B4-0AAB-D264-E277-CFA390393281}"/>
                  </a:ext>
                </a:extLst>
              </p:cNvPr>
              <p:cNvSpPr>
                <a:spLocks noGrp="1"/>
              </p:cNvSpPr>
              <p:nvPr>
                <p:ph idx="1"/>
              </p:nvPr>
            </p:nvSpPr>
            <p:spPr>
              <a:xfrm>
                <a:off x="838200" y="1527912"/>
                <a:ext cx="10708758" cy="4798459"/>
              </a:xfrm>
            </p:spPr>
            <p:txBody>
              <a:bodyPr>
                <a:normAutofit lnSpcReduction="10000"/>
              </a:bodyPr>
              <a:lstStyle/>
              <a:p>
                <a:pPr marL="0" indent="0">
                  <a:buNone/>
                </a:pPr>
                <a:r>
                  <a:rPr lang="de-DE" dirty="0"/>
                  <a:t>Der erste Hauptsatz der Thermodynamik ist aus dem Satz der Energieerhaltung abgeleitet: Jedes System besitzt eine </a:t>
                </a:r>
                <a:r>
                  <a:rPr lang="de-DE" dirty="0">
                    <a:solidFill>
                      <a:srgbClr val="0070C0"/>
                    </a:solidFill>
                  </a:rPr>
                  <a:t>innere Energie 𝑈</a:t>
                </a:r>
                <a:r>
                  <a:rPr lang="de-DE" dirty="0"/>
                  <a:t>, eine extensive Zustandsgrösse. Diese kann sich nur durch den Transport von Energie in Form von </a:t>
                </a:r>
                <a:r>
                  <a:rPr lang="de-DE" dirty="0">
                    <a:solidFill>
                      <a:srgbClr val="00B050"/>
                    </a:solidFill>
                  </a:rPr>
                  <a:t>Arbeit 𝑊 </a:t>
                </a:r>
                <a:r>
                  <a:rPr lang="de-DE" dirty="0"/>
                  <a:t>und/oder </a:t>
                </a:r>
                <a:r>
                  <a:rPr lang="de-DE" dirty="0">
                    <a:solidFill>
                      <a:srgbClr val="FF0000"/>
                    </a:solidFill>
                  </a:rPr>
                  <a:t>Wärme 𝑄 </a:t>
                </a:r>
                <a:r>
                  <a:rPr lang="de-DE" dirty="0"/>
                  <a:t>über die Grenze des Systems ändern. Es gilt:</a:t>
                </a:r>
              </a:p>
              <a:p>
                <a:pPr marL="0" indent="0">
                  <a:buNone/>
                </a:pPr>
                <a:r>
                  <a:rPr lang="de-CH" i="1" dirty="0"/>
                  <a:t>							</a:t>
                </a:r>
                <a:r>
                  <a:rPr lang="de-CH" sz="3200" i="1" dirty="0">
                    <a:solidFill>
                      <a:srgbClr val="0070C0"/>
                    </a:solidFill>
                  </a:rPr>
                  <a:t>d</a:t>
                </a:r>
                <a14:m>
                  <m:oMath xmlns:m="http://schemas.openxmlformats.org/officeDocument/2006/math">
                    <m:r>
                      <a:rPr lang="de-CH" sz="3200" i="1">
                        <a:solidFill>
                          <a:srgbClr val="0070C0"/>
                        </a:solidFill>
                        <a:latin typeface="Cambria Math" panose="02040503050406030204" pitchFamily="18" charset="0"/>
                      </a:rPr>
                      <m:t>𝑈</m:t>
                    </m:r>
                    <m:r>
                      <a:rPr lang="de-CH" sz="3200">
                        <a:latin typeface="Cambria Math" panose="02040503050406030204" pitchFamily="18" charset="0"/>
                      </a:rPr>
                      <m:t>=</m:t>
                    </m:r>
                    <m:r>
                      <a:rPr lang="de-CH" sz="3200" i="1" smtClean="0">
                        <a:solidFill>
                          <a:srgbClr val="FF0000"/>
                        </a:solidFill>
                        <a:latin typeface="Cambria Math" panose="02040503050406030204" pitchFamily="18" charset="0"/>
                      </a:rPr>
                      <m:t>𝛿</m:t>
                    </m:r>
                    <m:r>
                      <a:rPr lang="de-CH" sz="3200" i="1" smtClean="0">
                        <a:solidFill>
                          <a:srgbClr val="FF0000"/>
                        </a:solidFill>
                        <a:latin typeface="Cambria Math" panose="02040503050406030204" pitchFamily="18" charset="0"/>
                      </a:rPr>
                      <m:t>𝑄</m:t>
                    </m:r>
                    <m:r>
                      <a:rPr lang="de-CH" sz="3200">
                        <a:latin typeface="Cambria Math" panose="02040503050406030204" pitchFamily="18" charset="0"/>
                      </a:rPr>
                      <m:t>+</m:t>
                    </m:r>
                    <m:r>
                      <a:rPr lang="de-CH" sz="3200" i="1" smtClean="0">
                        <a:solidFill>
                          <a:srgbClr val="00B050"/>
                        </a:solidFill>
                        <a:latin typeface="Cambria Math" panose="02040503050406030204" pitchFamily="18" charset="0"/>
                      </a:rPr>
                      <m:t>𝛿</m:t>
                    </m:r>
                    <m:r>
                      <a:rPr lang="de-CH" sz="3200" i="1" smtClean="0">
                        <a:solidFill>
                          <a:srgbClr val="00B050"/>
                        </a:solidFill>
                        <a:latin typeface="Cambria Math" panose="02040503050406030204" pitchFamily="18" charset="0"/>
                      </a:rPr>
                      <m:t>𝑊</m:t>
                    </m:r>
                  </m:oMath>
                </a14:m>
                <a:endParaRPr lang="de-CH" sz="3200" dirty="0"/>
              </a:p>
              <a:p>
                <a:pPr marL="893763" indent="-531813">
                  <a:buNone/>
                </a:pPr>
                <a:r>
                  <a:rPr lang="de-DE" sz="2400" dirty="0"/>
                  <a:t>𝑊  die Summe aus der Volumenarbeit und der im System dissipierten Arbeit (z. B. Reibungsarbeit), </a:t>
                </a:r>
              </a:p>
              <a:p>
                <a:pPr marL="893763" indent="-531813">
                  <a:buNone/>
                </a:pPr>
                <a:r>
                  <a:rPr lang="de-DE" sz="2400" dirty="0"/>
                  <a:t>𝛿  kennzeichnet unvollständige Differentiale (denn Wärme 𝑄 und Arbeit 𝑊 sind </a:t>
                </a:r>
                <a:r>
                  <a:rPr lang="de-DE" sz="2400" b="1" dirty="0" err="1"/>
                  <a:t>Prozessgrössen</a:t>
                </a:r>
                <a:r>
                  <a:rPr lang="de-DE" sz="2400" dirty="0"/>
                  <a:t>), während </a:t>
                </a:r>
              </a:p>
              <a:p>
                <a:pPr marL="893763" indent="-531813">
                  <a:buNone/>
                </a:pPr>
                <a:r>
                  <a:rPr lang="de-DE" sz="2400" dirty="0"/>
                  <a:t>d   vollständige Differentiale kennzeichnet (die innere Energie 𝑈 ist eine </a:t>
                </a:r>
                <a:r>
                  <a:rPr lang="de-DE" sz="2400" b="1" dirty="0"/>
                  <a:t>Zustandsgrösse</a:t>
                </a:r>
                <a:r>
                  <a:rPr lang="de-DE" sz="2400" dirty="0"/>
                  <a:t>).</a:t>
                </a:r>
              </a:p>
              <a:p>
                <a:pPr marL="0" indent="0">
                  <a:buNone/>
                </a:pPr>
                <a:endParaRPr lang="de-CH" dirty="0"/>
              </a:p>
            </p:txBody>
          </p:sp>
        </mc:Choice>
        <mc:Fallback xmlns="">
          <p:sp>
            <p:nvSpPr>
              <p:cNvPr id="3" name="Inhaltsplatzhalter 2">
                <a:extLst>
                  <a:ext uri="{FF2B5EF4-FFF2-40B4-BE49-F238E27FC236}">
                    <a16:creationId xmlns:a16="http://schemas.microsoft.com/office/drawing/2014/main" id="{AC6B16B4-0AAB-D264-E277-CFA390393281}"/>
                  </a:ext>
                </a:extLst>
              </p:cNvPr>
              <p:cNvSpPr>
                <a:spLocks noGrp="1" noRot="1" noChangeAspect="1" noMove="1" noResize="1" noEditPoints="1" noAdjustHandles="1" noChangeArrowheads="1" noChangeShapeType="1" noTextEdit="1"/>
              </p:cNvSpPr>
              <p:nvPr>
                <p:ph idx="1"/>
              </p:nvPr>
            </p:nvSpPr>
            <p:spPr>
              <a:xfrm>
                <a:off x="838200" y="1527912"/>
                <a:ext cx="10708758" cy="4798459"/>
              </a:xfrm>
              <a:blipFill>
                <a:blip r:embed="rId2"/>
                <a:stretch>
                  <a:fillRect l="-1196" t="-2922" r="-1822"/>
                </a:stretch>
              </a:blipFill>
            </p:spPr>
            <p:txBody>
              <a:bodyPr/>
              <a:lstStyle/>
              <a:p>
                <a:r>
                  <a:rPr lang="de-CH">
                    <a:noFill/>
                  </a:rPr>
                  <a:t> </a:t>
                </a:r>
              </a:p>
            </p:txBody>
          </p:sp>
        </mc:Fallback>
      </mc:AlternateContent>
    </p:spTree>
    <p:extLst>
      <p:ext uri="{BB962C8B-B14F-4D97-AF65-F5344CB8AC3E}">
        <p14:creationId xmlns:p14="http://schemas.microsoft.com/office/powerpoint/2010/main" val="3189120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0D6772-C280-06C0-4938-53186C2B3592}"/>
              </a:ext>
            </a:extLst>
          </p:cNvPr>
          <p:cNvSpPr>
            <a:spLocks noGrp="1"/>
          </p:cNvSpPr>
          <p:nvPr>
            <p:ph type="title"/>
          </p:nvPr>
        </p:nvSpPr>
        <p:spPr/>
        <p:txBody>
          <a:bodyPr/>
          <a:lstStyle/>
          <a:p>
            <a:r>
              <a:rPr lang="de-CH" dirty="0"/>
              <a:t>2. Hauptsatz der Thermodynamik</a:t>
            </a:r>
          </a:p>
        </p:txBody>
      </p:sp>
      <p:sp>
        <p:nvSpPr>
          <p:cNvPr id="3" name="Inhaltsplatzhalter 2">
            <a:extLst>
              <a:ext uri="{FF2B5EF4-FFF2-40B4-BE49-F238E27FC236}">
                <a16:creationId xmlns:a16="http://schemas.microsoft.com/office/drawing/2014/main" id="{CAEA0403-E1A4-F5A0-BBC9-E1DF2C935923}"/>
              </a:ext>
            </a:extLst>
          </p:cNvPr>
          <p:cNvSpPr>
            <a:spLocks noGrp="1"/>
          </p:cNvSpPr>
          <p:nvPr>
            <p:ph idx="1"/>
          </p:nvPr>
        </p:nvSpPr>
        <p:spPr>
          <a:xfrm>
            <a:off x="838200" y="1485381"/>
            <a:ext cx="10515600" cy="4564543"/>
          </a:xfrm>
        </p:spPr>
        <p:txBody>
          <a:bodyPr>
            <a:normAutofit fontScale="25000" lnSpcReduction="20000"/>
          </a:bodyPr>
          <a:lstStyle/>
          <a:p>
            <a:pPr marL="0" indent="0">
              <a:lnSpc>
                <a:spcPct val="120000"/>
              </a:lnSpc>
              <a:buNone/>
            </a:pPr>
            <a:r>
              <a:rPr lang="de-DE" sz="9600" dirty="0"/>
              <a:t>Der Zweite Hauptsatz der Thermodynamik besagt, dass </a:t>
            </a:r>
            <a:r>
              <a:rPr lang="de-DE" sz="9600" dirty="0">
                <a:solidFill>
                  <a:srgbClr val="FF0000"/>
                </a:solidFill>
              </a:rPr>
              <a:t>Wärme</a:t>
            </a:r>
            <a:r>
              <a:rPr lang="de-DE" sz="9600" dirty="0"/>
              <a:t> zwischen zwei makroskopischen Systemen stets spontan – also ohne äusseren Antrieb – </a:t>
            </a:r>
            <a:r>
              <a:rPr lang="de-DE" sz="9600" dirty="0">
                <a:solidFill>
                  <a:srgbClr val="FF0000"/>
                </a:solidFill>
              </a:rPr>
              <a:t>vom wärmeren zum kälteren System fliesst</a:t>
            </a:r>
            <a:r>
              <a:rPr lang="de-DE" sz="9600" dirty="0"/>
              <a:t>, aber nicht umgekehrt. </a:t>
            </a:r>
            <a:r>
              <a:rPr lang="de-DE" sz="9600" dirty="0">
                <a:sym typeface="Wingdings" panose="05000000000000000000" pitchFamily="2" charset="2"/>
              </a:rPr>
              <a:t> </a:t>
            </a:r>
            <a:r>
              <a:rPr lang="de-DE" sz="9600" dirty="0" err="1">
                <a:sym typeface="Wingdings" panose="05000000000000000000" pitchFamily="2" charset="2"/>
              </a:rPr>
              <a:t>Exp</a:t>
            </a:r>
            <a:r>
              <a:rPr lang="de-DE" sz="9600" dirty="0">
                <a:sym typeface="Wingdings" panose="05000000000000000000" pitchFamily="2" charset="2"/>
              </a:rPr>
              <a:t>. 1</a:t>
            </a:r>
            <a:endParaRPr lang="de-DE" sz="9600" dirty="0"/>
          </a:p>
          <a:p>
            <a:pPr marL="0" indent="0">
              <a:lnSpc>
                <a:spcPct val="120000"/>
              </a:lnSpc>
              <a:buNone/>
            </a:pPr>
            <a:r>
              <a:rPr lang="de-DE" sz="9600" dirty="0"/>
              <a:t>Er wurde von Rudolf Clausius 1850 formuliert</a:t>
            </a:r>
            <a:r>
              <a:rPr lang="de-DE" sz="9600" baseline="30000" dirty="0"/>
              <a:t>[1]</a:t>
            </a:r>
            <a:r>
              <a:rPr lang="de-DE" sz="9600" dirty="0"/>
              <a:t> und ist nicht axiomatisch bewiesen. </a:t>
            </a:r>
          </a:p>
          <a:p>
            <a:pPr marL="0" indent="0">
              <a:lnSpc>
                <a:spcPct val="120000"/>
              </a:lnSpc>
              <a:buNone/>
            </a:pPr>
            <a:r>
              <a:rPr lang="de-DE" sz="9600" dirty="0"/>
              <a:t>Aus dem zweiten Hauptsatz der Thermodynamik lassen sich Aussagen über die </a:t>
            </a:r>
            <a:r>
              <a:rPr lang="de-DE" sz="9600" b="1" i="1" dirty="0"/>
              <a:t>Richtung von Prozessen </a:t>
            </a:r>
            <a:r>
              <a:rPr lang="de-DE" sz="9600" dirty="0"/>
              <a:t>und das </a:t>
            </a:r>
            <a:r>
              <a:rPr lang="de-DE" sz="9600" b="1" i="1" dirty="0"/>
              <a:t>Prinzip der Irreversibilität </a:t>
            </a:r>
            <a:r>
              <a:rPr lang="de-DE" sz="9600" dirty="0"/>
              <a:t>ableiten. In mikroskopischen Systemen gilt dies nur eingeschränkt.</a:t>
            </a:r>
            <a:r>
              <a:rPr lang="de-DE" sz="9600" baseline="30000" dirty="0"/>
              <a:t>[2]  </a:t>
            </a:r>
            <a:r>
              <a:rPr lang="de-DE" sz="9600" dirty="0">
                <a:sym typeface="Wingdings" panose="05000000000000000000" pitchFamily="2" charset="2"/>
              </a:rPr>
              <a:t>  </a:t>
            </a:r>
            <a:r>
              <a:rPr lang="de-DE" sz="9600" dirty="0" err="1">
                <a:sym typeface="Wingdings" panose="05000000000000000000" pitchFamily="2" charset="2"/>
              </a:rPr>
              <a:t>Exp</a:t>
            </a:r>
            <a:r>
              <a:rPr lang="de-DE" sz="9600" dirty="0">
                <a:sym typeface="Wingdings" panose="05000000000000000000" pitchFamily="2" charset="2"/>
              </a:rPr>
              <a:t>. 2</a:t>
            </a:r>
            <a:endParaRPr lang="de-DE" sz="9600" dirty="0"/>
          </a:p>
          <a:p>
            <a:pPr marL="0" indent="0">
              <a:lnSpc>
                <a:spcPct val="120000"/>
              </a:lnSpc>
              <a:buNone/>
            </a:pPr>
            <a:r>
              <a:rPr lang="de-DE" sz="9600" dirty="0"/>
              <a:t>Aus dem Zweiten Hauptsatz lassen sich die Definition der </a:t>
            </a:r>
            <a:r>
              <a:rPr lang="de-DE" sz="9600" b="1" dirty="0"/>
              <a:t>thermodyna-mischen Temperatur </a:t>
            </a:r>
            <a:r>
              <a:rPr lang="de-DE" sz="9600" dirty="0"/>
              <a:t>und dabei zugleich die Zustandsgrösse der </a:t>
            </a:r>
            <a:r>
              <a:rPr lang="de-DE" sz="9600" dirty="0">
                <a:solidFill>
                  <a:srgbClr val="0070C0"/>
                </a:solidFill>
              </a:rPr>
              <a:t>Entropie</a:t>
            </a:r>
            <a:r>
              <a:rPr lang="de-DE" sz="9600" dirty="0"/>
              <a:t> herleiten.</a:t>
            </a:r>
            <a:r>
              <a:rPr lang="de-DE" sz="9600" baseline="30000" dirty="0"/>
              <a:t>[3]</a:t>
            </a:r>
          </a:p>
          <a:p>
            <a:pPr marL="0" indent="0">
              <a:buNone/>
            </a:pPr>
            <a:endParaRPr lang="de-DE" sz="1500" dirty="0"/>
          </a:p>
          <a:p>
            <a:pPr marL="0" indent="0">
              <a:buNone/>
            </a:pPr>
            <a:r>
              <a:rPr lang="de-DE" sz="4800" dirty="0"/>
              <a:t>Quelle: Wikipedia</a:t>
            </a:r>
          </a:p>
          <a:p>
            <a:pPr marL="0" indent="0">
              <a:buNone/>
            </a:pPr>
            <a:endParaRPr lang="de-CH" dirty="0"/>
          </a:p>
        </p:txBody>
      </p:sp>
    </p:spTree>
    <p:extLst>
      <p:ext uri="{BB962C8B-B14F-4D97-AF65-F5344CB8AC3E}">
        <p14:creationId xmlns:p14="http://schemas.microsoft.com/office/powerpoint/2010/main" val="2640452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346869-3AEE-B5A1-D4BD-09F88E2B2D6A}"/>
              </a:ext>
            </a:extLst>
          </p:cNvPr>
          <p:cNvSpPr>
            <a:spLocks noGrp="1"/>
          </p:cNvSpPr>
          <p:nvPr>
            <p:ph type="title"/>
          </p:nvPr>
        </p:nvSpPr>
        <p:spPr>
          <a:xfrm>
            <a:off x="534838" y="365126"/>
            <a:ext cx="10818962" cy="970616"/>
          </a:xfrm>
        </p:spPr>
        <p:txBody>
          <a:bodyPr/>
          <a:lstStyle/>
          <a:p>
            <a:r>
              <a:rPr lang="de-CH" dirty="0"/>
              <a:t>Energie – Arbeit – Wärme</a:t>
            </a:r>
          </a:p>
        </p:txBody>
      </p:sp>
      <mc:AlternateContent xmlns:mc="http://schemas.openxmlformats.org/markup-compatibility/2006" xmlns:a14="http://schemas.microsoft.com/office/drawing/2010/main">
        <mc:Choice Requires="a14">
          <p:sp>
            <p:nvSpPr>
              <p:cNvPr id="3" name="Inhaltsplatzhalter 2">
                <a:extLst>
                  <a:ext uri="{FF2B5EF4-FFF2-40B4-BE49-F238E27FC236}">
                    <a16:creationId xmlns:a16="http://schemas.microsoft.com/office/drawing/2014/main" id="{BC9C3CC8-BCAA-E58B-87B8-E733EA77A29B}"/>
                  </a:ext>
                </a:extLst>
              </p:cNvPr>
              <p:cNvSpPr>
                <a:spLocks noGrp="1"/>
              </p:cNvSpPr>
              <p:nvPr>
                <p:ph idx="1"/>
              </p:nvPr>
            </p:nvSpPr>
            <p:spPr>
              <a:xfrm>
                <a:off x="534838" y="1335742"/>
                <a:ext cx="11473132" cy="4823012"/>
              </a:xfrm>
            </p:spPr>
            <p:txBody>
              <a:bodyPr>
                <a:normAutofit fontScale="92500" lnSpcReduction="10000"/>
              </a:bodyPr>
              <a:lstStyle/>
              <a:p>
                <a:pPr marL="0" indent="0">
                  <a:buNone/>
                </a:pPr>
                <a:r>
                  <a:rPr lang="de-CH" b="1" dirty="0"/>
                  <a:t>Energie</a:t>
                </a:r>
                <a:r>
                  <a:rPr lang="de-CH" dirty="0"/>
                  <a:t> [Joule: J = </a:t>
                </a:r>
                <a:r>
                  <a:rPr lang="de-CH" dirty="0" err="1"/>
                  <a:t>Nm</a:t>
                </a:r>
                <a:r>
                  <a:rPr lang="de-CH" dirty="0"/>
                  <a:t>]:  </a:t>
                </a:r>
              </a:p>
              <a:p>
                <a:pPr marL="457200" lvl="1" indent="0">
                  <a:buNone/>
                </a:pPr>
                <a:r>
                  <a:rPr lang="de-CH" dirty="0"/>
                  <a:t>potentielle Energie:  </a:t>
                </a:r>
                <a:r>
                  <a:rPr lang="de-CH" dirty="0" err="1"/>
                  <a:t>E</a:t>
                </a:r>
                <a:r>
                  <a:rPr lang="de-CH" baseline="-25000" dirty="0" err="1"/>
                  <a:t>pot</a:t>
                </a:r>
                <a:r>
                  <a:rPr lang="de-CH" dirty="0"/>
                  <a:t> = </a:t>
                </a:r>
                <a:r>
                  <a:rPr lang="de-CH" dirty="0" err="1"/>
                  <a:t>F</a:t>
                </a:r>
                <a:r>
                  <a:rPr lang="de-CH" baseline="-25000" dirty="0" err="1"/>
                  <a:t>g</a:t>
                </a:r>
                <a:r>
                  <a:rPr lang="de-CH" dirty="0"/>
                  <a:t>*h = m*g*h [J = </a:t>
                </a:r>
                <a:r>
                  <a:rPr lang="de-CH" dirty="0" err="1">
                    <a:solidFill>
                      <a:srgbClr val="7030A0"/>
                    </a:solidFill>
                  </a:rPr>
                  <a:t>Nm</a:t>
                </a:r>
                <a:r>
                  <a:rPr lang="de-CH" dirty="0"/>
                  <a:t> = kg*m</a:t>
                </a:r>
                <a:r>
                  <a:rPr lang="de-CH" baseline="30000" dirty="0"/>
                  <a:t>2</a:t>
                </a:r>
                <a:r>
                  <a:rPr lang="de-CH" dirty="0"/>
                  <a:t>/s</a:t>
                </a:r>
                <a:r>
                  <a:rPr lang="de-CH" baseline="30000" dirty="0"/>
                  <a:t>2</a:t>
                </a:r>
                <a:r>
                  <a:rPr lang="de-CH" dirty="0"/>
                  <a:t>]</a:t>
                </a:r>
              </a:p>
              <a:p>
                <a:pPr marL="457200" lvl="1" indent="0">
                  <a:buNone/>
                </a:pPr>
                <a:r>
                  <a:rPr lang="de-CH" dirty="0"/>
                  <a:t>Kinetische Energie:  E</a:t>
                </a:r>
                <a:r>
                  <a:rPr lang="de-CH" baseline="-25000" dirty="0"/>
                  <a:t>kin</a:t>
                </a:r>
                <a:r>
                  <a:rPr lang="de-CH" dirty="0"/>
                  <a:t> = ½ m*v</a:t>
                </a:r>
                <a:r>
                  <a:rPr lang="de-CH" baseline="30000" dirty="0"/>
                  <a:t>2</a:t>
                </a:r>
                <a:r>
                  <a:rPr lang="de-CH" dirty="0"/>
                  <a:t>   [J=</a:t>
                </a:r>
                <a:r>
                  <a:rPr lang="de-CH" dirty="0" err="1"/>
                  <a:t>Nm</a:t>
                </a:r>
                <a:r>
                  <a:rPr lang="de-CH" dirty="0"/>
                  <a:t>= </a:t>
                </a:r>
                <a:r>
                  <a:rPr lang="de-CH" dirty="0">
                    <a:solidFill>
                      <a:srgbClr val="7030A0"/>
                    </a:solidFill>
                  </a:rPr>
                  <a:t>kg*m</a:t>
                </a:r>
                <a:r>
                  <a:rPr lang="de-CH" baseline="30000" dirty="0">
                    <a:solidFill>
                      <a:srgbClr val="7030A0"/>
                    </a:solidFill>
                  </a:rPr>
                  <a:t>2</a:t>
                </a:r>
                <a:r>
                  <a:rPr lang="de-CH" dirty="0">
                    <a:solidFill>
                      <a:srgbClr val="7030A0"/>
                    </a:solidFill>
                  </a:rPr>
                  <a:t>/s</a:t>
                </a:r>
                <a:r>
                  <a:rPr lang="de-CH" baseline="30000" dirty="0">
                    <a:solidFill>
                      <a:srgbClr val="7030A0"/>
                    </a:solidFill>
                  </a:rPr>
                  <a:t>2</a:t>
                </a:r>
                <a:r>
                  <a:rPr lang="de-CH" dirty="0"/>
                  <a:t>]      mit Impuls:   p = m*v </a:t>
                </a:r>
              </a:p>
              <a:p>
                <a:pPr marL="446088" indent="0">
                  <a:buNone/>
                </a:pPr>
                <a:r>
                  <a:rPr lang="de-CH" sz="2400" dirty="0"/>
                  <a:t>Innere Energie U: </a:t>
                </a:r>
                <a:r>
                  <a:rPr lang="de-CH" b="1" i="1" dirty="0">
                    <a:solidFill>
                      <a:schemeClr val="tx1"/>
                    </a:solidFill>
                  </a:rPr>
                  <a:t>d</a:t>
                </a:r>
                <a14:m>
                  <m:oMath xmlns:m="http://schemas.openxmlformats.org/officeDocument/2006/math">
                    <m:r>
                      <a:rPr lang="de-CH" b="1" i="1">
                        <a:solidFill>
                          <a:schemeClr val="tx1"/>
                        </a:solidFill>
                        <a:latin typeface="Cambria Math" panose="02040503050406030204" pitchFamily="18" charset="0"/>
                      </a:rPr>
                      <m:t>𝑼</m:t>
                    </m:r>
                    <m:r>
                      <a:rPr lang="de-CH">
                        <a:latin typeface="Cambria Math" panose="02040503050406030204" pitchFamily="18" charset="0"/>
                      </a:rPr>
                      <m:t>=</m:t>
                    </m:r>
                    <m:r>
                      <a:rPr lang="de-CH" i="1">
                        <a:solidFill>
                          <a:srgbClr val="FF0000"/>
                        </a:solidFill>
                        <a:latin typeface="Cambria Math" panose="02040503050406030204" pitchFamily="18" charset="0"/>
                      </a:rPr>
                      <m:t>𝛿</m:t>
                    </m:r>
                    <m:r>
                      <a:rPr lang="de-CH" i="1">
                        <a:solidFill>
                          <a:srgbClr val="FF0000"/>
                        </a:solidFill>
                        <a:latin typeface="Cambria Math" panose="02040503050406030204" pitchFamily="18" charset="0"/>
                      </a:rPr>
                      <m:t>𝑄</m:t>
                    </m:r>
                    <m:r>
                      <a:rPr lang="de-CH">
                        <a:latin typeface="Cambria Math" panose="02040503050406030204" pitchFamily="18" charset="0"/>
                      </a:rPr>
                      <m:t>+</m:t>
                    </m:r>
                    <m:r>
                      <a:rPr lang="de-CH" i="1">
                        <a:solidFill>
                          <a:srgbClr val="00B050"/>
                        </a:solidFill>
                        <a:latin typeface="Cambria Math" panose="02040503050406030204" pitchFamily="18" charset="0"/>
                      </a:rPr>
                      <m:t>𝛿</m:t>
                    </m:r>
                    <m:r>
                      <a:rPr lang="de-CH" i="1">
                        <a:solidFill>
                          <a:srgbClr val="00B050"/>
                        </a:solidFill>
                        <a:latin typeface="Cambria Math" panose="02040503050406030204" pitchFamily="18" charset="0"/>
                      </a:rPr>
                      <m:t>𝑊</m:t>
                    </m:r>
                  </m:oMath>
                </a14:m>
                <a:endParaRPr lang="de-CH" dirty="0"/>
              </a:p>
              <a:p>
                <a:pPr marL="0" indent="0">
                  <a:buNone/>
                </a:pPr>
                <a:r>
                  <a:rPr lang="de-CH" dirty="0">
                    <a:solidFill>
                      <a:srgbClr val="00B050"/>
                    </a:solidFill>
                  </a:rPr>
                  <a:t>Arbeit:</a:t>
                </a:r>
                <a:r>
                  <a:rPr lang="de-CH" dirty="0"/>
                  <a:t>  </a:t>
                </a:r>
                <a:r>
                  <a:rPr lang="de-CH" dirty="0">
                    <a:solidFill>
                      <a:srgbClr val="00B050"/>
                    </a:solidFill>
                  </a:rPr>
                  <a:t>W</a:t>
                </a:r>
                <a:r>
                  <a:rPr lang="de-CH" dirty="0"/>
                  <a:t> = Kraft*Weg = F*</a:t>
                </a:r>
                <a:r>
                  <a:rPr lang="de-CH" dirty="0" err="1">
                    <a:latin typeface="Symbol" panose="05050102010706020507" pitchFamily="18" charset="2"/>
                  </a:rPr>
                  <a:t>D</a:t>
                </a:r>
                <a:r>
                  <a:rPr lang="de-CH" dirty="0" err="1"/>
                  <a:t>s</a:t>
                </a:r>
                <a:r>
                  <a:rPr lang="de-CH" dirty="0"/>
                  <a:t>  [</a:t>
                </a:r>
                <a:r>
                  <a:rPr lang="de-CH" dirty="0" err="1">
                    <a:solidFill>
                      <a:srgbClr val="7030A0"/>
                    </a:solidFill>
                  </a:rPr>
                  <a:t>Nm</a:t>
                </a:r>
                <a:r>
                  <a:rPr lang="de-CH" dirty="0"/>
                  <a:t>]</a:t>
                </a:r>
              </a:p>
              <a:p>
                <a:pPr marL="457200" lvl="1" indent="0">
                  <a:buNone/>
                </a:pPr>
                <a:r>
                  <a:rPr lang="de-CH" dirty="0"/>
                  <a:t>Volumenarbeit:  </a:t>
                </a:r>
                <a:r>
                  <a:rPr lang="de-CH" dirty="0">
                    <a:solidFill>
                      <a:srgbClr val="00B050"/>
                    </a:solidFill>
                  </a:rPr>
                  <a:t>W</a:t>
                </a:r>
                <a:r>
                  <a:rPr lang="de-CH" dirty="0"/>
                  <a:t> = Druck*Volumen = p*V = F/A*V [</a:t>
                </a:r>
                <a:r>
                  <a:rPr lang="de-CH" dirty="0" err="1">
                    <a:solidFill>
                      <a:srgbClr val="7030A0"/>
                    </a:solidFill>
                  </a:rPr>
                  <a:t>Nm</a:t>
                </a:r>
                <a:r>
                  <a:rPr lang="de-CH" dirty="0">
                    <a:solidFill>
                      <a:srgbClr val="7030A0"/>
                    </a:solidFill>
                  </a:rPr>
                  <a:t> </a:t>
                </a:r>
                <a:r>
                  <a:rPr lang="de-CH" dirty="0"/>
                  <a:t>= J]</a:t>
                </a:r>
              </a:p>
              <a:p>
                <a:pPr marL="0" indent="0">
                  <a:buNone/>
                </a:pPr>
                <a:r>
                  <a:rPr lang="de-CH" dirty="0">
                    <a:solidFill>
                      <a:srgbClr val="FF0000"/>
                    </a:solidFill>
                  </a:rPr>
                  <a:t>Wärme-Menge:  </a:t>
                </a:r>
                <a:r>
                  <a:rPr lang="de-CH" dirty="0"/>
                  <a:t>   </a:t>
                </a:r>
                <a:r>
                  <a:rPr lang="de-CH" dirty="0">
                    <a:solidFill>
                      <a:srgbClr val="FF0000"/>
                    </a:solidFill>
                  </a:rPr>
                  <a:t>Q</a:t>
                </a:r>
                <a:r>
                  <a:rPr lang="de-CH" dirty="0"/>
                  <a:t> [</a:t>
                </a:r>
                <a:r>
                  <a:rPr lang="de-CH" dirty="0">
                    <a:solidFill>
                      <a:srgbClr val="7030A0"/>
                    </a:solidFill>
                  </a:rPr>
                  <a:t>J</a:t>
                </a:r>
                <a:r>
                  <a:rPr lang="de-CH" dirty="0"/>
                  <a:t>] = </a:t>
                </a:r>
                <a:r>
                  <a:rPr lang="de-CH" dirty="0" err="1"/>
                  <a:t>c</a:t>
                </a:r>
                <a:r>
                  <a:rPr lang="de-CH" baseline="-25000" dirty="0" err="1"/>
                  <a:t>p</a:t>
                </a:r>
                <a:r>
                  <a:rPr lang="de-CH" dirty="0"/>
                  <a:t> * m * </a:t>
                </a:r>
                <a:r>
                  <a:rPr lang="de-CH" dirty="0">
                    <a:latin typeface="Symbol" panose="05050102010706020507" pitchFamily="18" charset="2"/>
                  </a:rPr>
                  <a:t>D</a:t>
                </a:r>
                <a:r>
                  <a:rPr lang="de-CH" dirty="0"/>
                  <a:t>T   = 4.182 J/g/K * 1 g * 100 K = 418.2 J</a:t>
                </a:r>
              </a:p>
              <a:p>
                <a:pPr lvl="2"/>
                <a:r>
                  <a:rPr lang="de-CH" dirty="0"/>
                  <a:t>Spezifische Wärmekapazität von Wasser: </a:t>
                </a:r>
                <a:r>
                  <a:rPr lang="de-CH" dirty="0" err="1"/>
                  <a:t>c</a:t>
                </a:r>
                <a:r>
                  <a:rPr lang="de-CH" baseline="-25000" dirty="0" err="1"/>
                  <a:t>p</a:t>
                </a:r>
                <a:r>
                  <a:rPr lang="de-CH" baseline="-25000" dirty="0"/>
                  <a:t> </a:t>
                </a:r>
                <a:r>
                  <a:rPr lang="de-CH" dirty="0"/>
                  <a:t>(H</a:t>
                </a:r>
                <a:r>
                  <a:rPr lang="de-CH" baseline="-25000" dirty="0"/>
                  <a:t>2</a:t>
                </a:r>
                <a:r>
                  <a:rPr lang="de-CH" dirty="0"/>
                  <a:t>O(l)) = 4.182 J/g/K       d.h. 418J für 0-100°C</a:t>
                </a:r>
              </a:p>
              <a:p>
                <a:pPr lvl="2"/>
                <a:r>
                  <a:rPr lang="de-CH" dirty="0"/>
                  <a:t>Spezifische Wärmekapazität von Eis: </a:t>
                </a:r>
                <a:r>
                  <a:rPr lang="de-CH" dirty="0" err="1"/>
                  <a:t>c</a:t>
                </a:r>
                <a:r>
                  <a:rPr lang="de-CH" baseline="-25000" dirty="0" err="1"/>
                  <a:t>p</a:t>
                </a:r>
                <a:r>
                  <a:rPr lang="de-CH" baseline="-25000" dirty="0"/>
                  <a:t> </a:t>
                </a:r>
                <a:r>
                  <a:rPr lang="de-CH" dirty="0"/>
                  <a:t>(H</a:t>
                </a:r>
                <a:r>
                  <a:rPr lang="de-CH" baseline="-25000" dirty="0"/>
                  <a:t>2</a:t>
                </a:r>
                <a:r>
                  <a:rPr lang="de-CH" dirty="0"/>
                  <a:t>O(s)) = 2.0 J/g/K                    d.h. 40 J für -20 bis 0°C           </a:t>
                </a:r>
              </a:p>
              <a:p>
                <a:pPr lvl="2"/>
                <a:r>
                  <a:rPr lang="de-CH" dirty="0"/>
                  <a:t>Spezifische Schmelzwärme von Eis:  </a:t>
                </a:r>
                <a:r>
                  <a:rPr lang="de-CH" dirty="0" err="1"/>
                  <a:t>c</a:t>
                </a:r>
                <a:r>
                  <a:rPr lang="de-CH" baseline="-25000" dirty="0" err="1"/>
                  <a:t>s</a:t>
                </a:r>
                <a:r>
                  <a:rPr lang="de-CH" dirty="0"/>
                  <a:t>(H</a:t>
                </a:r>
                <a:r>
                  <a:rPr lang="de-CH" baseline="-25000" dirty="0"/>
                  <a:t>2</a:t>
                </a:r>
                <a:r>
                  <a:rPr lang="de-CH" dirty="0"/>
                  <a:t>O(s)) = 335 J/g/K                    d.h. 335 J </a:t>
                </a:r>
              </a:p>
              <a:p>
                <a:pPr lvl="2"/>
                <a:r>
                  <a:rPr lang="de-CH" dirty="0"/>
                  <a:t>Spezifische Verdampfungswärme von Wasser:  c</a:t>
                </a:r>
                <a:r>
                  <a:rPr lang="de-CH" baseline="-25000" dirty="0"/>
                  <a:t>v</a:t>
                </a:r>
                <a:r>
                  <a:rPr lang="de-CH" dirty="0"/>
                  <a:t>(H</a:t>
                </a:r>
                <a:r>
                  <a:rPr lang="de-CH" baseline="-25000" dirty="0"/>
                  <a:t>2</a:t>
                </a:r>
                <a:r>
                  <a:rPr lang="de-CH" dirty="0"/>
                  <a:t>O(s)) = 2257 J/g/K     d.h. 2257 J</a:t>
                </a:r>
              </a:p>
              <a:p>
                <a:pPr marL="0" indent="0">
                  <a:buNone/>
                </a:pPr>
                <a:r>
                  <a:rPr lang="de-CH" dirty="0">
                    <a:solidFill>
                      <a:srgbClr val="0070C0"/>
                    </a:solidFill>
                  </a:rPr>
                  <a:t>Entropie</a:t>
                </a:r>
                <a:r>
                  <a:rPr lang="de-CH" dirty="0"/>
                  <a:t> </a:t>
                </a:r>
                <a:r>
                  <a:rPr lang="de-CH" sz="2200" dirty="0"/>
                  <a:t>ist die </a:t>
                </a:r>
                <a:r>
                  <a:rPr lang="de-CH" sz="2200" dirty="0">
                    <a:solidFill>
                      <a:srgbClr val="FF0000"/>
                    </a:solidFill>
                  </a:rPr>
                  <a:t>Wärme</a:t>
                </a:r>
                <a:r>
                  <a:rPr lang="de-CH" sz="2200" dirty="0"/>
                  <a:t>, die einem System bei einer gewissen Temperatur T zugeführt wird </a:t>
                </a:r>
                <a:r>
                  <a:rPr lang="de-CH" dirty="0"/>
                  <a:t>:  </a:t>
                </a:r>
              </a:p>
              <a:p>
                <a:pPr marL="0" indent="0">
                  <a:buNone/>
                </a:pPr>
                <a:r>
                  <a:rPr lang="de-CH" dirty="0">
                    <a:solidFill>
                      <a:srgbClr val="0070C0"/>
                    </a:solidFill>
                    <a:latin typeface="Symbol" panose="05050102010706020507" pitchFamily="18" charset="2"/>
                  </a:rPr>
                  <a:t>                              D</a:t>
                </a:r>
                <a:r>
                  <a:rPr lang="de-CH" dirty="0">
                    <a:solidFill>
                      <a:srgbClr val="0070C0"/>
                    </a:solidFill>
                  </a:rPr>
                  <a:t>S</a:t>
                </a:r>
                <a:r>
                  <a:rPr lang="de-CH" dirty="0"/>
                  <a:t> = </a:t>
                </a:r>
                <a:r>
                  <a:rPr lang="de-CH" dirty="0">
                    <a:solidFill>
                      <a:srgbClr val="FF0000"/>
                    </a:solidFill>
                  </a:rPr>
                  <a:t>Q</a:t>
                </a:r>
                <a:r>
                  <a:rPr lang="de-CH" dirty="0"/>
                  <a:t>/T                  </a:t>
                </a:r>
                <a:r>
                  <a:rPr lang="de-CH" dirty="0" err="1">
                    <a:solidFill>
                      <a:srgbClr val="0070C0"/>
                    </a:solidFill>
                  </a:rPr>
                  <a:t>Q</a:t>
                </a:r>
                <a:r>
                  <a:rPr lang="de-CH" baseline="-25000" dirty="0" err="1">
                    <a:solidFill>
                      <a:srgbClr val="0070C0"/>
                    </a:solidFill>
                  </a:rPr>
                  <a:t>Entropie</a:t>
                </a:r>
                <a:r>
                  <a:rPr lang="de-CH" dirty="0"/>
                  <a:t> = T * </a:t>
                </a:r>
                <a:r>
                  <a:rPr lang="de-CH" dirty="0">
                    <a:solidFill>
                      <a:srgbClr val="0070C0"/>
                    </a:solidFill>
                    <a:latin typeface="Symbol" panose="05050102010706020507" pitchFamily="18" charset="2"/>
                  </a:rPr>
                  <a:t>D</a:t>
                </a:r>
                <a:r>
                  <a:rPr lang="de-CH" dirty="0">
                    <a:solidFill>
                      <a:srgbClr val="0070C0"/>
                    </a:solidFill>
                  </a:rPr>
                  <a:t>S</a:t>
                </a:r>
                <a:endParaRPr lang="de-CH" dirty="0"/>
              </a:p>
              <a:p>
                <a:pPr lvl="1"/>
                <a:endParaRPr lang="de-CH" dirty="0"/>
              </a:p>
              <a:p>
                <a:pPr marL="457200" lvl="1" indent="0">
                  <a:buNone/>
                </a:pPr>
                <a:endParaRPr lang="de-CH" dirty="0"/>
              </a:p>
              <a:p>
                <a:pPr lvl="1"/>
                <a:endParaRPr lang="de-CH" dirty="0"/>
              </a:p>
              <a:p>
                <a:pPr lvl="3"/>
                <a:endParaRPr lang="de-CH" dirty="0"/>
              </a:p>
            </p:txBody>
          </p:sp>
        </mc:Choice>
        <mc:Fallback xmlns="">
          <p:sp>
            <p:nvSpPr>
              <p:cNvPr id="3" name="Inhaltsplatzhalter 2">
                <a:extLst>
                  <a:ext uri="{FF2B5EF4-FFF2-40B4-BE49-F238E27FC236}">
                    <a16:creationId xmlns:a16="http://schemas.microsoft.com/office/drawing/2014/main" id="{BC9C3CC8-BCAA-E58B-87B8-E733EA77A29B}"/>
                  </a:ext>
                </a:extLst>
              </p:cNvPr>
              <p:cNvSpPr>
                <a:spLocks noGrp="1" noRot="1" noChangeAspect="1" noMove="1" noResize="1" noEditPoints="1" noAdjustHandles="1" noChangeArrowheads="1" noChangeShapeType="1" noTextEdit="1"/>
              </p:cNvSpPr>
              <p:nvPr>
                <p:ph idx="1"/>
              </p:nvPr>
            </p:nvSpPr>
            <p:spPr>
              <a:xfrm>
                <a:off x="534838" y="1335742"/>
                <a:ext cx="11473132" cy="4823012"/>
              </a:xfrm>
              <a:blipFill>
                <a:blip r:embed="rId2"/>
                <a:stretch>
                  <a:fillRect l="-956" t="-2528" b="-3161"/>
                </a:stretch>
              </a:blipFill>
            </p:spPr>
            <p:txBody>
              <a:bodyPr/>
              <a:lstStyle/>
              <a:p>
                <a:r>
                  <a:rPr lang="de-CH">
                    <a:noFill/>
                  </a:rPr>
                  <a:t> </a:t>
                </a:r>
              </a:p>
            </p:txBody>
          </p:sp>
        </mc:Fallback>
      </mc:AlternateContent>
    </p:spTree>
    <p:extLst>
      <p:ext uri="{BB962C8B-B14F-4D97-AF65-F5344CB8AC3E}">
        <p14:creationId xmlns:p14="http://schemas.microsoft.com/office/powerpoint/2010/main" val="2769606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 calcmode="lin" valueType="num">
                                      <p:cBhvr additive="base">
                                        <p:cTn id="4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 calcmode="lin" valueType="num">
                                      <p:cBhvr additive="base">
                                        <p:cTn id="4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 calcmode="lin" valueType="num">
                                      <p:cBhvr additive="base">
                                        <p:cTn id="5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2" end="12"/>
                                            </p:txEl>
                                          </p:spTgt>
                                        </p:tgtEl>
                                        <p:attrNameLst>
                                          <p:attrName>style.visibility</p:attrName>
                                        </p:attrNameLst>
                                      </p:cBhvr>
                                      <p:to>
                                        <p:strVal val="visible"/>
                                      </p:to>
                                    </p:set>
                                    <p:anim calcmode="lin" valueType="num">
                                      <p:cBhvr additive="base">
                                        <p:cTn id="5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7D486B-3356-2444-8251-C8D97BD21A7F}"/>
              </a:ext>
            </a:extLst>
          </p:cNvPr>
          <p:cNvSpPr>
            <a:spLocks noGrp="1"/>
          </p:cNvSpPr>
          <p:nvPr>
            <p:ph type="title"/>
          </p:nvPr>
        </p:nvSpPr>
        <p:spPr>
          <a:xfrm>
            <a:off x="838200" y="365125"/>
            <a:ext cx="10515600" cy="921415"/>
          </a:xfrm>
        </p:spPr>
        <p:txBody>
          <a:bodyPr/>
          <a:lstStyle/>
          <a:p>
            <a:r>
              <a:rPr lang="de-CH" dirty="0"/>
              <a:t>Woher kommt das Minus?  </a:t>
            </a:r>
            <a:r>
              <a:rPr lang="de-CH" sz="1600" dirty="0"/>
              <a:t>Etwas vereinfacht ………</a:t>
            </a:r>
          </a:p>
        </p:txBody>
      </p:sp>
      <p:sp>
        <p:nvSpPr>
          <p:cNvPr id="3" name="Inhaltsplatzhalter 2">
            <a:extLst>
              <a:ext uri="{FF2B5EF4-FFF2-40B4-BE49-F238E27FC236}">
                <a16:creationId xmlns:a16="http://schemas.microsoft.com/office/drawing/2014/main" id="{105F89D5-A7EA-382E-E18B-CD842FD0E94B}"/>
              </a:ext>
            </a:extLst>
          </p:cNvPr>
          <p:cNvSpPr>
            <a:spLocks noGrp="1"/>
          </p:cNvSpPr>
          <p:nvPr>
            <p:ph idx="1"/>
          </p:nvPr>
        </p:nvSpPr>
        <p:spPr>
          <a:xfrm>
            <a:off x="838200" y="1581541"/>
            <a:ext cx="10515600" cy="4733645"/>
          </a:xfrm>
        </p:spPr>
        <p:txBody>
          <a:bodyPr>
            <a:normAutofit lnSpcReduction="10000"/>
          </a:bodyPr>
          <a:lstStyle/>
          <a:p>
            <a:pPr marL="0" indent="0">
              <a:buNone/>
            </a:pPr>
            <a:r>
              <a:rPr lang="de-CH" dirty="0">
                <a:solidFill>
                  <a:srgbClr val="00B050"/>
                </a:solidFill>
              </a:rPr>
              <a:t>Arbeit</a:t>
            </a:r>
            <a:r>
              <a:rPr lang="de-CH" dirty="0"/>
              <a:t> =  </a:t>
            </a:r>
            <a:r>
              <a:rPr lang="de-CH" dirty="0">
                <a:solidFill>
                  <a:srgbClr val="FF0000"/>
                </a:solidFill>
              </a:rPr>
              <a:t>Reaktions-Enthalpie</a:t>
            </a:r>
            <a:r>
              <a:rPr lang="de-CH" dirty="0"/>
              <a:t>  minus  </a:t>
            </a:r>
            <a:r>
              <a:rPr lang="de-CH" dirty="0">
                <a:solidFill>
                  <a:srgbClr val="0070C0"/>
                </a:solidFill>
              </a:rPr>
              <a:t>Entropie Verluste</a:t>
            </a:r>
          </a:p>
          <a:p>
            <a:r>
              <a:rPr lang="de-CH" dirty="0">
                <a:solidFill>
                  <a:srgbClr val="00B050"/>
                </a:solidFill>
                <a:latin typeface="Symbol" panose="05050102010706020507" pitchFamily="18" charset="2"/>
              </a:rPr>
              <a:t>D</a:t>
            </a:r>
            <a:r>
              <a:rPr lang="de-CH" dirty="0">
                <a:solidFill>
                  <a:srgbClr val="00B050"/>
                </a:solidFill>
              </a:rPr>
              <a:t>W</a:t>
            </a:r>
            <a:r>
              <a:rPr lang="de-CH" dirty="0"/>
              <a:t> = </a:t>
            </a:r>
            <a:r>
              <a:rPr lang="de-CH" dirty="0">
                <a:solidFill>
                  <a:srgbClr val="FF0000"/>
                </a:solidFill>
                <a:latin typeface="Symbol" panose="05050102010706020507" pitchFamily="18" charset="2"/>
              </a:rPr>
              <a:t>D</a:t>
            </a:r>
            <a:r>
              <a:rPr lang="de-CH" dirty="0">
                <a:solidFill>
                  <a:srgbClr val="FF0000"/>
                </a:solidFill>
              </a:rPr>
              <a:t>H</a:t>
            </a:r>
            <a:r>
              <a:rPr lang="de-CH" dirty="0"/>
              <a:t>  - </a:t>
            </a:r>
            <a:r>
              <a:rPr lang="de-CH" dirty="0" err="1">
                <a:solidFill>
                  <a:srgbClr val="0070C0"/>
                </a:solidFill>
              </a:rPr>
              <a:t>Q</a:t>
            </a:r>
            <a:r>
              <a:rPr lang="de-CH" baseline="-25000" dirty="0" err="1">
                <a:solidFill>
                  <a:srgbClr val="0070C0"/>
                </a:solidFill>
              </a:rPr>
              <a:t>Entropie</a:t>
            </a:r>
            <a:r>
              <a:rPr lang="de-CH" baseline="-25000" dirty="0">
                <a:solidFill>
                  <a:srgbClr val="FF0000"/>
                </a:solidFill>
              </a:rPr>
              <a:t> </a:t>
            </a:r>
            <a:r>
              <a:rPr lang="de-CH" dirty="0"/>
              <a:t>= </a:t>
            </a:r>
            <a:r>
              <a:rPr lang="de-CH" dirty="0">
                <a:solidFill>
                  <a:srgbClr val="FF0000"/>
                </a:solidFill>
                <a:latin typeface="Symbol" panose="05050102010706020507" pitchFamily="18" charset="2"/>
              </a:rPr>
              <a:t>D</a:t>
            </a:r>
            <a:r>
              <a:rPr lang="de-CH" dirty="0">
                <a:solidFill>
                  <a:srgbClr val="FF0000"/>
                </a:solidFill>
              </a:rPr>
              <a:t>H</a:t>
            </a:r>
            <a:r>
              <a:rPr lang="de-CH" dirty="0"/>
              <a:t>  - T </a:t>
            </a:r>
            <a:r>
              <a:rPr lang="de-CH" sz="1600" dirty="0"/>
              <a:t>*</a:t>
            </a:r>
            <a:r>
              <a:rPr lang="de-CH" dirty="0">
                <a:solidFill>
                  <a:srgbClr val="0070C0"/>
                </a:solidFill>
                <a:latin typeface="Symbol" panose="05050102010706020507" pitchFamily="18" charset="2"/>
              </a:rPr>
              <a:t> D</a:t>
            </a:r>
            <a:r>
              <a:rPr lang="de-CH" dirty="0">
                <a:solidFill>
                  <a:srgbClr val="0070C0"/>
                </a:solidFill>
              </a:rPr>
              <a:t>S</a:t>
            </a:r>
          </a:p>
          <a:p>
            <a:pPr marL="0" indent="0">
              <a:buNone/>
            </a:pPr>
            <a:endParaRPr lang="de-CH" sz="1200" dirty="0">
              <a:solidFill>
                <a:srgbClr val="0070C0"/>
              </a:solidFill>
            </a:endParaRPr>
          </a:p>
          <a:p>
            <a:pPr marL="0" indent="0">
              <a:buNone/>
            </a:pPr>
            <a:r>
              <a:rPr lang="de-CH" dirty="0"/>
              <a:t>Gibbs-Helmholtz-Gleichung</a:t>
            </a:r>
          </a:p>
          <a:p>
            <a:pPr marL="0" indent="0">
              <a:buNone/>
            </a:pPr>
            <a:r>
              <a:rPr lang="de-CH" dirty="0">
                <a:solidFill>
                  <a:srgbClr val="00B050"/>
                </a:solidFill>
                <a:latin typeface="Symbol" panose="05050102010706020507" pitchFamily="18" charset="2"/>
              </a:rPr>
              <a:t>D</a:t>
            </a:r>
            <a:r>
              <a:rPr lang="de-CH" dirty="0">
                <a:solidFill>
                  <a:srgbClr val="00B050"/>
                </a:solidFill>
              </a:rPr>
              <a:t>G</a:t>
            </a:r>
            <a:r>
              <a:rPr lang="de-CH" dirty="0"/>
              <a:t> = </a:t>
            </a:r>
            <a:r>
              <a:rPr lang="de-CH" dirty="0">
                <a:solidFill>
                  <a:srgbClr val="FF0000"/>
                </a:solidFill>
                <a:latin typeface="Symbol" panose="05050102010706020507" pitchFamily="18" charset="2"/>
              </a:rPr>
              <a:t>D</a:t>
            </a:r>
            <a:r>
              <a:rPr lang="de-CH" dirty="0">
                <a:solidFill>
                  <a:srgbClr val="FF0000"/>
                </a:solidFill>
              </a:rPr>
              <a:t>H</a:t>
            </a:r>
            <a:r>
              <a:rPr lang="de-CH" dirty="0"/>
              <a:t>  -   T </a:t>
            </a:r>
            <a:r>
              <a:rPr lang="de-CH" sz="1600" dirty="0"/>
              <a:t>*</a:t>
            </a:r>
            <a:r>
              <a:rPr lang="de-CH" dirty="0">
                <a:solidFill>
                  <a:srgbClr val="0070C0"/>
                </a:solidFill>
                <a:latin typeface="Symbol" panose="05050102010706020507" pitchFamily="18" charset="2"/>
              </a:rPr>
              <a:t> D</a:t>
            </a:r>
            <a:r>
              <a:rPr lang="de-CH" dirty="0">
                <a:solidFill>
                  <a:srgbClr val="0070C0"/>
                </a:solidFill>
              </a:rPr>
              <a:t>S </a:t>
            </a:r>
          </a:p>
          <a:p>
            <a:pPr marL="0" indent="0">
              <a:buNone/>
            </a:pPr>
            <a:endParaRPr lang="de-CH" sz="1200" dirty="0">
              <a:solidFill>
                <a:srgbClr val="0070C0"/>
              </a:solidFill>
            </a:endParaRPr>
          </a:p>
          <a:p>
            <a:pPr marL="0" indent="0">
              <a:buNone/>
            </a:pPr>
            <a:r>
              <a:rPr lang="de-CH" dirty="0"/>
              <a:t>Die </a:t>
            </a:r>
            <a:r>
              <a:rPr lang="de-CH" dirty="0" err="1">
                <a:solidFill>
                  <a:srgbClr val="00B050"/>
                </a:solidFill>
              </a:rPr>
              <a:t>Gibbs’sche</a:t>
            </a:r>
            <a:r>
              <a:rPr lang="de-CH" dirty="0">
                <a:solidFill>
                  <a:srgbClr val="00B050"/>
                </a:solidFill>
              </a:rPr>
              <a:t> freie Energie</a:t>
            </a:r>
            <a:r>
              <a:rPr lang="de-CH" dirty="0"/>
              <a:t> kann als der </a:t>
            </a:r>
            <a:r>
              <a:rPr lang="de-CH" dirty="0">
                <a:solidFill>
                  <a:srgbClr val="00B050"/>
                </a:solidFill>
              </a:rPr>
              <a:t>nutzbare Teil</a:t>
            </a:r>
            <a:r>
              <a:rPr lang="de-CH" dirty="0"/>
              <a:t> der </a:t>
            </a:r>
            <a:r>
              <a:rPr lang="de-CH" dirty="0">
                <a:solidFill>
                  <a:srgbClr val="FFC000"/>
                </a:solidFill>
              </a:rPr>
              <a:t>Energie</a:t>
            </a:r>
            <a:r>
              <a:rPr lang="de-CH" dirty="0"/>
              <a:t>, die bei einer Reaktion frei wird, resp. die eine Reaktion antreibt, verstanden werden.</a:t>
            </a:r>
          </a:p>
          <a:p>
            <a:pPr marL="0" indent="0">
              <a:buNone/>
            </a:pPr>
            <a:r>
              <a:rPr lang="de-CH" dirty="0"/>
              <a:t>Diese </a:t>
            </a:r>
            <a:r>
              <a:rPr lang="de-CH" dirty="0">
                <a:solidFill>
                  <a:srgbClr val="00B050"/>
                </a:solidFill>
              </a:rPr>
              <a:t>Energie</a:t>
            </a:r>
            <a:r>
              <a:rPr lang="de-CH" dirty="0"/>
              <a:t> kann nun aus dem </a:t>
            </a:r>
            <a:r>
              <a:rPr lang="de-CH" dirty="0">
                <a:solidFill>
                  <a:srgbClr val="FF0000"/>
                </a:solidFill>
                <a:latin typeface="Symbol" panose="05050102010706020507" pitchFamily="18" charset="2"/>
              </a:rPr>
              <a:t>D</a:t>
            </a:r>
            <a:r>
              <a:rPr lang="de-CH" dirty="0">
                <a:solidFill>
                  <a:srgbClr val="FF0000"/>
                </a:solidFill>
              </a:rPr>
              <a:t>H </a:t>
            </a:r>
            <a:r>
              <a:rPr lang="de-CH" dirty="0"/>
              <a:t>oder dem </a:t>
            </a:r>
            <a:r>
              <a:rPr lang="de-CH" dirty="0">
                <a:solidFill>
                  <a:srgbClr val="0070C0"/>
                </a:solidFill>
                <a:latin typeface="Symbol" panose="05050102010706020507" pitchFamily="18" charset="2"/>
              </a:rPr>
              <a:t>D</a:t>
            </a:r>
            <a:r>
              <a:rPr lang="de-CH" dirty="0">
                <a:solidFill>
                  <a:srgbClr val="0070C0"/>
                </a:solidFill>
              </a:rPr>
              <a:t>S</a:t>
            </a:r>
            <a:r>
              <a:rPr lang="de-CH" dirty="0">
                <a:solidFill>
                  <a:srgbClr val="FF0000"/>
                </a:solidFill>
              </a:rPr>
              <a:t> </a:t>
            </a:r>
            <a:r>
              <a:rPr lang="de-CH" dirty="0"/>
              <a:t>stammen.</a:t>
            </a:r>
          </a:p>
          <a:p>
            <a:pPr marL="0" indent="0">
              <a:buNone/>
            </a:pPr>
            <a:r>
              <a:rPr lang="de-CH" dirty="0"/>
              <a:t>Fokus heute: Einfluss der Entropie </a:t>
            </a:r>
            <a:r>
              <a:rPr lang="de-CH" dirty="0">
                <a:solidFill>
                  <a:srgbClr val="0070C0"/>
                </a:solidFill>
                <a:latin typeface="Symbol" panose="05050102010706020507" pitchFamily="18" charset="2"/>
              </a:rPr>
              <a:t>D</a:t>
            </a:r>
            <a:r>
              <a:rPr lang="de-CH" dirty="0">
                <a:solidFill>
                  <a:srgbClr val="0070C0"/>
                </a:solidFill>
              </a:rPr>
              <a:t>S </a:t>
            </a:r>
            <a:r>
              <a:rPr lang="de-CH" dirty="0"/>
              <a:t>auf das </a:t>
            </a:r>
            <a:r>
              <a:rPr lang="de-CH" dirty="0">
                <a:solidFill>
                  <a:srgbClr val="00B050"/>
                </a:solidFill>
                <a:latin typeface="Symbol" panose="05050102010706020507" pitchFamily="18" charset="2"/>
              </a:rPr>
              <a:t>D</a:t>
            </a:r>
            <a:r>
              <a:rPr lang="de-CH" dirty="0">
                <a:solidFill>
                  <a:srgbClr val="00B050"/>
                </a:solidFill>
              </a:rPr>
              <a:t>G</a:t>
            </a:r>
            <a:endParaRPr lang="de-CH" dirty="0"/>
          </a:p>
          <a:p>
            <a:pPr marL="0" indent="0">
              <a:buNone/>
            </a:pPr>
            <a:endParaRPr lang="de-CH" dirty="0"/>
          </a:p>
        </p:txBody>
      </p:sp>
    </p:spTree>
    <p:extLst>
      <p:ext uri="{BB962C8B-B14F-4D97-AF65-F5344CB8AC3E}">
        <p14:creationId xmlns:p14="http://schemas.microsoft.com/office/powerpoint/2010/main" val="3837479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68FE5B-F079-30DA-900F-B6FB1EC4FC88}"/>
              </a:ext>
            </a:extLst>
          </p:cNvPr>
          <p:cNvSpPr>
            <a:spLocks noGrp="1"/>
          </p:cNvSpPr>
          <p:nvPr>
            <p:ph type="title"/>
          </p:nvPr>
        </p:nvSpPr>
        <p:spPr/>
        <p:txBody>
          <a:bodyPr/>
          <a:lstStyle/>
          <a:p>
            <a:r>
              <a:rPr lang="de-CH" dirty="0" err="1">
                <a:solidFill>
                  <a:srgbClr val="00B050"/>
                </a:solidFill>
              </a:rPr>
              <a:t>Gibbs’sche</a:t>
            </a:r>
            <a:r>
              <a:rPr lang="de-CH" dirty="0">
                <a:solidFill>
                  <a:srgbClr val="00B050"/>
                </a:solidFill>
              </a:rPr>
              <a:t> freie Energie </a:t>
            </a:r>
            <a:r>
              <a:rPr lang="de-CH" dirty="0"/>
              <a:t>  </a:t>
            </a:r>
            <a:r>
              <a:rPr lang="de-CH" dirty="0">
                <a:solidFill>
                  <a:srgbClr val="FF0000"/>
                </a:solidFill>
              </a:rPr>
              <a:t>Enthalpie</a:t>
            </a:r>
            <a:r>
              <a:rPr lang="de-CH" dirty="0"/>
              <a:t>   </a:t>
            </a:r>
            <a:r>
              <a:rPr lang="de-CH" dirty="0">
                <a:solidFill>
                  <a:srgbClr val="0070C0"/>
                </a:solidFill>
              </a:rPr>
              <a:t>Entropie</a:t>
            </a:r>
          </a:p>
        </p:txBody>
      </p:sp>
      <mc:AlternateContent xmlns:mc="http://schemas.openxmlformats.org/markup-compatibility/2006" xmlns:a14="http://schemas.microsoft.com/office/drawing/2010/main">
        <mc:Choice Requires="a14">
          <p:sp>
            <p:nvSpPr>
              <p:cNvPr id="3" name="Inhaltsplatzhalter 2">
                <a:extLst>
                  <a:ext uri="{FF2B5EF4-FFF2-40B4-BE49-F238E27FC236}">
                    <a16:creationId xmlns:a16="http://schemas.microsoft.com/office/drawing/2014/main" id="{346D6590-D7A1-58ED-14E3-8D9347E5723C}"/>
                  </a:ext>
                </a:extLst>
              </p:cNvPr>
              <p:cNvSpPr>
                <a:spLocks noGrp="1"/>
              </p:cNvSpPr>
              <p:nvPr>
                <p:ph idx="1"/>
              </p:nvPr>
            </p:nvSpPr>
            <p:spPr/>
            <p:txBody>
              <a:bodyPr/>
              <a:lstStyle/>
              <a:p>
                <a:pPr marL="0" indent="0">
                  <a:buNone/>
                </a:pPr>
                <a14:m>
                  <m:oMath xmlns:m="http://schemas.openxmlformats.org/officeDocument/2006/math">
                    <m:r>
                      <m:rPr>
                        <m:nor/>
                      </m:rPr>
                      <a:rPr lang="de-CH" sz="4000" i="0" dirty="0">
                        <a:solidFill>
                          <a:srgbClr val="00B050"/>
                        </a:solidFill>
                        <a:latin typeface="Symbol" panose="05050102010706020507" pitchFamily="18" charset="2"/>
                      </a:rPr>
                      <m:t>D</m:t>
                    </m:r>
                    <m:r>
                      <m:rPr>
                        <m:nor/>
                      </m:rPr>
                      <a:rPr lang="de-CH" sz="4000" i="0" dirty="0">
                        <a:solidFill>
                          <a:srgbClr val="00B050"/>
                        </a:solidFill>
                        <a:latin typeface="Times New Roman" panose="02020603050405020304" pitchFamily="18" charset="0"/>
                        <a:cs typeface="Times New Roman" panose="02020603050405020304" pitchFamily="18" charset="0"/>
                      </a:rPr>
                      <m:t>G</m:t>
                    </m:r>
                    <m:r>
                      <m:rPr>
                        <m:nor/>
                      </m:rPr>
                      <a:rPr lang="de-CH" sz="4000" b="0" i="0" dirty="0" smtClean="0">
                        <a:solidFill>
                          <a:srgbClr val="00B050"/>
                        </a:solidFill>
                        <a:latin typeface="Times New Roman" panose="02020603050405020304" pitchFamily="18" charset="0"/>
                        <a:cs typeface="Times New Roman" panose="02020603050405020304" pitchFamily="18" charset="0"/>
                      </a:rPr>
                      <m:t>   </m:t>
                    </m:r>
                    <m:r>
                      <m:rPr>
                        <m:nor/>
                      </m:rPr>
                      <a:rPr lang="de-CH" sz="4000" b="0" i="0" dirty="0" smtClean="0">
                        <a:solidFill>
                          <a:schemeClr val="tx1"/>
                        </a:solidFill>
                        <a:latin typeface="Times New Roman" panose="02020603050405020304" pitchFamily="18" charset="0"/>
                        <a:cs typeface="Times New Roman" panose="02020603050405020304" pitchFamily="18" charset="0"/>
                      </a:rPr>
                      <m:t>=</m:t>
                    </m:r>
                    <m:r>
                      <m:rPr>
                        <m:nor/>
                      </m:rPr>
                      <a:rPr lang="de-CH" sz="4000" b="0" i="0" dirty="0" smtClean="0">
                        <a:solidFill>
                          <a:srgbClr val="00B050"/>
                        </a:solidFill>
                        <a:latin typeface="Times New Roman" panose="02020603050405020304" pitchFamily="18" charset="0"/>
                        <a:cs typeface="Times New Roman" panose="02020603050405020304" pitchFamily="18" charset="0"/>
                      </a:rPr>
                      <m:t> </m:t>
                    </m:r>
                  </m:oMath>
                </a14:m>
                <a:r>
                  <a:rPr lang="de-CH" sz="4000" dirty="0">
                    <a:solidFill>
                      <a:srgbClr val="FF0000"/>
                    </a:solidFill>
                    <a:latin typeface="Symbol" panose="05050102010706020507" pitchFamily="18" charset="2"/>
                  </a:rPr>
                  <a:t>  D</a:t>
                </a:r>
                <a:r>
                  <a:rPr lang="de-CH" sz="4000" dirty="0">
                    <a:solidFill>
                      <a:srgbClr val="FF0000"/>
                    </a:solidFill>
                    <a:latin typeface="Times New Roman" panose="02020603050405020304" pitchFamily="18" charset="0"/>
                    <a:cs typeface="Times New Roman" panose="02020603050405020304" pitchFamily="18" charset="0"/>
                  </a:rPr>
                  <a:t>H  </a:t>
                </a:r>
                <a:r>
                  <a:rPr lang="de-CH" sz="4000" b="1" dirty="0">
                    <a:latin typeface="Times New Roman" panose="02020603050405020304" pitchFamily="18" charset="0"/>
                    <a:cs typeface="Times New Roman" panose="02020603050405020304" pitchFamily="18" charset="0"/>
                  </a:rPr>
                  <a:t>–</a:t>
                </a:r>
                <a:r>
                  <a:rPr lang="de-CH" sz="4000" dirty="0">
                    <a:latin typeface="Times New Roman" panose="02020603050405020304" pitchFamily="18" charset="0"/>
                    <a:cs typeface="Times New Roman" panose="02020603050405020304" pitchFamily="18" charset="0"/>
                  </a:rPr>
                  <a:t>  T</a:t>
                </a:r>
                <a:r>
                  <a:rPr lang="de-CH" sz="4000" dirty="0">
                    <a:solidFill>
                      <a:srgbClr val="FF0000"/>
                    </a:solidFill>
                    <a:latin typeface="Times New Roman" panose="02020603050405020304" pitchFamily="18" charset="0"/>
                    <a:cs typeface="Times New Roman" panose="02020603050405020304" pitchFamily="18" charset="0"/>
                  </a:rPr>
                  <a:t> </a:t>
                </a:r>
                <a:r>
                  <a:rPr lang="de-CH" sz="3000" dirty="0">
                    <a:solidFill>
                      <a:srgbClr val="002060"/>
                    </a:solidFill>
                    <a:latin typeface="Times New Roman" panose="02020603050405020304" pitchFamily="18" charset="0"/>
                    <a:cs typeface="Times New Roman" panose="02020603050405020304" pitchFamily="18" charset="0"/>
                  </a:rPr>
                  <a:t>*</a:t>
                </a:r>
                <a14:m>
                  <m:oMath xmlns:m="http://schemas.openxmlformats.org/officeDocument/2006/math">
                    <m:r>
                      <m:rPr>
                        <m:nor/>
                      </m:rPr>
                      <a:rPr lang="de-CH" sz="4000" i="0" dirty="0" smtClean="0">
                        <a:solidFill>
                          <a:srgbClr val="0070C0"/>
                        </a:solidFill>
                        <a:latin typeface="Symbol" panose="05050102010706020507" pitchFamily="18" charset="2"/>
                      </a:rPr>
                      <m:t>D</m:t>
                    </m:r>
                    <m:r>
                      <m:rPr>
                        <m:nor/>
                      </m:rPr>
                      <a:rPr lang="de-CH" sz="4000" i="0" dirty="0" smtClean="0">
                        <a:solidFill>
                          <a:srgbClr val="0070C0"/>
                        </a:solidFill>
                        <a:latin typeface="Times New Roman" panose="02020603050405020304" pitchFamily="18" charset="0"/>
                        <a:cs typeface="Times New Roman" panose="02020603050405020304" pitchFamily="18" charset="0"/>
                      </a:rPr>
                      <m:t>S</m:t>
                    </m:r>
                  </m:oMath>
                </a14:m>
                <a:endParaRPr lang="de-CH" sz="4000" dirty="0">
                  <a:solidFill>
                    <a:srgbClr val="FF0000"/>
                  </a:solidFill>
                  <a:latin typeface="Times New Roman" panose="02020603050405020304" pitchFamily="18" charset="0"/>
                  <a:cs typeface="Times New Roman" panose="02020603050405020304" pitchFamily="18" charset="0"/>
                </a:endParaRPr>
              </a:p>
              <a:p>
                <a:pPr marL="0" indent="0">
                  <a:buNone/>
                </a:pPr>
                <a:endParaRPr lang="de-CH" dirty="0"/>
              </a:p>
              <a:p>
                <a:pPr marL="0" indent="0">
                  <a:lnSpc>
                    <a:spcPct val="100000"/>
                  </a:lnSpc>
                  <a:spcBef>
                    <a:spcPts val="0"/>
                  </a:spcBef>
                  <a:buNone/>
                </a:pPr>
                <a:r>
                  <a:rPr lang="de-CH" dirty="0">
                    <a:solidFill>
                      <a:srgbClr val="FF0000"/>
                    </a:solidFill>
                    <a:latin typeface="Symbol" panose="05050102010706020507" pitchFamily="18" charset="2"/>
                  </a:rPr>
                  <a:t>D</a:t>
                </a:r>
                <a:r>
                  <a:rPr lang="de-CH" dirty="0">
                    <a:solidFill>
                      <a:srgbClr val="FF0000"/>
                    </a:solidFill>
                    <a:latin typeface="Times New Roman" panose="02020603050405020304" pitchFamily="18" charset="0"/>
                    <a:cs typeface="Times New Roman" panose="02020603050405020304" pitchFamily="18" charset="0"/>
                  </a:rPr>
                  <a:t>H</a:t>
                </a:r>
                <a:r>
                  <a:rPr lang="de-CH" dirty="0">
                    <a:solidFill>
                      <a:srgbClr val="FF0000"/>
                    </a:solidFill>
                  </a:rPr>
                  <a:t> </a:t>
                </a:r>
                <a14:m>
                  <m:oMath xmlns:m="http://schemas.openxmlformats.org/officeDocument/2006/math">
                    <m:r>
                      <a:rPr lang="de-CH" b="0" i="1" smtClean="0">
                        <a:solidFill>
                          <a:srgbClr val="FF0000"/>
                        </a:solidFill>
                        <a:latin typeface="Cambria Math" panose="02040503050406030204" pitchFamily="18" charset="0"/>
                      </a:rPr>
                      <m:t>&lt;0   </m:t>
                    </m:r>
                    <m:r>
                      <a:rPr lang="de-CH" b="0" i="1" smtClean="0">
                        <a:solidFill>
                          <a:srgbClr val="FF0000"/>
                        </a:solidFill>
                        <a:latin typeface="Cambria Math" panose="02040503050406030204" pitchFamily="18" charset="0"/>
                      </a:rPr>
                      <m:t>𝑒𝑥𝑜𝑡ℎ𝑒𝑟𝑚</m:t>
                    </m:r>
                  </m:oMath>
                </a14:m>
                <a:r>
                  <a:rPr lang="de-CH" b="0" dirty="0">
                    <a:solidFill>
                      <a:srgbClr val="FF0000"/>
                    </a:solidFill>
                  </a:rPr>
                  <a:t>, Wärme (Heat) wird frei</a:t>
                </a:r>
              </a:p>
              <a:p>
                <a:pPr marL="0" indent="0">
                  <a:lnSpc>
                    <a:spcPct val="100000"/>
                  </a:lnSpc>
                  <a:spcBef>
                    <a:spcPts val="0"/>
                  </a:spcBef>
                  <a:buNone/>
                </a:pPr>
                <a14:m>
                  <m:oMath xmlns:m="http://schemas.openxmlformats.org/officeDocument/2006/math">
                    <m:r>
                      <m:rPr>
                        <m:nor/>
                      </m:rPr>
                      <a:rPr lang="de-CH" i="0" dirty="0">
                        <a:solidFill>
                          <a:srgbClr val="FF0000"/>
                        </a:solidFill>
                        <a:latin typeface="Symbol" panose="05050102010706020507" pitchFamily="18" charset="2"/>
                      </a:rPr>
                      <m:t>D</m:t>
                    </m:r>
                    <m:r>
                      <m:rPr>
                        <m:nor/>
                      </m:rPr>
                      <a:rPr lang="de-CH" i="0" dirty="0">
                        <a:solidFill>
                          <a:srgbClr val="FF0000"/>
                        </a:solidFill>
                        <a:latin typeface="Times New Roman" panose="02020603050405020304" pitchFamily="18" charset="0"/>
                        <a:cs typeface="Times New Roman" panose="02020603050405020304" pitchFamily="18" charset="0"/>
                      </a:rPr>
                      <m:t>H</m:t>
                    </m:r>
                    <m:r>
                      <a:rPr lang="de-CH" b="0" i="1" smtClean="0">
                        <a:solidFill>
                          <a:srgbClr val="FF0000"/>
                        </a:solidFill>
                        <a:latin typeface="Cambria Math" panose="02040503050406030204" pitchFamily="18" charset="0"/>
                      </a:rPr>
                      <m:t>&gt;0   </m:t>
                    </m:r>
                    <m:r>
                      <a:rPr lang="de-CH" b="0" i="1" smtClean="0">
                        <a:solidFill>
                          <a:srgbClr val="FF0000"/>
                        </a:solidFill>
                        <a:latin typeface="Cambria Math" panose="02040503050406030204" pitchFamily="18" charset="0"/>
                      </a:rPr>
                      <m:t>𝑒𝑛𝑑𝑜𝑡ℎ𝑒𝑟𝑚</m:t>
                    </m:r>
                  </m:oMath>
                </a14:m>
                <a:r>
                  <a:rPr lang="de-CH" b="0" dirty="0">
                    <a:solidFill>
                      <a:srgbClr val="FF0000"/>
                    </a:solidFill>
                  </a:rPr>
                  <a:t>, Wärme wird benötigt</a:t>
                </a:r>
              </a:p>
              <a:p>
                <a:pPr marL="0" indent="0">
                  <a:lnSpc>
                    <a:spcPct val="100000"/>
                  </a:lnSpc>
                  <a:spcBef>
                    <a:spcPts val="0"/>
                  </a:spcBef>
                  <a:buNone/>
                </a:pPr>
                <a14:m>
                  <m:oMath xmlns:m="http://schemas.openxmlformats.org/officeDocument/2006/math">
                    <m:r>
                      <m:rPr>
                        <m:nor/>
                      </m:rPr>
                      <a:rPr lang="de-CH" i="0" dirty="0" smtClean="0">
                        <a:solidFill>
                          <a:srgbClr val="0070C0"/>
                        </a:solidFill>
                        <a:latin typeface="Symbol" panose="05050102010706020507" pitchFamily="18" charset="2"/>
                      </a:rPr>
                      <m:t>D</m:t>
                    </m:r>
                    <m:r>
                      <m:rPr>
                        <m:nor/>
                      </m:rPr>
                      <a:rPr lang="de-CH" b="0" i="0" dirty="0" smtClean="0">
                        <a:solidFill>
                          <a:srgbClr val="0070C0"/>
                        </a:solidFill>
                        <a:latin typeface="Times New Roman" panose="02020603050405020304" pitchFamily="18" charset="0"/>
                        <a:cs typeface="Times New Roman" panose="02020603050405020304" pitchFamily="18" charset="0"/>
                      </a:rPr>
                      <m:t>S</m:t>
                    </m:r>
                    <m:r>
                      <a:rPr lang="de-CH" b="0" i="1" smtClean="0">
                        <a:solidFill>
                          <a:srgbClr val="0070C0"/>
                        </a:solidFill>
                        <a:latin typeface="Cambria Math" panose="02040503050406030204" pitchFamily="18" charset="0"/>
                      </a:rPr>
                      <m:t>&lt;0   </m:t>
                    </m:r>
                    <m:r>
                      <a:rPr lang="de-CH" b="0" i="1" smtClean="0">
                        <a:solidFill>
                          <a:srgbClr val="0070C0"/>
                        </a:solidFill>
                        <a:latin typeface="Cambria Math" panose="02040503050406030204" pitchFamily="18" charset="0"/>
                      </a:rPr>
                      <m:t>𝐸𝑛𝑡𝑟𝑜𝑝𝑖𝑒</m:t>
                    </m:r>
                    <m:r>
                      <a:rPr lang="de-CH" b="0" i="1" smtClean="0">
                        <a:solidFill>
                          <a:srgbClr val="0070C0"/>
                        </a:solidFill>
                        <a:latin typeface="Cambria Math" panose="02040503050406030204" pitchFamily="18" charset="0"/>
                      </a:rPr>
                      <m:t> </m:t>
                    </m:r>
                    <m:r>
                      <a:rPr lang="de-CH" b="0" i="1" smtClean="0">
                        <a:solidFill>
                          <a:srgbClr val="0070C0"/>
                        </a:solidFill>
                        <a:latin typeface="Cambria Math" panose="02040503050406030204" pitchFamily="18" charset="0"/>
                      </a:rPr>
                      <m:t>𝑛𝑖𝑚𝑚𝑡</m:t>
                    </m:r>
                    <m:r>
                      <a:rPr lang="de-CH" b="0" i="1" smtClean="0">
                        <a:solidFill>
                          <a:srgbClr val="0070C0"/>
                        </a:solidFill>
                        <a:latin typeface="Cambria Math" panose="02040503050406030204" pitchFamily="18" charset="0"/>
                      </a:rPr>
                      <m:t> </m:t>
                    </m:r>
                    <m:r>
                      <a:rPr lang="de-CH" b="0" i="1" smtClean="0">
                        <a:solidFill>
                          <a:srgbClr val="0070C0"/>
                        </a:solidFill>
                        <a:latin typeface="Cambria Math" panose="02040503050406030204" pitchFamily="18" charset="0"/>
                      </a:rPr>
                      <m:t>𝑎𝑏</m:t>
                    </m:r>
                  </m:oMath>
                </a14:m>
                <a:r>
                  <a:rPr lang="de-CH" b="0" dirty="0">
                    <a:solidFill>
                      <a:srgbClr val="0070C0"/>
                    </a:solidFill>
                  </a:rPr>
                  <a:t>, «Ordnung» nimmt zu</a:t>
                </a:r>
              </a:p>
              <a:p>
                <a:pPr marL="0" indent="0">
                  <a:lnSpc>
                    <a:spcPct val="100000"/>
                  </a:lnSpc>
                  <a:spcBef>
                    <a:spcPts val="0"/>
                  </a:spcBef>
                  <a:buNone/>
                </a:pPr>
                <a14:m>
                  <m:oMath xmlns:m="http://schemas.openxmlformats.org/officeDocument/2006/math">
                    <m:r>
                      <m:rPr>
                        <m:nor/>
                      </m:rPr>
                      <a:rPr lang="de-CH" i="0" dirty="0">
                        <a:solidFill>
                          <a:srgbClr val="0070C0"/>
                        </a:solidFill>
                        <a:latin typeface="Symbol" panose="05050102010706020507" pitchFamily="18" charset="2"/>
                      </a:rPr>
                      <m:t>D</m:t>
                    </m:r>
                    <m:r>
                      <m:rPr>
                        <m:nor/>
                      </m:rPr>
                      <a:rPr lang="de-CH" i="0" dirty="0">
                        <a:solidFill>
                          <a:srgbClr val="0070C0"/>
                        </a:solidFill>
                        <a:latin typeface="Times New Roman" panose="02020603050405020304" pitchFamily="18" charset="0"/>
                        <a:cs typeface="Times New Roman" panose="02020603050405020304" pitchFamily="18" charset="0"/>
                      </a:rPr>
                      <m:t>S</m:t>
                    </m:r>
                    <m:r>
                      <a:rPr lang="de-CH" b="0" i="1" smtClean="0">
                        <a:solidFill>
                          <a:srgbClr val="0070C0"/>
                        </a:solidFill>
                        <a:latin typeface="Cambria Math" panose="02040503050406030204" pitchFamily="18" charset="0"/>
                      </a:rPr>
                      <m:t>&gt;0   </m:t>
                    </m:r>
                    <m:r>
                      <a:rPr lang="de-CH" b="0" i="1" smtClean="0">
                        <a:solidFill>
                          <a:srgbClr val="0070C0"/>
                        </a:solidFill>
                        <a:latin typeface="Cambria Math" panose="02040503050406030204" pitchFamily="18" charset="0"/>
                      </a:rPr>
                      <m:t>𝐸𝑛𝑡𝑟𝑜𝑝𝑖𝑒</m:t>
                    </m:r>
                    <m:r>
                      <a:rPr lang="de-CH" b="0" i="1" smtClean="0">
                        <a:solidFill>
                          <a:srgbClr val="0070C0"/>
                        </a:solidFill>
                        <a:latin typeface="Cambria Math" panose="02040503050406030204" pitchFamily="18" charset="0"/>
                      </a:rPr>
                      <m:t> </m:t>
                    </m:r>
                    <m:r>
                      <a:rPr lang="de-CH" b="0" i="1" smtClean="0">
                        <a:solidFill>
                          <a:srgbClr val="0070C0"/>
                        </a:solidFill>
                        <a:latin typeface="Cambria Math" panose="02040503050406030204" pitchFamily="18" charset="0"/>
                      </a:rPr>
                      <m:t>𝑛𝑖𝑚𝑚𝑡</m:t>
                    </m:r>
                    <m:r>
                      <a:rPr lang="de-CH" b="0" i="1" smtClean="0">
                        <a:solidFill>
                          <a:srgbClr val="0070C0"/>
                        </a:solidFill>
                        <a:latin typeface="Cambria Math" panose="02040503050406030204" pitchFamily="18" charset="0"/>
                      </a:rPr>
                      <m:t> </m:t>
                    </m:r>
                    <m:r>
                      <a:rPr lang="de-CH" b="0" i="1" smtClean="0">
                        <a:solidFill>
                          <a:srgbClr val="0070C0"/>
                        </a:solidFill>
                        <a:latin typeface="Cambria Math" panose="02040503050406030204" pitchFamily="18" charset="0"/>
                      </a:rPr>
                      <m:t>𝑧𝑢</m:t>
                    </m:r>
                  </m:oMath>
                </a14:m>
                <a:r>
                  <a:rPr lang="de-CH" dirty="0">
                    <a:solidFill>
                      <a:srgbClr val="0070C0"/>
                    </a:solidFill>
                  </a:rPr>
                  <a:t>, «Unordnung» nimmt zu</a:t>
                </a:r>
              </a:p>
              <a:p>
                <a:pPr marL="0" indent="0">
                  <a:lnSpc>
                    <a:spcPct val="100000"/>
                  </a:lnSpc>
                  <a:spcBef>
                    <a:spcPts val="0"/>
                  </a:spcBef>
                  <a:buNone/>
                </a:pPr>
                <a14:m>
                  <m:oMath xmlns:m="http://schemas.openxmlformats.org/officeDocument/2006/math">
                    <m:r>
                      <m:rPr>
                        <m:nor/>
                      </m:rPr>
                      <a:rPr lang="de-CH" i="0" dirty="0" smtClean="0">
                        <a:solidFill>
                          <a:srgbClr val="00B050"/>
                        </a:solidFill>
                        <a:latin typeface="Symbol" panose="05050102010706020507" pitchFamily="18" charset="2"/>
                      </a:rPr>
                      <m:t>D</m:t>
                    </m:r>
                    <m:r>
                      <m:rPr>
                        <m:nor/>
                      </m:rPr>
                      <a:rPr lang="de-CH" b="0" i="0" dirty="0" smtClean="0">
                        <a:solidFill>
                          <a:srgbClr val="00B050"/>
                        </a:solidFill>
                        <a:latin typeface="Times New Roman" panose="02020603050405020304" pitchFamily="18" charset="0"/>
                        <a:cs typeface="Times New Roman" panose="02020603050405020304" pitchFamily="18" charset="0"/>
                      </a:rPr>
                      <m:t>G</m:t>
                    </m:r>
                    <m:r>
                      <a:rPr lang="de-CH" b="0" i="1" smtClean="0">
                        <a:solidFill>
                          <a:srgbClr val="00B050"/>
                        </a:solidFill>
                        <a:latin typeface="Cambria Math" panose="02040503050406030204" pitchFamily="18" charset="0"/>
                      </a:rPr>
                      <m:t>&lt;0   </m:t>
                    </m:r>
                    <m:r>
                      <a:rPr lang="de-CH" b="0" i="1" smtClean="0">
                        <a:solidFill>
                          <a:srgbClr val="00B050"/>
                        </a:solidFill>
                        <a:latin typeface="Cambria Math" panose="02040503050406030204" pitchFamily="18" charset="0"/>
                      </a:rPr>
                      <m:t>𝑒𝑥𝑒𝑟𝑔𝑜𝑛𝑖𝑠𝑐ℎ</m:t>
                    </m:r>
                  </m:oMath>
                </a14:m>
                <a:r>
                  <a:rPr lang="de-CH" dirty="0">
                    <a:solidFill>
                      <a:srgbClr val="00B050"/>
                    </a:solidFill>
                  </a:rPr>
                  <a:t>,  Reaktion läuft freiwillig ab</a:t>
                </a:r>
              </a:p>
              <a:p>
                <a:pPr marL="0" indent="0">
                  <a:lnSpc>
                    <a:spcPct val="100000"/>
                  </a:lnSpc>
                  <a:spcBef>
                    <a:spcPts val="0"/>
                  </a:spcBef>
                  <a:buNone/>
                </a:pPr>
                <a14:m>
                  <m:oMathPara xmlns:m="http://schemas.openxmlformats.org/officeDocument/2006/math">
                    <m:oMathParaPr>
                      <m:jc m:val="left"/>
                    </m:oMathParaPr>
                    <m:oMath>
                      <m:r>
                        <m:rPr>
                          <m:nor/>
                        </m:rPr>
                        <a:rPr lang="de-CH" i="0" dirty="0">
                          <a:solidFill>
                            <a:srgbClr val="00B050"/>
                          </a:solidFill>
                          <a:latin typeface="Symbol" panose="05050102010706020507" pitchFamily="18" charset="2"/>
                        </a:rPr>
                        <m:t>D</m:t>
                      </m:r>
                      <m:r>
                        <m:rPr>
                          <m:nor/>
                        </m:rPr>
                        <a:rPr lang="de-CH" i="0" dirty="0">
                          <a:solidFill>
                            <a:srgbClr val="00B050"/>
                          </a:solidFill>
                          <a:latin typeface="Times New Roman" panose="02020603050405020304" pitchFamily="18" charset="0"/>
                          <a:cs typeface="Times New Roman" panose="02020603050405020304" pitchFamily="18" charset="0"/>
                        </a:rPr>
                        <m:t>G</m:t>
                      </m:r>
                      <m:r>
                        <a:rPr lang="de-CH" b="0" i="1" smtClean="0">
                          <a:solidFill>
                            <a:srgbClr val="00B050"/>
                          </a:solidFill>
                          <a:latin typeface="Cambria Math" panose="02040503050406030204" pitchFamily="18" charset="0"/>
                        </a:rPr>
                        <m:t>&gt;0   </m:t>
                      </m:r>
                      <m:r>
                        <a:rPr lang="de-CH" b="0" i="1" smtClean="0">
                          <a:solidFill>
                            <a:srgbClr val="00B050"/>
                          </a:solidFill>
                          <a:latin typeface="Cambria Math" panose="02040503050406030204" pitchFamily="18" charset="0"/>
                        </a:rPr>
                        <m:t>𝑒𝑛𝑑𝑒𝑟𝑔𝑜𝑛𝑖𝑠𝑐ℎ</m:t>
                      </m:r>
                      <m:r>
                        <a:rPr lang="de-CH" b="0" i="1" smtClean="0">
                          <a:solidFill>
                            <a:srgbClr val="00B050"/>
                          </a:solidFill>
                          <a:latin typeface="Cambria Math" panose="02040503050406030204" pitchFamily="18" charset="0"/>
                        </a:rPr>
                        <m:t>, </m:t>
                      </m:r>
                      <m:r>
                        <m:rPr>
                          <m:sty m:val="p"/>
                        </m:rPr>
                        <a:rPr lang="de-CH" b="0" i="0" smtClean="0">
                          <a:solidFill>
                            <a:srgbClr val="00B050"/>
                          </a:solidFill>
                          <a:latin typeface="Cambria Math" panose="02040503050406030204" pitchFamily="18" charset="0"/>
                        </a:rPr>
                        <m:t>Reaktion</m:t>
                      </m:r>
                      <m:r>
                        <a:rPr lang="de-CH" b="0" i="0" smtClean="0">
                          <a:solidFill>
                            <a:srgbClr val="00B050"/>
                          </a:solidFill>
                          <a:latin typeface="Cambria Math" panose="02040503050406030204" pitchFamily="18" charset="0"/>
                        </a:rPr>
                        <m:t> </m:t>
                      </m:r>
                      <m:r>
                        <m:rPr>
                          <m:sty m:val="p"/>
                        </m:rPr>
                        <a:rPr lang="de-CH" b="0" i="0" smtClean="0">
                          <a:solidFill>
                            <a:srgbClr val="00B050"/>
                          </a:solidFill>
                          <a:latin typeface="Cambria Math" panose="02040503050406030204" pitchFamily="18" charset="0"/>
                        </a:rPr>
                        <m:t>l</m:t>
                      </m:r>
                      <m:r>
                        <a:rPr lang="de-CH" b="0" i="0" smtClean="0">
                          <a:solidFill>
                            <a:srgbClr val="00B050"/>
                          </a:solidFill>
                          <a:latin typeface="Cambria Math" panose="02040503050406030204" pitchFamily="18" charset="0"/>
                        </a:rPr>
                        <m:t>ä</m:t>
                      </m:r>
                      <m:r>
                        <m:rPr>
                          <m:sty m:val="p"/>
                        </m:rPr>
                        <a:rPr lang="de-CH" b="0" i="0" smtClean="0">
                          <a:solidFill>
                            <a:srgbClr val="00B050"/>
                          </a:solidFill>
                          <a:latin typeface="Cambria Math" panose="02040503050406030204" pitchFamily="18" charset="0"/>
                        </a:rPr>
                        <m:t>uft</m:t>
                      </m:r>
                      <m:r>
                        <a:rPr lang="de-CH" b="0" i="0" smtClean="0">
                          <a:solidFill>
                            <a:srgbClr val="00B050"/>
                          </a:solidFill>
                          <a:latin typeface="Cambria Math" panose="02040503050406030204" pitchFamily="18" charset="0"/>
                        </a:rPr>
                        <m:t> </m:t>
                      </m:r>
                      <m:r>
                        <m:rPr>
                          <m:sty m:val="p"/>
                        </m:rPr>
                        <a:rPr lang="de-CH" b="0" i="0" smtClean="0">
                          <a:solidFill>
                            <a:srgbClr val="00B050"/>
                          </a:solidFill>
                          <a:latin typeface="Cambria Math" panose="02040503050406030204" pitchFamily="18" charset="0"/>
                        </a:rPr>
                        <m:t>nicht</m:t>
                      </m:r>
                      <m:r>
                        <a:rPr lang="de-CH" b="0" i="0" smtClean="0">
                          <a:solidFill>
                            <a:srgbClr val="00B050"/>
                          </a:solidFill>
                          <a:latin typeface="Cambria Math" panose="02040503050406030204" pitchFamily="18" charset="0"/>
                        </a:rPr>
                        <m:t> </m:t>
                      </m:r>
                      <m:r>
                        <m:rPr>
                          <m:sty m:val="p"/>
                        </m:rPr>
                        <a:rPr lang="de-CH" b="0" i="0" smtClean="0">
                          <a:solidFill>
                            <a:srgbClr val="00B050"/>
                          </a:solidFill>
                          <a:latin typeface="Cambria Math" panose="02040503050406030204" pitchFamily="18" charset="0"/>
                        </a:rPr>
                        <m:t>freiwillig</m:t>
                      </m:r>
                      <m:r>
                        <a:rPr lang="de-CH" b="0" i="0" smtClean="0">
                          <a:solidFill>
                            <a:srgbClr val="00B050"/>
                          </a:solidFill>
                          <a:latin typeface="Cambria Math" panose="02040503050406030204" pitchFamily="18" charset="0"/>
                        </a:rPr>
                        <m:t> </m:t>
                      </m:r>
                      <m:r>
                        <m:rPr>
                          <m:sty m:val="p"/>
                        </m:rPr>
                        <a:rPr lang="de-CH" b="0" i="0" smtClean="0">
                          <a:solidFill>
                            <a:srgbClr val="00B050"/>
                          </a:solidFill>
                          <a:latin typeface="Cambria Math" panose="02040503050406030204" pitchFamily="18" charset="0"/>
                        </a:rPr>
                        <m:t>ab</m:t>
                      </m:r>
                    </m:oMath>
                  </m:oMathPara>
                </a14:m>
                <a:endParaRPr lang="de-CH" dirty="0">
                  <a:solidFill>
                    <a:srgbClr val="00B050"/>
                  </a:solidFill>
                </a:endParaRPr>
              </a:p>
              <a:p>
                <a:pPr marL="0" indent="0">
                  <a:buNone/>
                </a:pPr>
                <a:endParaRPr lang="de-CH" dirty="0">
                  <a:solidFill>
                    <a:srgbClr val="00B050"/>
                  </a:solidFill>
                </a:endParaRPr>
              </a:p>
              <a:p>
                <a:pPr marL="0" indent="0">
                  <a:buNone/>
                </a:pPr>
                <a:endParaRPr lang="de-CH" dirty="0"/>
              </a:p>
            </p:txBody>
          </p:sp>
        </mc:Choice>
        <mc:Fallback xmlns="">
          <p:sp>
            <p:nvSpPr>
              <p:cNvPr id="3" name="Inhaltsplatzhalter 2">
                <a:extLst>
                  <a:ext uri="{FF2B5EF4-FFF2-40B4-BE49-F238E27FC236}">
                    <a16:creationId xmlns:a16="http://schemas.microsoft.com/office/drawing/2014/main" id="{346D6590-D7A1-58ED-14E3-8D9347E5723C}"/>
                  </a:ext>
                </a:extLst>
              </p:cNvPr>
              <p:cNvSpPr>
                <a:spLocks noGrp="1" noRot="1" noChangeAspect="1" noMove="1" noResize="1" noEditPoints="1" noAdjustHandles="1" noChangeArrowheads="1" noChangeShapeType="1" noTextEdit="1"/>
              </p:cNvSpPr>
              <p:nvPr>
                <p:ph idx="1"/>
              </p:nvPr>
            </p:nvSpPr>
            <p:spPr>
              <a:blipFill>
                <a:blip r:embed="rId2"/>
                <a:stretch>
                  <a:fillRect l="-1217" t="-4062"/>
                </a:stretch>
              </a:blipFill>
            </p:spPr>
            <p:txBody>
              <a:bodyPr/>
              <a:lstStyle/>
              <a:p>
                <a:r>
                  <a:rPr lang="de-CH">
                    <a:noFill/>
                  </a:rPr>
                  <a:t> </a:t>
                </a:r>
              </a:p>
            </p:txBody>
          </p:sp>
        </mc:Fallback>
      </mc:AlternateContent>
    </p:spTree>
    <p:extLst>
      <p:ext uri="{BB962C8B-B14F-4D97-AF65-F5344CB8AC3E}">
        <p14:creationId xmlns:p14="http://schemas.microsoft.com/office/powerpoint/2010/main" val="4202459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33662-4B7C-5748-1F8F-277167AC8DD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33ACC4B-A6D5-DDFF-62A8-BFB5F454EA99}"/>
              </a:ext>
            </a:extLst>
          </p:cNvPr>
          <p:cNvSpPr>
            <a:spLocks noGrp="1"/>
          </p:cNvSpPr>
          <p:nvPr>
            <p:ph type="title"/>
          </p:nvPr>
        </p:nvSpPr>
        <p:spPr/>
        <p:txBody>
          <a:bodyPr>
            <a:normAutofit/>
          </a:bodyPr>
          <a:lstStyle/>
          <a:p>
            <a:r>
              <a:rPr lang="de-CH" sz="3600" dirty="0">
                <a:latin typeface="Arial" panose="020B0604020202020204" pitchFamily="34" charset="0"/>
                <a:cs typeface="Arial" panose="020B0604020202020204" pitchFamily="34" charset="0"/>
              </a:rPr>
              <a:t>Qualitative Betrachtung:     </a:t>
            </a:r>
            <a:r>
              <a:rPr lang="de-CH" sz="3600" dirty="0">
                <a:solidFill>
                  <a:srgbClr val="00B050"/>
                </a:solidFill>
                <a:latin typeface="Arial" panose="020B0604020202020204" pitchFamily="34" charset="0"/>
                <a:cs typeface="Arial" panose="020B0604020202020204" pitchFamily="34" charset="0"/>
              </a:rPr>
              <a:t>G</a:t>
            </a:r>
            <a:r>
              <a:rPr lang="de-CH" sz="3600" dirty="0">
                <a:latin typeface="Arial" panose="020B0604020202020204" pitchFamily="34" charset="0"/>
                <a:cs typeface="Arial" panose="020B0604020202020204" pitchFamily="34" charset="0"/>
              </a:rPr>
              <a:t>E</a:t>
            </a:r>
            <a:r>
              <a:rPr lang="de-CH" sz="3600" dirty="0">
                <a:solidFill>
                  <a:srgbClr val="FF0000"/>
                </a:solidFill>
                <a:latin typeface="Arial" panose="020B0604020202020204" pitchFamily="34" charset="0"/>
                <a:cs typeface="Arial" panose="020B0604020202020204" pitchFamily="34" charset="0"/>
              </a:rPr>
              <a:t>H</a:t>
            </a:r>
            <a:r>
              <a:rPr lang="de-CH" sz="3600" dirty="0">
                <a:latin typeface="Arial" panose="020B0604020202020204" pitchFamily="34" charset="0"/>
                <a:cs typeface="Arial" panose="020B0604020202020204" pitchFamily="34" charset="0"/>
              </a:rPr>
              <a:t>T</a:t>
            </a:r>
            <a:r>
              <a:rPr lang="de-CH" sz="3600" dirty="0">
                <a:solidFill>
                  <a:srgbClr val="0070C0"/>
                </a:solidFill>
                <a:latin typeface="Arial" panose="020B0604020202020204" pitchFamily="34" charset="0"/>
                <a:cs typeface="Arial" panose="020B0604020202020204" pitchFamily="34" charset="0"/>
              </a:rPr>
              <a:t>S       </a:t>
            </a:r>
            <a:r>
              <a:rPr lang="de-CH" sz="3600" dirty="0">
                <a:solidFill>
                  <a:srgbClr val="00B050"/>
                </a:solidFill>
                <a:latin typeface="Arial" panose="020B0604020202020204" pitchFamily="34" charset="0"/>
                <a:cs typeface="Arial" panose="020B0604020202020204" pitchFamily="34" charset="0"/>
              </a:rPr>
              <a:t>G</a:t>
            </a:r>
            <a:r>
              <a:rPr lang="de-CH" sz="3600" dirty="0">
                <a:latin typeface="Arial" panose="020B0604020202020204" pitchFamily="34" charset="0"/>
                <a:cs typeface="Arial" panose="020B0604020202020204" pitchFamily="34" charset="0"/>
              </a:rPr>
              <a:t>=</a:t>
            </a:r>
            <a:r>
              <a:rPr lang="de-CH" sz="3600" dirty="0">
                <a:solidFill>
                  <a:srgbClr val="FF0000"/>
                </a:solidFill>
                <a:latin typeface="Arial" panose="020B0604020202020204" pitchFamily="34" charset="0"/>
                <a:cs typeface="Arial" panose="020B0604020202020204" pitchFamily="34" charset="0"/>
              </a:rPr>
              <a:t>H</a:t>
            </a:r>
            <a:r>
              <a:rPr lang="de-CH" sz="4000" dirty="0">
                <a:latin typeface="Arial" panose="020B0604020202020204" pitchFamily="34" charset="0"/>
                <a:cs typeface="Arial" panose="020B0604020202020204" pitchFamily="34" charset="0"/>
              </a:rPr>
              <a:t>-</a:t>
            </a:r>
            <a:r>
              <a:rPr lang="de-CH" sz="3600" dirty="0">
                <a:latin typeface="Arial" panose="020B0604020202020204" pitchFamily="34" charset="0"/>
                <a:cs typeface="Arial" panose="020B0604020202020204" pitchFamily="34" charset="0"/>
              </a:rPr>
              <a:t>T</a:t>
            </a:r>
            <a:r>
              <a:rPr lang="de-CH" sz="3600" dirty="0">
                <a:solidFill>
                  <a:srgbClr val="0070C0"/>
                </a:solidFill>
                <a:latin typeface="Arial" panose="020B0604020202020204" pitchFamily="34" charset="0"/>
                <a:cs typeface="Arial" panose="020B0604020202020204" pitchFamily="34" charset="0"/>
              </a:rPr>
              <a:t>S</a:t>
            </a:r>
          </a:p>
        </p:txBody>
      </p:sp>
      <mc:AlternateContent xmlns:mc="http://schemas.openxmlformats.org/markup-compatibility/2006" xmlns:a14="http://schemas.microsoft.com/office/drawing/2010/main">
        <mc:Choice Requires="a14">
          <p:sp>
            <p:nvSpPr>
              <p:cNvPr id="3" name="Inhaltsplatzhalter 2">
                <a:extLst>
                  <a:ext uri="{FF2B5EF4-FFF2-40B4-BE49-F238E27FC236}">
                    <a16:creationId xmlns:a16="http://schemas.microsoft.com/office/drawing/2014/main" id="{0B81A7A1-2717-272D-CC7D-61CE9429EFFC}"/>
                  </a:ext>
                </a:extLst>
              </p:cNvPr>
              <p:cNvSpPr>
                <a:spLocks noGrp="1"/>
              </p:cNvSpPr>
              <p:nvPr>
                <p:ph idx="1"/>
              </p:nvPr>
            </p:nvSpPr>
            <p:spPr>
              <a:xfrm>
                <a:off x="838200" y="1825625"/>
                <a:ext cx="10515600" cy="4862046"/>
              </a:xfrm>
            </p:spPr>
            <p:txBody>
              <a:bodyPr>
                <a:normAutofit/>
              </a:bodyPr>
              <a:lstStyle/>
              <a:p>
                <a:pPr marL="0" indent="0">
                  <a:buNone/>
                </a:pPr>
                <a14:m>
                  <m:oMath xmlns:m="http://schemas.openxmlformats.org/officeDocument/2006/math">
                    <m:r>
                      <m:rPr>
                        <m:nor/>
                      </m:rPr>
                      <a:rPr lang="de-CH" sz="4000" i="0" dirty="0" smtClean="0">
                        <a:solidFill>
                          <a:srgbClr val="00B050"/>
                        </a:solidFill>
                        <a:latin typeface="Symbol" panose="05050102010706020507" pitchFamily="18" charset="2"/>
                      </a:rPr>
                      <m:t>D</m:t>
                    </m:r>
                    <m:r>
                      <m:rPr>
                        <m:nor/>
                      </m:rPr>
                      <a:rPr lang="de-CH" sz="4000" i="0" dirty="0" smtClean="0">
                        <a:solidFill>
                          <a:srgbClr val="00B050"/>
                        </a:solidFill>
                        <a:latin typeface="Times New Roman" panose="02020603050405020304" pitchFamily="18" charset="0"/>
                        <a:cs typeface="Times New Roman" panose="02020603050405020304" pitchFamily="18" charset="0"/>
                      </a:rPr>
                      <m:t>G</m:t>
                    </m:r>
                    <m:r>
                      <m:rPr>
                        <m:nor/>
                      </m:rPr>
                      <a:rPr lang="de-CH" sz="4000" b="0" i="0" dirty="0" smtClean="0">
                        <a:solidFill>
                          <a:srgbClr val="00B050"/>
                        </a:solidFill>
                        <a:latin typeface="Times New Roman" panose="02020603050405020304" pitchFamily="18" charset="0"/>
                        <a:cs typeface="Times New Roman" panose="02020603050405020304" pitchFamily="18" charset="0"/>
                      </a:rPr>
                      <m:t> </m:t>
                    </m:r>
                    <m:r>
                      <m:rPr>
                        <m:nor/>
                      </m:rPr>
                      <a:rPr lang="de-CH" sz="4000" b="0" i="0" dirty="0" smtClean="0">
                        <a:solidFill>
                          <a:schemeClr val="tx1"/>
                        </a:solidFill>
                        <a:latin typeface="Times New Roman" panose="02020603050405020304" pitchFamily="18" charset="0"/>
                        <a:cs typeface="Times New Roman" panose="02020603050405020304" pitchFamily="18" charset="0"/>
                      </a:rPr>
                      <m:t>=</m:t>
                    </m:r>
                    <m:r>
                      <m:rPr>
                        <m:nor/>
                      </m:rPr>
                      <a:rPr lang="de-CH" sz="4000" b="0" i="0" dirty="0" smtClean="0">
                        <a:solidFill>
                          <a:srgbClr val="00B050"/>
                        </a:solidFill>
                        <a:latin typeface="Times New Roman" panose="02020603050405020304" pitchFamily="18" charset="0"/>
                        <a:cs typeface="Times New Roman" panose="02020603050405020304" pitchFamily="18" charset="0"/>
                      </a:rPr>
                      <m:t> </m:t>
                    </m:r>
                  </m:oMath>
                </a14:m>
                <a:r>
                  <a:rPr lang="de-CH" sz="4000" dirty="0">
                    <a:solidFill>
                      <a:srgbClr val="FF0000"/>
                    </a:solidFill>
                    <a:latin typeface="Symbol" panose="05050102010706020507" pitchFamily="18" charset="2"/>
                  </a:rPr>
                  <a:t>D</a:t>
                </a:r>
                <a:r>
                  <a:rPr lang="de-CH" sz="4000" dirty="0">
                    <a:solidFill>
                      <a:srgbClr val="FF0000"/>
                    </a:solidFill>
                    <a:latin typeface="Times New Roman" panose="02020603050405020304" pitchFamily="18" charset="0"/>
                    <a:cs typeface="Times New Roman" panose="02020603050405020304" pitchFamily="18" charset="0"/>
                  </a:rPr>
                  <a:t>H  </a:t>
                </a:r>
                <a:r>
                  <a:rPr lang="de-CH" sz="4000" b="1" dirty="0">
                    <a:latin typeface="Times New Roman" panose="02020603050405020304" pitchFamily="18" charset="0"/>
                    <a:cs typeface="Times New Roman" panose="02020603050405020304" pitchFamily="18" charset="0"/>
                  </a:rPr>
                  <a:t>–</a:t>
                </a:r>
                <a:r>
                  <a:rPr lang="de-CH" sz="4000" dirty="0">
                    <a:latin typeface="Times New Roman" panose="02020603050405020304" pitchFamily="18" charset="0"/>
                    <a:cs typeface="Times New Roman" panose="02020603050405020304" pitchFamily="18" charset="0"/>
                  </a:rPr>
                  <a:t>  T </a:t>
                </a:r>
                <a14:m>
                  <m:oMath xmlns:m="http://schemas.openxmlformats.org/officeDocument/2006/math">
                    <m:r>
                      <a:rPr lang="de-CH" sz="4000" i="1" dirty="0" smtClean="0">
                        <a:latin typeface="Cambria Math" panose="02040503050406030204" pitchFamily="18" charset="0"/>
                      </a:rPr>
                      <m:t>∗</m:t>
                    </m:r>
                    <m:r>
                      <m:rPr>
                        <m:nor/>
                      </m:rPr>
                      <a:rPr lang="de-CH" sz="4000" i="0" dirty="0" smtClean="0">
                        <a:solidFill>
                          <a:srgbClr val="0070C0"/>
                        </a:solidFill>
                        <a:latin typeface="Symbol" panose="05050102010706020507" pitchFamily="18" charset="2"/>
                      </a:rPr>
                      <m:t>D</m:t>
                    </m:r>
                    <m:r>
                      <m:rPr>
                        <m:nor/>
                      </m:rPr>
                      <a:rPr lang="de-CH" sz="4000" i="0" dirty="0" smtClean="0">
                        <a:solidFill>
                          <a:srgbClr val="0070C0"/>
                        </a:solidFill>
                        <a:latin typeface="Times New Roman" panose="02020603050405020304" pitchFamily="18" charset="0"/>
                        <a:cs typeface="Times New Roman" panose="02020603050405020304" pitchFamily="18" charset="0"/>
                      </a:rPr>
                      <m:t>S</m:t>
                    </m:r>
                  </m:oMath>
                </a14:m>
                <a:endParaRPr lang="de-CH" sz="4000" dirty="0">
                  <a:solidFill>
                    <a:srgbClr val="FF0000"/>
                  </a:solidFill>
                  <a:latin typeface="Times New Roman" panose="02020603050405020304" pitchFamily="18" charset="0"/>
                  <a:cs typeface="Times New Roman" panose="02020603050405020304" pitchFamily="18" charset="0"/>
                </a:endParaRPr>
              </a:p>
              <a:p>
                <a:pPr marL="0" indent="0">
                  <a:buNone/>
                </a:pPr>
                <a:endParaRPr lang="de-CH" dirty="0"/>
              </a:p>
              <a:p>
                <a:pPr marL="0" indent="0">
                  <a:buNone/>
                </a:pPr>
                <a:r>
                  <a:rPr lang="de-CH" dirty="0"/>
                  <a:t>                              </a:t>
                </a:r>
                <a:r>
                  <a:rPr lang="de-CH" sz="2000" dirty="0">
                    <a:solidFill>
                      <a:srgbClr val="0070C0"/>
                    </a:solidFill>
                  </a:rPr>
                  <a:t>Entropie-Term</a:t>
                </a:r>
                <a:endParaRPr lang="de-CH" dirty="0">
                  <a:solidFill>
                    <a:srgbClr val="0070C0"/>
                  </a:solidFill>
                </a:endParaRPr>
              </a:p>
              <a:p>
                <a:pPr marL="0" indent="0">
                  <a:buNone/>
                </a:pPr>
                <a:endParaRPr lang="de-CH" dirty="0"/>
              </a:p>
              <a:p>
                <a:pPr marL="0" indent="0">
                  <a:lnSpc>
                    <a:spcPct val="100000"/>
                  </a:lnSpc>
                  <a:spcBef>
                    <a:spcPts val="0"/>
                  </a:spcBef>
                  <a:spcAft>
                    <a:spcPts val="600"/>
                  </a:spcAft>
                  <a:buNone/>
                </a:pPr>
                <a:r>
                  <a:rPr lang="de-CH" sz="1600" b="1" dirty="0">
                    <a:solidFill>
                      <a:srgbClr val="FF0000"/>
                    </a:solidFill>
                    <a:latin typeface="Symbol" panose="05050102010706020507" pitchFamily="18" charset="2"/>
                  </a:rPr>
                  <a:t>D</a:t>
                </a:r>
                <a:r>
                  <a:rPr lang="de-CH" sz="1600" b="1" dirty="0">
                    <a:solidFill>
                      <a:srgbClr val="FF0000"/>
                    </a:solidFill>
                    <a:latin typeface="Times New Roman" panose="02020603050405020304" pitchFamily="18" charset="0"/>
                    <a:cs typeface="Times New Roman" panose="02020603050405020304" pitchFamily="18" charset="0"/>
                  </a:rPr>
                  <a:t>H</a:t>
                </a:r>
                <a:r>
                  <a:rPr lang="de-CH" sz="1600" b="1" dirty="0">
                    <a:solidFill>
                      <a:srgbClr val="FF0000"/>
                    </a:solidFill>
                  </a:rPr>
                  <a:t> </a:t>
                </a:r>
                <a14:m>
                  <m:oMath xmlns:m="http://schemas.openxmlformats.org/officeDocument/2006/math">
                    <m:r>
                      <a:rPr lang="de-CH" sz="1600" b="1" i="1" smtClean="0">
                        <a:solidFill>
                          <a:srgbClr val="FF0000"/>
                        </a:solidFill>
                        <a:latin typeface="Cambria Math" panose="02040503050406030204" pitchFamily="18" charset="0"/>
                      </a:rPr>
                      <m:t>&lt;</m:t>
                    </m:r>
                    <m:r>
                      <a:rPr lang="de-CH" sz="1600" b="1" i="1" smtClean="0">
                        <a:solidFill>
                          <a:srgbClr val="FF0000"/>
                        </a:solidFill>
                        <a:latin typeface="Cambria Math" panose="02040503050406030204" pitchFamily="18" charset="0"/>
                      </a:rPr>
                      <m:t>𝟎</m:t>
                    </m:r>
                    <m:r>
                      <a:rPr lang="de-CH" sz="1600" b="1" i="1" smtClean="0">
                        <a:solidFill>
                          <a:srgbClr val="FF0000"/>
                        </a:solidFill>
                        <a:latin typeface="Cambria Math" panose="02040503050406030204" pitchFamily="18" charset="0"/>
                      </a:rPr>
                      <m:t>   </m:t>
                    </m:r>
                    <m:r>
                      <a:rPr lang="de-CH" sz="1600" b="1" i="1" smtClean="0">
                        <a:solidFill>
                          <a:srgbClr val="FF0000"/>
                        </a:solidFill>
                        <a:latin typeface="Cambria Math" panose="02040503050406030204" pitchFamily="18" charset="0"/>
                      </a:rPr>
                      <m:t>𝒆𝒙𝒐𝒕𝒉𝒆𝒓𝒎</m:t>
                    </m:r>
                  </m:oMath>
                </a14:m>
                <a:r>
                  <a:rPr lang="de-CH" sz="1600" b="1" dirty="0">
                    <a:solidFill>
                      <a:srgbClr val="FF0000"/>
                    </a:solidFill>
                  </a:rPr>
                  <a:t>, Wärme (Heat) wird frei</a:t>
                </a:r>
              </a:p>
              <a:p>
                <a:pPr marL="0" indent="0">
                  <a:lnSpc>
                    <a:spcPct val="100000"/>
                  </a:lnSpc>
                  <a:spcBef>
                    <a:spcPts val="0"/>
                  </a:spcBef>
                  <a:spcAft>
                    <a:spcPts val="600"/>
                  </a:spcAft>
                  <a:buNone/>
                </a:pPr>
                <a14:m>
                  <m:oMath xmlns:m="http://schemas.openxmlformats.org/officeDocument/2006/math">
                    <m:r>
                      <m:rPr>
                        <m:nor/>
                      </m:rPr>
                      <a:rPr lang="de-CH" sz="1600" i="0" dirty="0">
                        <a:solidFill>
                          <a:srgbClr val="FF0000"/>
                        </a:solidFill>
                        <a:latin typeface="Symbol" panose="05050102010706020507" pitchFamily="18" charset="2"/>
                      </a:rPr>
                      <m:t>D</m:t>
                    </m:r>
                    <m:r>
                      <m:rPr>
                        <m:nor/>
                      </m:rPr>
                      <a:rPr lang="de-CH" sz="1600" i="0" dirty="0">
                        <a:solidFill>
                          <a:srgbClr val="FF0000"/>
                        </a:solidFill>
                        <a:latin typeface="Times New Roman" panose="02020603050405020304" pitchFamily="18" charset="0"/>
                        <a:cs typeface="Times New Roman" panose="02020603050405020304" pitchFamily="18" charset="0"/>
                      </a:rPr>
                      <m:t>H</m:t>
                    </m:r>
                    <m:r>
                      <a:rPr lang="de-CH" sz="1600" b="0" i="1" smtClean="0">
                        <a:solidFill>
                          <a:srgbClr val="FF0000"/>
                        </a:solidFill>
                        <a:latin typeface="Cambria Math" panose="02040503050406030204" pitchFamily="18" charset="0"/>
                      </a:rPr>
                      <m:t>&gt;0   </m:t>
                    </m:r>
                    <m:r>
                      <a:rPr lang="de-CH" sz="1600" b="0" i="1" smtClean="0">
                        <a:solidFill>
                          <a:srgbClr val="FF0000"/>
                        </a:solidFill>
                        <a:latin typeface="Cambria Math" panose="02040503050406030204" pitchFamily="18" charset="0"/>
                      </a:rPr>
                      <m:t>𝑒𝑛𝑑𝑜𝑡ℎ𝑒𝑟𝑚</m:t>
                    </m:r>
                  </m:oMath>
                </a14:m>
                <a:r>
                  <a:rPr lang="de-CH" sz="1600" b="0" dirty="0">
                    <a:solidFill>
                      <a:srgbClr val="FF0000"/>
                    </a:solidFill>
                  </a:rPr>
                  <a:t>, Wärme wird benötigt</a:t>
                </a:r>
              </a:p>
              <a:p>
                <a:pPr marL="0" indent="0">
                  <a:lnSpc>
                    <a:spcPct val="100000"/>
                  </a:lnSpc>
                  <a:spcBef>
                    <a:spcPts val="0"/>
                  </a:spcBef>
                  <a:spcAft>
                    <a:spcPts val="600"/>
                  </a:spcAft>
                  <a:buNone/>
                </a:pPr>
                <a14:m>
                  <m:oMath xmlns:m="http://schemas.openxmlformats.org/officeDocument/2006/math">
                    <m:r>
                      <m:rPr>
                        <m:nor/>
                      </m:rPr>
                      <a:rPr lang="de-CH" sz="1600" i="0" dirty="0" smtClean="0">
                        <a:solidFill>
                          <a:srgbClr val="0070C0"/>
                        </a:solidFill>
                        <a:latin typeface="Symbol" panose="05050102010706020507" pitchFamily="18" charset="2"/>
                      </a:rPr>
                      <m:t>D</m:t>
                    </m:r>
                    <m:r>
                      <m:rPr>
                        <m:nor/>
                      </m:rPr>
                      <a:rPr lang="de-CH" sz="1600" b="0" i="0" dirty="0" smtClean="0">
                        <a:solidFill>
                          <a:srgbClr val="0070C0"/>
                        </a:solidFill>
                        <a:latin typeface="Times New Roman" panose="02020603050405020304" pitchFamily="18" charset="0"/>
                        <a:cs typeface="Times New Roman" panose="02020603050405020304" pitchFamily="18" charset="0"/>
                      </a:rPr>
                      <m:t>S</m:t>
                    </m:r>
                    <m:r>
                      <a:rPr lang="de-CH" sz="1600" b="0" i="1" smtClean="0">
                        <a:solidFill>
                          <a:srgbClr val="0070C0"/>
                        </a:solidFill>
                        <a:latin typeface="Cambria Math" panose="02040503050406030204" pitchFamily="18" charset="0"/>
                      </a:rPr>
                      <m:t>&lt;0   </m:t>
                    </m:r>
                    <m:r>
                      <a:rPr lang="de-CH" sz="1600" b="0" i="1" smtClean="0">
                        <a:solidFill>
                          <a:srgbClr val="0070C0"/>
                        </a:solidFill>
                        <a:latin typeface="Cambria Math" panose="02040503050406030204" pitchFamily="18" charset="0"/>
                      </a:rPr>
                      <m:t>𝐸𝑛𝑡𝑟𝑜𝑝𝑖𝑒</m:t>
                    </m:r>
                    <m:r>
                      <a:rPr lang="de-CH" sz="1600" b="0" i="1" smtClean="0">
                        <a:solidFill>
                          <a:srgbClr val="0070C0"/>
                        </a:solidFill>
                        <a:latin typeface="Cambria Math" panose="02040503050406030204" pitchFamily="18" charset="0"/>
                      </a:rPr>
                      <m:t> </m:t>
                    </m:r>
                    <m:r>
                      <a:rPr lang="de-CH" sz="1600" b="0" i="1" smtClean="0">
                        <a:solidFill>
                          <a:srgbClr val="0070C0"/>
                        </a:solidFill>
                        <a:latin typeface="Cambria Math" panose="02040503050406030204" pitchFamily="18" charset="0"/>
                      </a:rPr>
                      <m:t>𝑛𝑖𝑚𝑚𝑡</m:t>
                    </m:r>
                    <m:r>
                      <a:rPr lang="de-CH" sz="1600" b="0" i="1" smtClean="0">
                        <a:solidFill>
                          <a:srgbClr val="0070C0"/>
                        </a:solidFill>
                        <a:latin typeface="Cambria Math" panose="02040503050406030204" pitchFamily="18" charset="0"/>
                      </a:rPr>
                      <m:t> </m:t>
                    </m:r>
                    <m:r>
                      <a:rPr lang="de-CH" sz="1600" b="0" i="1" smtClean="0">
                        <a:solidFill>
                          <a:srgbClr val="0070C0"/>
                        </a:solidFill>
                        <a:latin typeface="Cambria Math" panose="02040503050406030204" pitchFamily="18" charset="0"/>
                      </a:rPr>
                      <m:t>𝑎𝑏</m:t>
                    </m:r>
                  </m:oMath>
                </a14:m>
                <a:r>
                  <a:rPr lang="de-CH" sz="1600" b="0" dirty="0">
                    <a:solidFill>
                      <a:srgbClr val="0070C0"/>
                    </a:solidFill>
                  </a:rPr>
                  <a:t>, «Ordnung» nimmt zu</a:t>
                </a:r>
              </a:p>
              <a:p>
                <a:pPr marL="0" indent="0">
                  <a:lnSpc>
                    <a:spcPct val="100000"/>
                  </a:lnSpc>
                  <a:spcBef>
                    <a:spcPts val="0"/>
                  </a:spcBef>
                  <a:spcAft>
                    <a:spcPts val="600"/>
                  </a:spcAft>
                  <a:buNone/>
                </a:pPr>
                <a14:m>
                  <m:oMath xmlns:m="http://schemas.openxmlformats.org/officeDocument/2006/math">
                    <m:r>
                      <m:rPr>
                        <m:nor/>
                      </m:rPr>
                      <a:rPr lang="de-CH" sz="1600" b="1" i="0" dirty="0">
                        <a:solidFill>
                          <a:srgbClr val="0070C0"/>
                        </a:solidFill>
                        <a:latin typeface="Symbol" panose="05050102010706020507" pitchFamily="18" charset="2"/>
                      </a:rPr>
                      <m:t>D</m:t>
                    </m:r>
                    <m:r>
                      <m:rPr>
                        <m:nor/>
                      </m:rPr>
                      <a:rPr lang="de-CH" sz="1600" b="1" i="0" dirty="0">
                        <a:solidFill>
                          <a:srgbClr val="0070C0"/>
                        </a:solidFill>
                        <a:latin typeface="Times New Roman" panose="02020603050405020304" pitchFamily="18" charset="0"/>
                        <a:cs typeface="Times New Roman" panose="02020603050405020304" pitchFamily="18" charset="0"/>
                      </a:rPr>
                      <m:t>S</m:t>
                    </m:r>
                    <m:r>
                      <a:rPr lang="de-CH" sz="1600" b="1" i="1" smtClean="0">
                        <a:solidFill>
                          <a:srgbClr val="0070C0"/>
                        </a:solidFill>
                        <a:latin typeface="Cambria Math" panose="02040503050406030204" pitchFamily="18" charset="0"/>
                      </a:rPr>
                      <m:t>&gt;</m:t>
                    </m:r>
                    <m:r>
                      <a:rPr lang="de-CH" sz="1600" b="1" i="1" smtClean="0">
                        <a:solidFill>
                          <a:srgbClr val="0070C0"/>
                        </a:solidFill>
                        <a:latin typeface="Cambria Math" panose="02040503050406030204" pitchFamily="18" charset="0"/>
                      </a:rPr>
                      <m:t>𝟎</m:t>
                    </m:r>
                    <m:r>
                      <a:rPr lang="de-CH" sz="1600" b="1" i="1" smtClean="0">
                        <a:solidFill>
                          <a:srgbClr val="0070C0"/>
                        </a:solidFill>
                        <a:latin typeface="Cambria Math" panose="02040503050406030204" pitchFamily="18" charset="0"/>
                      </a:rPr>
                      <m:t>   </m:t>
                    </m:r>
                    <m:r>
                      <a:rPr lang="de-CH" sz="1600" b="1" i="1" smtClean="0">
                        <a:solidFill>
                          <a:srgbClr val="0070C0"/>
                        </a:solidFill>
                        <a:latin typeface="Cambria Math" panose="02040503050406030204" pitchFamily="18" charset="0"/>
                      </a:rPr>
                      <m:t>𝑬𝒏𝒕𝒓𝒐𝒑𝒊𝒆</m:t>
                    </m:r>
                    <m:r>
                      <a:rPr lang="de-CH" sz="1600" b="1" i="1" smtClean="0">
                        <a:solidFill>
                          <a:srgbClr val="0070C0"/>
                        </a:solidFill>
                        <a:latin typeface="Cambria Math" panose="02040503050406030204" pitchFamily="18" charset="0"/>
                      </a:rPr>
                      <m:t> </m:t>
                    </m:r>
                    <m:r>
                      <a:rPr lang="de-CH" sz="1600" b="1" i="1" smtClean="0">
                        <a:solidFill>
                          <a:srgbClr val="0070C0"/>
                        </a:solidFill>
                        <a:latin typeface="Cambria Math" panose="02040503050406030204" pitchFamily="18" charset="0"/>
                      </a:rPr>
                      <m:t>𝒏𝒊𝒎𝒎𝒕</m:t>
                    </m:r>
                    <m:r>
                      <a:rPr lang="de-CH" sz="1600" b="1" i="1" smtClean="0">
                        <a:solidFill>
                          <a:srgbClr val="0070C0"/>
                        </a:solidFill>
                        <a:latin typeface="Cambria Math" panose="02040503050406030204" pitchFamily="18" charset="0"/>
                      </a:rPr>
                      <m:t> </m:t>
                    </m:r>
                    <m:r>
                      <a:rPr lang="de-CH" sz="1600" b="1" i="1" smtClean="0">
                        <a:solidFill>
                          <a:srgbClr val="0070C0"/>
                        </a:solidFill>
                        <a:latin typeface="Cambria Math" panose="02040503050406030204" pitchFamily="18" charset="0"/>
                      </a:rPr>
                      <m:t>𝒛𝒖</m:t>
                    </m:r>
                  </m:oMath>
                </a14:m>
                <a:r>
                  <a:rPr lang="de-CH" sz="1600" b="1" dirty="0">
                    <a:solidFill>
                      <a:srgbClr val="0070C0"/>
                    </a:solidFill>
                  </a:rPr>
                  <a:t>, «Unordnung» nimmt zu</a:t>
                </a:r>
              </a:p>
              <a:p>
                <a:pPr marL="0" indent="0">
                  <a:lnSpc>
                    <a:spcPct val="100000"/>
                  </a:lnSpc>
                  <a:spcBef>
                    <a:spcPts val="0"/>
                  </a:spcBef>
                  <a:spcAft>
                    <a:spcPts val="600"/>
                  </a:spcAft>
                  <a:buNone/>
                </a:pPr>
                <a14:m>
                  <m:oMath xmlns:m="http://schemas.openxmlformats.org/officeDocument/2006/math">
                    <m:r>
                      <m:rPr>
                        <m:nor/>
                      </m:rPr>
                      <a:rPr lang="de-CH" sz="1600" b="1" i="0" dirty="0" smtClean="0">
                        <a:solidFill>
                          <a:srgbClr val="00B050"/>
                        </a:solidFill>
                        <a:latin typeface="Symbol" panose="05050102010706020507" pitchFamily="18" charset="2"/>
                      </a:rPr>
                      <m:t>D</m:t>
                    </m:r>
                    <m:r>
                      <m:rPr>
                        <m:nor/>
                      </m:rPr>
                      <a:rPr lang="de-CH" sz="1600" b="1" i="0" dirty="0" smtClean="0">
                        <a:solidFill>
                          <a:srgbClr val="00B050"/>
                        </a:solidFill>
                        <a:latin typeface="Times New Roman" panose="02020603050405020304" pitchFamily="18" charset="0"/>
                        <a:cs typeface="Times New Roman" panose="02020603050405020304" pitchFamily="18" charset="0"/>
                      </a:rPr>
                      <m:t>G</m:t>
                    </m:r>
                    <m:r>
                      <a:rPr lang="de-CH" sz="1600" b="1" i="1" smtClean="0">
                        <a:solidFill>
                          <a:srgbClr val="00B050"/>
                        </a:solidFill>
                        <a:latin typeface="Cambria Math" panose="02040503050406030204" pitchFamily="18" charset="0"/>
                      </a:rPr>
                      <m:t>&lt;</m:t>
                    </m:r>
                    <m:r>
                      <a:rPr lang="de-CH" sz="1600" b="1" i="1" smtClean="0">
                        <a:solidFill>
                          <a:srgbClr val="00B050"/>
                        </a:solidFill>
                        <a:latin typeface="Cambria Math" panose="02040503050406030204" pitchFamily="18" charset="0"/>
                      </a:rPr>
                      <m:t>𝟎</m:t>
                    </m:r>
                    <m:r>
                      <a:rPr lang="de-CH" sz="1600" b="1" i="1" smtClean="0">
                        <a:solidFill>
                          <a:srgbClr val="00B050"/>
                        </a:solidFill>
                        <a:latin typeface="Cambria Math" panose="02040503050406030204" pitchFamily="18" charset="0"/>
                      </a:rPr>
                      <m:t>   </m:t>
                    </m:r>
                    <m:r>
                      <a:rPr lang="de-CH" sz="1600" b="1" i="1" smtClean="0">
                        <a:solidFill>
                          <a:srgbClr val="00B050"/>
                        </a:solidFill>
                        <a:latin typeface="Cambria Math" panose="02040503050406030204" pitchFamily="18" charset="0"/>
                      </a:rPr>
                      <m:t>𝒆𝒙𝒆𝒓𝒈𝒐𝒏𝒊𝒔𝒄𝒉</m:t>
                    </m:r>
                  </m:oMath>
                </a14:m>
                <a:r>
                  <a:rPr lang="de-CH" sz="1600" b="1" dirty="0">
                    <a:solidFill>
                      <a:srgbClr val="00B050"/>
                    </a:solidFill>
                  </a:rPr>
                  <a:t>,  Reaktion läuft freiwillig ab</a:t>
                </a:r>
              </a:p>
              <a:p>
                <a:pPr marL="0" indent="0">
                  <a:lnSpc>
                    <a:spcPct val="100000"/>
                  </a:lnSpc>
                  <a:spcBef>
                    <a:spcPts val="0"/>
                  </a:spcBef>
                  <a:spcAft>
                    <a:spcPts val="600"/>
                  </a:spcAft>
                  <a:buNone/>
                </a:pPr>
                <a14:m>
                  <m:oMathPara xmlns:m="http://schemas.openxmlformats.org/officeDocument/2006/math">
                    <m:oMathParaPr>
                      <m:jc m:val="left"/>
                    </m:oMathParaPr>
                    <m:oMath>
                      <m:r>
                        <m:rPr>
                          <m:nor/>
                        </m:rPr>
                        <a:rPr lang="de-CH" sz="1600" i="0" dirty="0">
                          <a:solidFill>
                            <a:srgbClr val="00B050"/>
                          </a:solidFill>
                          <a:latin typeface="Symbol" panose="05050102010706020507" pitchFamily="18" charset="2"/>
                        </a:rPr>
                        <m:t>D</m:t>
                      </m:r>
                      <m:r>
                        <m:rPr>
                          <m:nor/>
                        </m:rPr>
                        <a:rPr lang="de-CH" sz="1600" i="0" dirty="0">
                          <a:solidFill>
                            <a:srgbClr val="00B050"/>
                          </a:solidFill>
                          <a:latin typeface="Times New Roman" panose="02020603050405020304" pitchFamily="18" charset="0"/>
                          <a:cs typeface="Times New Roman" panose="02020603050405020304" pitchFamily="18" charset="0"/>
                        </a:rPr>
                        <m:t>G</m:t>
                      </m:r>
                      <m:r>
                        <a:rPr lang="de-CH" sz="1600" b="0" i="1" smtClean="0">
                          <a:solidFill>
                            <a:srgbClr val="00B050"/>
                          </a:solidFill>
                          <a:latin typeface="Cambria Math" panose="02040503050406030204" pitchFamily="18" charset="0"/>
                        </a:rPr>
                        <m:t>&gt;0   </m:t>
                      </m:r>
                      <m:r>
                        <a:rPr lang="de-CH" sz="1600" b="0" i="1" smtClean="0">
                          <a:solidFill>
                            <a:srgbClr val="00B050"/>
                          </a:solidFill>
                          <a:latin typeface="Cambria Math" panose="02040503050406030204" pitchFamily="18" charset="0"/>
                        </a:rPr>
                        <m:t>𝑒𝑛𝑑𝑒𝑟𝑔𝑜𝑛𝑖𝑠𝑐ℎ</m:t>
                      </m:r>
                      <m:r>
                        <a:rPr lang="de-CH" sz="1600" b="0" i="1" smtClean="0">
                          <a:solidFill>
                            <a:srgbClr val="00B050"/>
                          </a:solidFill>
                          <a:latin typeface="Cambria Math" panose="02040503050406030204" pitchFamily="18" charset="0"/>
                        </a:rPr>
                        <m:t>, </m:t>
                      </m:r>
                      <m:r>
                        <m:rPr>
                          <m:sty m:val="p"/>
                        </m:rPr>
                        <a:rPr lang="de-CH" sz="1600" b="0" i="0" smtClean="0">
                          <a:solidFill>
                            <a:srgbClr val="00B050"/>
                          </a:solidFill>
                          <a:latin typeface="Cambria Math" panose="02040503050406030204" pitchFamily="18" charset="0"/>
                        </a:rPr>
                        <m:t>Reaktion</m:t>
                      </m:r>
                      <m:r>
                        <a:rPr lang="de-CH" sz="1600" b="0" i="0" smtClean="0">
                          <a:solidFill>
                            <a:srgbClr val="00B050"/>
                          </a:solidFill>
                          <a:latin typeface="Cambria Math" panose="02040503050406030204" pitchFamily="18" charset="0"/>
                        </a:rPr>
                        <m:t> </m:t>
                      </m:r>
                      <m:r>
                        <m:rPr>
                          <m:sty m:val="p"/>
                        </m:rPr>
                        <a:rPr lang="de-CH" sz="1600" b="0" i="0" smtClean="0">
                          <a:solidFill>
                            <a:srgbClr val="00B050"/>
                          </a:solidFill>
                          <a:latin typeface="Cambria Math" panose="02040503050406030204" pitchFamily="18" charset="0"/>
                        </a:rPr>
                        <m:t>l</m:t>
                      </m:r>
                      <m:r>
                        <a:rPr lang="de-CH" sz="1600" b="0" i="0" smtClean="0">
                          <a:solidFill>
                            <a:srgbClr val="00B050"/>
                          </a:solidFill>
                          <a:latin typeface="Cambria Math" panose="02040503050406030204" pitchFamily="18" charset="0"/>
                        </a:rPr>
                        <m:t>ä</m:t>
                      </m:r>
                      <m:r>
                        <m:rPr>
                          <m:sty m:val="p"/>
                        </m:rPr>
                        <a:rPr lang="de-CH" sz="1600" b="0" i="0" smtClean="0">
                          <a:solidFill>
                            <a:srgbClr val="00B050"/>
                          </a:solidFill>
                          <a:latin typeface="Cambria Math" panose="02040503050406030204" pitchFamily="18" charset="0"/>
                        </a:rPr>
                        <m:t>uft</m:t>
                      </m:r>
                      <m:r>
                        <a:rPr lang="de-CH" sz="1600" b="0" i="0" smtClean="0">
                          <a:solidFill>
                            <a:srgbClr val="00B050"/>
                          </a:solidFill>
                          <a:latin typeface="Cambria Math" panose="02040503050406030204" pitchFamily="18" charset="0"/>
                        </a:rPr>
                        <m:t> </m:t>
                      </m:r>
                      <m:r>
                        <m:rPr>
                          <m:sty m:val="p"/>
                        </m:rPr>
                        <a:rPr lang="de-CH" sz="1600" b="0" i="0" smtClean="0">
                          <a:solidFill>
                            <a:srgbClr val="00B050"/>
                          </a:solidFill>
                          <a:latin typeface="Cambria Math" panose="02040503050406030204" pitchFamily="18" charset="0"/>
                        </a:rPr>
                        <m:t>nicht</m:t>
                      </m:r>
                      <m:r>
                        <a:rPr lang="de-CH" sz="1600" b="0" i="0" smtClean="0">
                          <a:solidFill>
                            <a:srgbClr val="00B050"/>
                          </a:solidFill>
                          <a:latin typeface="Cambria Math" panose="02040503050406030204" pitchFamily="18" charset="0"/>
                        </a:rPr>
                        <m:t> </m:t>
                      </m:r>
                      <m:r>
                        <m:rPr>
                          <m:sty m:val="p"/>
                        </m:rPr>
                        <a:rPr lang="de-CH" sz="1600" b="0" i="0" smtClean="0">
                          <a:solidFill>
                            <a:srgbClr val="00B050"/>
                          </a:solidFill>
                          <a:latin typeface="Cambria Math" panose="02040503050406030204" pitchFamily="18" charset="0"/>
                        </a:rPr>
                        <m:t>freiwillig</m:t>
                      </m:r>
                      <m:r>
                        <a:rPr lang="de-CH" sz="1600" b="0" i="0" smtClean="0">
                          <a:solidFill>
                            <a:srgbClr val="00B050"/>
                          </a:solidFill>
                          <a:latin typeface="Cambria Math" panose="02040503050406030204" pitchFamily="18" charset="0"/>
                        </a:rPr>
                        <m:t> </m:t>
                      </m:r>
                      <m:r>
                        <m:rPr>
                          <m:sty m:val="p"/>
                        </m:rPr>
                        <a:rPr lang="de-CH" sz="1600" b="0" i="0" smtClean="0">
                          <a:solidFill>
                            <a:srgbClr val="00B050"/>
                          </a:solidFill>
                          <a:latin typeface="Cambria Math" panose="02040503050406030204" pitchFamily="18" charset="0"/>
                        </a:rPr>
                        <m:t>ab</m:t>
                      </m:r>
                    </m:oMath>
                  </m:oMathPara>
                </a14:m>
                <a:endParaRPr lang="de-CH" sz="1600" b="0" dirty="0">
                  <a:solidFill>
                    <a:srgbClr val="00B050"/>
                  </a:solidFill>
                </a:endParaRPr>
              </a:p>
              <a:p>
                <a:pPr marL="0" indent="0">
                  <a:lnSpc>
                    <a:spcPct val="100000"/>
                  </a:lnSpc>
                  <a:spcBef>
                    <a:spcPts val="0"/>
                  </a:spcBef>
                  <a:spcAft>
                    <a:spcPts val="600"/>
                  </a:spcAft>
                  <a:buNone/>
                </a:pPr>
                <a:r>
                  <a:rPr lang="de-CH" sz="1600" dirty="0">
                    <a:solidFill>
                      <a:srgbClr val="002060"/>
                    </a:solidFill>
                  </a:rPr>
                  <a:t>T  &gt;  0       absolute Temperatur in Kelvin ist immer positiv</a:t>
                </a:r>
              </a:p>
              <a:p>
                <a:pPr marL="0" indent="0">
                  <a:buNone/>
                </a:pPr>
                <a:endParaRPr lang="de-CH" dirty="0">
                  <a:solidFill>
                    <a:srgbClr val="00B050"/>
                  </a:solidFill>
                </a:endParaRPr>
              </a:p>
              <a:p>
                <a:pPr marL="0" indent="0">
                  <a:buNone/>
                </a:pPr>
                <a:endParaRPr lang="de-CH" dirty="0"/>
              </a:p>
            </p:txBody>
          </p:sp>
        </mc:Choice>
        <mc:Fallback xmlns="">
          <p:sp>
            <p:nvSpPr>
              <p:cNvPr id="3" name="Inhaltsplatzhalter 2">
                <a:extLst>
                  <a:ext uri="{FF2B5EF4-FFF2-40B4-BE49-F238E27FC236}">
                    <a16:creationId xmlns:a16="http://schemas.microsoft.com/office/drawing/2014/main" id="{0B81A7A1-2717-272D-CC7D-61CE9429EFFC}"/>
                  </a:ext>
                </a:extLst>
              </p:cNvPr>
              <p:cNvSpPr>
                <a:spLocks noGrp="1" noRot="1" noChangeAspect="1" noMove="1" noResize="1" noEditPoints="1" noAdjustHandles="1" noChangeArrowheads="1" noChangeShapeType="1" noTextEdit="1"/>
              </p:cNvSpPr>
              <p:nvPr>
                <p:ph idx="1"/>
              </p:nvPr>
            </p:nvSpPr>
            <p:spPr>
              <a:xfrm>
                <a:off x="838200" y="1825625"/>
                <a:ext cx="10515600" cy="4862046"/>
              </a:xfrm>
              <a:blipFill>
                <a:blip r:embed="rId2"/>
                <a:stretch>
                  <a:fillRect l="-348" t="-3634"/>
                </a:stretch>
              </a:blipFill>
            </p:spPr>
            <p:txBody>
              <a:bodyPr/>
              <a:lstStyle/>
              <a:p>
                <a:r>
                  <a:rPr lang="de-CH">
                    <a:noFill/>
                  </a:rPr>
                  <a:t> </a:t>
                </a:r>
              </a:p>
            </p:txBody>
          </p:sp>
        </mc:Fallback>
      </mc:AlternateContent>
      <p:sp>
        <p:nvSpPr>
          <p:cNvPr id="5" name="Rechteck 4">
            <a:extLst>
              <a:ext uri="{FF2B5EF4-FFF2-40B4-BE49-F238E27FC236}">
                <a16:creationId xmlns:a16="http://schemas.microsoft.com/office/drawing/2014/main" id="{021A4222-697C-063F-6F3A-AA8A59F0EB16}"/>
              </a:ext>
            </a:extLst>
          </p:cNvPr>
          <p:cNvSpPr/>
          <p:nvPr/>
        </p:nvSpPr>
        <p:spPr>
          <a:xfrm>
            <a:off x="2245348" y="3236729"/>
            <a:ext cx="380245" cy="120082"/>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7" name="Geschweifte Klammer rechts 6">
            <a:extLst>
              <a:ext uri="{FF2B5EF4-FFF2-40B4-BE49-F238E27FC236}">
                <a16:creationId xmlns:a16="http://schemas.microsoft.com/office/drawing/2014/main" id="{A92A5EE8-0B35-8CA9-39EF-44FA2D3E35FF}"/>
              </a:ext>
            </a:extLst>
          </p:cNvPr>
          <p:cNvSpPr/>
          <p:nvPr/>
        </p:nvSpPr>
        <p:spPr>
          <a:xfrm rot="5400000">
            <a:off x="3783053" y="1884378"/>
            <a:ext cx="230790" cy="2082208"/>
          </a:xfrm>
          <a:prstGeom prst="rightBrace">
            <a:avLst>
              <a:gd name="adj1" fmla="val 8333"/>
              <a:gd name="adj2" fmla="val 59668"/>
            </a:avLst>
          </a:prstGeom>
          <a:ln>
            <a:solidFill>
              <a:srgbClr val="0070C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CH"/>
          </a:p>
        </p:txBody>
      </p:sp>
      <p:grpSp>
        <p:nvGrpSpPr>
          <p:cNvPr id="10" name="Gruppieren 9">
            <a:extLst>
              <a:ext uri="{FF2B5EF4-FFF2-40B4-BE49-F238E27FC236}">
                <a16:creationId xmlns:a16="http://schemas.microsoft.com/office/drawing/2014/main" id="{851FF86B-5D34-2B85-C677-8D21785675B1}"/>
              </a:ext>
            </a:extLst>
          </p:cNvPr>
          <p:cNvGrpSpPr/>
          <p:nvPr/>
        </p:nvGrpSpPr>
        <p:grpSpPr>
          <a:xfrm>
            <a:off x="7319201" y="5080146"/>
            <a:ext cx="502022" cy="523612"/>
            <a:chOff x="6696635" y="2142565"/>
            <a:chExt cx="735106" cy="744070"/>
          </a:xfrm>
        </p:grpSpPr>
        <p:sp>
          <p:nvSpPr>
            <p:cNvPr id="8" name="Ellipse 7">
              <a:extLst>
                <a:ext uri="{FF2B5EF4-FFF2-40B4-BE49-F238E27FC236}">
                  <a16:creationId xmlns:a16="http://schemas.microsoft.com/office/drawing/2014/main" id="{27B6D248-281D-0DF0-0409-1AC073D6BE07}"/>
                </a:ext>
              </a:extLst>
            </p:cNvPr>
            <p:cNvSpPr/>
            <p:nvPr/>
          </p:nvSpPr>
          <p:spPr>
            <a:xfrm>
              <a:off x="6696635" y="2142565"/>
              <a:ext cx="735106" cy="744070"/>
            </a:xfrm>
            <a:prstGeom prst="ellipse">
              <a:avLst/>
            </a:prstGeom>
            <a:solidFill>
              <a:schemeClr val="accent6">
                <a:lumMod val="20000"/>
                <a:lumOff val="80000"/>
              </a:scheme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9" name="Rechteck 8">
              <a:extLst>
                <a:ext uri="{FF2B5EF4-FFF2-40B4-BE49-F238E27FC236}">
                  <a16:creationId xmlns:a16="http://schemas.microsoft.com/office/drawing/2014/main" id="{FDE566A2-F1C6-EE4A-492C-48E723E9B0B9}"/>
                </a:ext>
              </a:extLst>
            </p:cNvPr>
            <p:cNvSpPr/>
            <p:nvPr/>
          </p:nvSpPr>
          <p:spPr>
            <a:xfrm>
              <a:off x="6875929" y="2465294"/>
              <a:ext cx="412377" cy="80682"/>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16" name="Gruppieren 15">
            <a:extLst>
              <a:ext uri="{FF2B5EF4-FFF2-40B4-BE49-F238E27FC236}">
                <a16:creationId xmlns:a16="http://schemas.microsoft.com/office/drawing/2014/main" id="{910B6546-08F7-8F13-D20E-042E24AD6695}"/>
              </a:ext>
            </a:extLst>
          </p:cNvPr>
          <p:cNvGrpSpPr/>
          <p:nvPr/>
        </p:nvGrpSpPr>
        <p:grpSpPr>
          <a:xfrm>
            <a:off x="7825118" y="5364032"/>
            <a:ext cx="502022" cy="523612"/>
            <a:chOff x="6732494" y="2984776"/>
            <a:chExt cx="735106" cy="744070"/>
          </a:xfrm>
        </p:grpSpPr>
        <p:sp>
          <p:nvSpPr>
            <p:cNvPr id="12" name="Ellipse 11">
              <a:extLst>
                <a:ext uri="{FF2B5EF4-FFF2-40B4-BE49-F238E27FC236}">
                  <a16:creationId xmlns:a16="http://schemas.microsoft.com/office/drawing/2014/main" id="{C83E8228-AF48-D14D-8EBC-1DFDD422B672}"/>
                </a:ext>
              </a:extLst>
            </p:cNvPr>
            <p:cNvSpPr/>
            <p:nvPr/>
          </p:nvSpPr>
          <p:spPr>
            <a:xfrm>
              <a:off x="6732494" y="2984776"/>
              <a:ext cx="735106" cy="744070"/>
            </a:xfrm>
            <a:prstGeom prst="ellipse">
              <a:avLst/>
            </a:prstGeom>
            <a:solidFill>
              <a:schemeClr val="accent6">
                <a:lumMod val="20000"/>
                <a:lumOff val="80000"/>
              </a:scheme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3" name="Rechteck 12">
              <a:extLst>
                <a:ext uri="{FF2B5EF4-FFF2-40B4-BE49-F238E27FC236}">
                  <a16:creationId xmlns:a16="http://schemas.microsoft.com/office/drawing/2014/main" id="{80AD1D48-1F25-0991-EEE8-8926FBDA8993}"/>
                </a:ext>
              </a:extLst>
            </p:cNvPr>
            <p:cNvSpPr/>
            <p:nvPr/>
          </p:nvSpPr>
          <p:spPr>
            <a:xfrm>
              <a:off x="6893858" y="3307505"/>
              <a:ext cx="412377" cy="80682"/>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5" name="Rechteck 14">
              <a:extLst>
                <a:ext uri="{FF2B5EF4-FFF2-40B4-BE49-F238E27FC236}">
                  <a16:creationId xmlns:a16="http://schemas.microsoft.com/office/drawing/2014/main" id="{D4D518FA-5556-A70F-57D1-B8610357EDFE}"/>
                </a:ext>
              </a:extLst>
            </p:cNvPr>
            <p:cNvSpPr/>
            <p:nvPr/>
          </p:nvSpPr>
          <p:spPr>
            <a:xfrm>
              <a:off x="7064188" y="3141658"/>
              <a:ext cx="80682" cy="430306"/>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17" name="Gruppieren 16">
            <a:extLst>
              <a:ext uri="{FF2B5EF4-FFF2-40B4-BE49-F238E27FC236}">
                <a16:creationId xmlns:a16="http://schemas.microsoft.com/office/drawing/2014/main" id="{16A8C64D-37C5-A1D4-B198-9A46B54D7303}"/>
              </a:ext>
            </a:extLst>
          </p:cNvPr>
          <p:cNvGrpSpPr/>
          <p:nvPr/>
        </p:nvGrpSpPr>
        <p:grpSpPr>
          <a:xfrm>
            <a:off x="5388987" y="3765331"/>
            <a:ext cx="471271" cy="493190"/>
            <a:chOff x="6696635" y="2142565"/>
            <a:chExt cx="735106" cy="744070"/>
          </a:xfrm>
        </p:grpSpPr>
        <p:sp>
          <p:nvSpPr>
            <p:cNvPr id="18" name="Ellipse 17">
              <a:extLst>
                <a:ext uri="{FF2B5EF4-FFF2-40B4-BE49-F238E27FC236}">
                  <a16:creationId xmlns:a16="http://schemas.microsoft.com/office/drawing/2014/main" id="{367D08D1-8612-9638-C282-A88C0C588740}"/>
                </a:ext>
              </a:extLst>
            </p:cNvPr>
            <p:cNvSpPr/>
            <p:nvPr/>
          </p:nvSpPr>
          <p:spPr>
            <a:xfrm>
              <a:off x="6696635" y="2142565"/>
              <a:ext cx="735106" cy="744070"/>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9" name="Rechteck 18">
              <a:extLst>
                <a:ext uri="{FF2B5EF4-FFF2-40B4-BE49-F238E27FC236}">
                  <a16:creationId xmlns:a16="http://schemas.microsoft.com/office/drawing/2014/main" id="{AA4B4490-6A8F-A0C3-B4D0-59F105E9DAD0}"/>
                </a:ext>
              </a:extLst>
            </p:cNvPr>
            <p:cNvSpPr/>
            <p:nvPr/>
          </p:nvSpPr>
          <p:spPr>
            <a:xfrm>
              <a:off x="6875929" y="2465294"/>
              <a:ext cx="412377" cy="80682"/>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20" name="Gruppieren 19">
            <a:extLst>
              <a:ext uri="{FF2B5EF4-FFF2-40B4-BE49-F238E27FC236}">
                <a16:creationId xmlns:a16="http://schemas.microsoft.com/office/drawing/2014/main" id="{A6165DEB-0BC0-12D5-5AE4-E6FD0EA8D07F}"/>
              </a:ext>
            </a:extLst>
          </p:cNvPr>
          <p:cNvGrpSpPr/>
          <p:nvPr/>
        </p:nvGrpSpPr>
        <p:grpSpPr>
          <a:xfrm>
            <a:off x="5910283" y="4067359"/>
            <a:ext cx="493312" cy="493191"/>
            <a:chOff x="6732494" y="2984776"/>
            <a:chExt cx="735106" cy="744070"/>
          </a:xfrm>
        </p:grpSpPr>
        <p:sp>
          <p:nvSpPr>
            <p:cNvPr id="21" name="Ellipse 20">
              <a:extLst>
                <a:ext uri="{FF2B5EF4-FFF2-40B4-BE49-F238E27FC236}">
                  <a16:creationId xmlns:a16="http://schemas.microsoft.com/office/drawing/2014/main" id="{2E5DE83E-3E99-FA4B-D13A-2225FD414A06}"/>
                </a:ext>
              </a:extLst>
            </p:cNvPr>
            <p:cNvSpPr/>
            <p:nvPr/>
          </p:nvSpPr>
          <p:spPr>
            <a:xfrm>
              <a:off x="6732494" y="2984776"/>
              <a:ext cx="735106" cy="744070"/>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22" name="Rechteck 21">
              <a:extLst>
                <a:ext uri="{FF2B5EF4-FFF2-40B4-BE49-F238E27FC236}">
                  <a16:creationId xmlns:a16="http://schemas.microsoft.com/office/drawing/2014/main" id="{7EF94671-6EB1-CACE-CFAD-AF5F58B3011C}"/>
                </a:ext>
              </a:extLst>
            </p:cNvPr>
            <p:cNvSpPr/>
            <p:nvPr/>
          </p:nvSpPr>
          <p:spPr>
            <a:xfrm>
              <a:off x="6893858" y="3307505"/>
              <a:ext cx="412377" cy="80682"/>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23" name="Rechteck 22">
              <a:extLst>
                <a:ext uri="{FF2B5EF4-FFF2-40B4-BE49-F238E27FC236}">
                  <a16:creationId xmlns:a16="http://schemas.microsoft.com/office/drawing/2014/main" id="{587852B7-EB98-8382-EC41-BE4005E7363B}"/>
                </a:ext>
              </a:extLst>
            </p:cNvPr>
            <p:cNvSpPr/>
            <p:nvPr/>
          </p:nvSpPr>
          <p:spPr>
            <a:xfrm>
              <a:off x="7064188" y="3141658"/>
              <a:ext cx="80682" cy="430306"/>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grpSp>
      <p:grpSp>
        <p:nvGrpSpPr>
          <p:cNvPr id="24" name="Gruppieren 23">
            <a:extLst>
              <a:ext uri="{FF2B5EF4-FFF2-40B4-BE49-F238E27FC236}">
                <a16:creationId xmlns:a16="http://schemas.microsoft.com/office/drawing/2014/main" id="{F74E1836-F8A9-6452-7175-3D365D54BCD5}"/>
              </a:ext>
            </a:extLst>
          </p:cNvPr>
          <p:cNvGrpSpPr/>
          <p:nvPr/>
        </p:nvGrpSpPr>
        <p:grpSpPr>
          <a:xfrm>
            <a:off x="6359546" y="4448891"/>
            <a:ext cx="493312" cy="493191"/>
            <a:chOff x="6696635" y="2142565"/>
            <a:chExt cx="735106" cy="744070"/>
          </a:xfrm>
        </p:grpSpPr>
        <p:sp>
          <p:nvSpPr>
            <p:cNvPr id="25" name="Ellipse 24">
              <a:extLst>
                <a:ext uri="{FF2B5EF4-FFF2-40B4-BE49-F238E27FC236}">
                  <a16:creationId xmlns:a16="http://schemas.microsoft.com/office/drawing/2014/main" id="{54D0BA45-73D7-1BCC-BE59-C9C4383C6001}"/>
                </a:ext>
              </a:extLst>
            </p:cNvPr>
            <p:cNvSpPr/>
            <p:nvPr/>
          </p:nvSpPr>
          <p:spPr>
            <a:xfrm>
              <a:off x="6696635" y="2142565"/>
              <a:ext cx="735106" cy="744070"/>
            </a:xfrm>
            <a:prstGeom prst="ellipse">
              <a:avLst/>
            </a:prstGeom>
            <a:solidFill>
              <a:schemeClr val="accent1">
                <a:lumMod val="20000"/>
                <a:lumOff val="8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6" name="Rechteck 25">
              <a:extLst>
                <a:ext uri="{FF2B5EF4-FFF2-40B4-BE49-F238E27FC236}">
                  <a16:creationId xmlns:a16="http://schemas.microsoft.com/office/drawing/2014/main" id="{C8D13213-647A-914B-8AA4-87E829DB0201}"/>
                </a:ext>
              </a:extLst>
            </p:cNvPr>
            <p:cNvSpPr/>
            <p:nvPr/>
          </p:nvSpPr>
          <p:spPr>
            <a:xfrm>
              <a:off x="6875929" y="2465294"/>
              <a:ext cx="412377" cy="80682"/>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27" name="Gruppieren 26">
            <a:extLst>
              <a:ext uri="{FF2B5EF4-FFF2-40B4-BE49-F238E27FC236}">
                <a16:creationId xmlns:a16="http://schemas.microsoft.com/office/drawing/2014/main" id="{E931219D-6BE1-E053-EA78-A656FD30D27C}"/>
              </a:ext>
            </a:extLst>
          </p:cNvPr>
          <p:cNvGrpSpPr/>
          <p:nvPr/>
        </p:nvGrpSpPr>
        <p:grpSpPr>
          <a:xfrm>
            <a:off x="6800099" y="4796260"/>
            <a:ext cx="502022" cy="523612"/>
            <a:chOff x="6732494" y="2984776"/>
            <a:chExt cx="735106" cy="744070"/>
          </a:xfrm>
        </p:grpSpPr>
        <p:sp>
          <p:nvSpPr>
            <p:cNvPr id="28" name="Ellipse 27">
              <a:extLst>
                <a:ext uri="{FF2B5EF4-FFF2-40B4-BE49-F238E27FC236}">
                  <a16:creationId xmlns:a16="http://schemas.microsoft.com/office/drawing/2014/main" id="{F959D0DF-E90A-795A-5BE1-12EEB8421524}"/>
                </a:ext>
              </a:extLst>
            </p:cNvPr>
            <p:cNvSpPr/>
            <p:nvPr/>
          </p:nvSpPr>
          <p:spPr>
            <a:xfrm>
              <a:off x="6732494" y="2984776"/>
              <a:ext cx="735106" cy="744070"/>
            </a:xfrm>
            <a:prstGeom prst="ellipse">
              <a:avLst/>
            </a:prstGeom>
            <a:solidFill>
              <a:schemeClr val="accent1">
                <a:lumMod val="20000"/>
                <a:lumOff val="8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29" name="Rechteck 28">
              <a:extLst>
                <a:ext uri="{FF2B5EF4-FFF2-40B4-BE49-F238E27FC236}">
                  <a16:creationId xmlns:a16="http://schemas.microsoft.com/office/drawing/2014/main" id="{A2567303-9450-9087-2F12-93E250AADA14}"/>
                </a:ext>
              </a:extLst>
            </p:cNvPr>
            <p:cNvSpPr/>
            <p:nvPr/>
          </p:nvSpPr>
          <p:spPr>
            <a:xfrm>
              <a:off x="6893858" y="3307505"/>
              <a:ext cx="412377" cy="80682"/>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30" name="Rechteck 29">
              <a:extLst>
                <a:ext uri="{FF2B5EF4-FFF2-40B4-BE49-F238E27FC236}">
                  <a16:creationId xmlns:a16="http://schemas.microsoft.com/office/drawing/2014/main" id="{F530487D-3CD6-D925-5841-5898B862D6C4}"/>
                </a:ext>
              </a:extLst>
            </p:cNvPr>
            <p:cNvSpPr/>
            <p:nvPr/>
          </p:nvSpPr>
          <p:spPr>
            <a:xfrm>
              <a:off x="7064188" y="3141658"/>
              <a:ext cx="80682" cy="43030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grpSp>
      <p:grpSp>
        <p:nvGrpSpPr>
          <p:cNvPr id="31" name="Gruppieren 30">
            <a:extLst>
              <a:ext uri="{FF2B5EF4-FFF2-40B4-BE49-F238E27FC236}">
                <a16:creationId xmlns:a16="http://schemas.microsoft.com/office/drawing/2014/main" id="{834D84F9-8610-56DF-6D80-6DFD17D00696}"/>
              </a:ext>
            </a:extLst>
          </p:cNvPr>
          <p:cNvGrpSpPr/>
          <p:nvPr/>
        </p:nvGrpSpPr>
        <p:grpSpPr>
          <a:xfrm>
            <a:off x="10646734" y="5871276"/>
            <a:ext cx="471377" cy="469173"/>
            <a:chOff x="6696635" y="2142565"/>
            <a:chExt cx="735106" cy="744070"/>
          </a:xfrm>
        </p:grpSpPr>
        <p:sp>
          <p:nvSpPr>
            <p:cNvPr id="32" name="Ellipse 31">
              <a:extLst>
                <a:ext uri="{FF2B5EF4-FFF2-40B4-BE49-F238E27FC236}">
                  <a16:creationId xmlns:a16="http://schemas.microsoft.com/office/drawing/2014/main" id="{E8D87246-0241-ED4F-46E8-839CA5BEDB63}"/>
                </a:ext>
              </a:extLst>
            </p:cNvPr>
            <p:cNvSpPr/>
            <p:nvPr/>
          </p:nvSpPr>
          <p:spPr>
            <a:xfrm>
              <a:off x="6696635" y="2142565"/>
              <a:ext cx="735106" cy="744070"/>
            </a:xfrm>
            <a:prstGeom prst="ellipse">
              <a:avLst/>
            </a:prstGeom>
            <a:solidFill>
              <a:schemeClr val="bg1">
                <a:lumMod val="85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33" name="Rechteck 32">
              <a:extLst>
                <a:ext uri="{FF2B5EF4-FFF2-40B4-BE49-F238E27FC236}">
                  <a16:creationId xmlns:a16="http://schemas.microsoft.com/office/drawing/2014/main" id="{A3595FF3-7E87-0474-9657-B9376EFDD147}"/>
                </a:ext>
              </a:extLst>
            </p:cNvPr>
            <p:cNvSpPr/>
            <p:nvPr/>
          </p:nvSpPr>
          <p:spPr>
            <a:xfrm>
              <a:off x="6875929" y="2465294"/>
              <a:ext cx="412377" cy="8068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34" name="Gruppieren 33">
            <a:extLst>
              <a:ext uri="{FF2B5EF4-FFF2-40B4-BE49-F238E27FC236}">
                <a16:creationId xmlns:a16="http://schemas.microsoft.com/office/drawing/2014/main" id="{CAD3092A-DF57-799A-2ABA-6316F61607CC}"/>
              </a:ext>
            </a:extLst>
          </p:cNvPr>
          <p:cNvGrpSpPr/>
          <p:nvPr/>
        </p:nvGrpSpPr>
        <p:grpSpPr>
          <a:xfrm>
            <a:off x="5854077" y="5777244"/>
            <a:ext cx="471377" cy="486217"/>
            <a:chOff x="6732494" y="2984776"/>
            <a:chExt cx="735106" cy="744070"/>
          </a:xfrm>
        </p:grpSpPr>
        <p:sp>
          <p:nvSpPr>
            <p:cNvPr id="35" name="Ellipse 34">
              <a:extLst>
                <a:ext uri="{FF2B5EF4-FFF2-40B4-BE49-F238E27FC236}">
                  <a16:creationId xmlns:a16="http://schemas.microsoft.com/office/drawing/2014/main" id="{E48BB512-741A-55D7-F80B-B878A5C1CB81}"/>
                </a:ext>
              </a:extLst>
            </p:cNvPr>
            <p:cNvSpPr/>
            <p:nvPr/>
          </p:nvSpPr>
          <p:spPr>
            <a:xfrm>
              <a:off x="6732494" y="2984776"/>
              <a:ext cx="735106" cy="744070"/>
            </a:xfrm>
            <a:prstGeom prst="ellipse">
              <a:avLst/>
            </a:prstGeom>
            <a:solidFill>
              <a:schemeClr val="bg2">
                <a:lumMod val="90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36" name="Rechteck 35">
              <a:extLst>
                <a:ext uri="{FF2B5EF4-FFF2-40B4-BE49-F238E27FC236}">
                  <a16:creationId xmlns:a16="http://schemas.microsoft.com/office/drawing/2014/main" id="{15B54574-154F-C643-2534-343D7FC84849}"/>
                </a:ext>
              </a:extLst>
            </p:cNvPr>
            <p:cNvSpPr/>
            <p:nvPr/>
          </p:nvSpPr>
          <p:spPr>
            <a:xfrm>
              <a:off x="6893858" y="3307505"/>
              <a:ext cx="412377" cy="8068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37" name="Rechteck 36">
              <a:extLst>
                <a:ext uri="{FF2B5EF4-FFF2-40B4-BE49-F238E27FC236}">
                  <a16:creationId xmlns:a16="http://schemas.microsoft.com/office/drawing/2014/main" id="{C65BF889-2A1E-8874-0C0C-E8D17FF4E5DB}"/>
                </a:ext>
              </a:extLst>
            </p:cNvPr>
            <p:cNvSpPr/>
            <p:nvPr/>
          </p:nvSpPr>
          <p:spPr>
            <a:xfrm>
              <a:off x="7064188" y="3141658"/>
              <a:ext cx="80682" cy="430306"/>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grpSp>
      <p:grpSp>
        <p:nvGrpSpPr>
          <p:cNvPr id="48" name="Gruppieren 47">
            <a:extLst>
              <a:ext uri="{FF2B5EF4-FFF2-40B4-BE49-F238E27FC236}">
                <a16:creationId xmlns:a16="http://schemas.microsoft.com/office/drawing/2014/main" id="{0FA8E430-219E-ADA5-6EA2-9A8475E50E6A}"/>
              </a:ext>
            </a:extLst>
          </p:cNvPr>
          <p:cNvGrpSpPr/>
          <p:nvPr/>
        </p:nvGrpSpPr>
        <p:grpSpPr>
          <a:xfrm>
            <a:off x="3542020" y="2372911"/>
            <a:ext cx="444833" cy="469173"/>
            <a:chOff x="6732494" y="2984776"/>
            <a:chExt cx="735106" cy="744070"/>
          </a:xfrm>
        </p:grpSpPr>
        <p:sp>
          <p:nvSpPr>
            <p:cNvPr id="49" name="Ellipse 48">
              <a:extLst>
                <a:ext uri="{FF2B5EF4-FFF2-40B4-BE49-F238E27FC236}">
                  <a16:creationId xmlns:a16="http://schemas.microsoft.com/office/drawing/2014/main" id="{1B7374D3-397E-9225-A35D-2AEDFFD29386}"/>
                </a:ext>
              </a:extLst>
            </p:cNvPr>
            <p:cNvSpPr/>
            <p:nvPr/>
          </p:nvSpPr>
          <p:spPr>
            <a:xfrm>
              <a:off x="6732494" y="2984776"/>
              <a:ext cx="735106" cy="744070"/>
            </a:xfrm>
            <a:prstGeom prst="ellipse">
              <a:avLst/>
            </a:prstGeom>
            <a:solidFill>
              <a:schemeClr val="bg2">
                <a:lumMod val="90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50" name="Rechteck 49">
              <a:extLst>
                <a:ext uri="{FF2B5EF4-FFF2-40B4-BE49-F238E27FC236}">
                  <a16:creationId xmlns:a16="http://schemas.microsoft.com/office/drawing/2014/main" id="{43454409-7213-DBE1-452A-382500844D3D}"/>
                </a:ext>
              </a:extLst>
            </p:cNvPr>
            <p:cNvSpPr/>
            <p:nvPr/>
          </p:nvSpPr>
          <p:spPr>
            <a:xfrm>
              <a:off x="6893858" y="3307505"/>
              <a:ext cx="412377" cy="8068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51" name="Rechteck 50">
              <a:extLst>
                <a:ext uri="{FF2B5EF4-FFF2-40B4-BE49-F238E27FC236}">
                  <a16:creationId xmlns:a16="http://schemas.microsoft.com/office/drawing/2014/main" id="{DB7EF0DA-AEC5-3F86-7FD6-FFC67DD114C3}"/>
                </a:ext>
              </a:extLst>
            </p:cNvPr>
            <p:cNvSpPr/>
            <p:nvPr/>
          </p:nvSpPr>
          <p:spPr>
            <a:xfrm>
              <a:off x="7064188" y="3141658"/>
              <a:ext cx="80682" cy="430306"/>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grpSp>
      <p:grpSp>
        <p:nvGrpSpPr>
          <p:cNvPr id="52" name="Gruppieren 51">
            <a:extLst>
              <a:ext uri="{FF2B5EF4-FFF2-40B4-BE49-F238E27FC236}">
                <a16:creationId xmlns:a16="http://schemas.microsoft.com/office/drawing/2014/main" id="{8E2BCF25-2CD5-90BC-AC74-11AFE7D1B15A}"/>
              </a:ext>
            </a:extLst>
          </p:cNvPr>
          <p:cNvGrpSpPr/>
          <p:nvPr/>
        </p:nvGrpSpPr>
        <p:grpSpPr>
          <a:xfrm>
            <a:off x="2924061" y="2370899"/>
            <a:ext cx="471377" cy="469173"/>
            <a:chOff x="6696635" y="2142565"/>
            <a:chExt cx="735106" cy="744070"/>
          </a:xfrm>
        </p:grpSpPr>
        <p:sp>
          <p:nvSpPr>
            <p:cNvPr id="53" name="Ellipse 52">
              <a:extLst>
                <a:ext uri="{FF2B5EF4-FFF2-40B4-BE49-F238E27FC236}">
                  <a16:creationId xmlns:a16="http://schemas.microsoft.com/office/drawing/2014/main" id="{E685256F-D2B0-7916-6AE1-1D1B08044A1B}"/>
                </a:ext>
              </a:extLst>
            </p:cNvPr>
            <p:cNvSpPr/>
            <p:nvPr/>
          </p:nvSpPr>
          <p:spPr>
            <a:xfrm>
              <a:off x="6696635" y="2142565"/>
              <a:ext cx="735106" cy="744070"/>
            </a:xfrm>
            <a:prstGeom prst="ellipse">
              <a:avLst/>
            </a:prstGeom>
            <a:solidFill>
              <a:schemeClr val="bg1">
                <a:lumMod val="85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54" name="Rechteck 53">
              <a:extLst>
                <a:ext uri="{FF2B5EF4-FFF2-40B4-BE49-F238E27FC236}">
                  <a16:creationId xmlns:a16="http://schemas.microsoft.com/office/drawing/2014/main" id="{28E53CBC-69F7-3CF9-254B-9958AAAEB96C}"/>
                </a:ext>
              </a:extLst>
            </p:cNvPr>
            <p:cNvSpPr/>
            <p:nvPr/>
          </p:nvSpPr>
          <p:spPr>
            <a:xfrm>
              <a:off x="6875929" y="2465294"/>
              <a:ext cx="412377" cy="8068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spTree>
    <p:extLst>
      <p:ext uri="{BB962C8B-B14F-4D97-AF65-F5344CB8AC3E}">
        <p14:creationId xmlns:p14="http://schemas.microsoft.com/office/powerpoint/2010/main" val="3397032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DCDEA-711C-C607-E58F-8E56994B7FDC}"/>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el 1">
                <a:extLst>
                  <a:ext uri="{FF2B5EF4-FFF2-40B4-BE49-F238E27FC236}">
                    <a16:creationId xmlns:a16="http://schemas.microsoft.com/office/drawing/2014/main" id="{304B03D8-90CE-2DBA-01CD-034687E889C7}"/>
                  </a:ext>
                </a:extLst>
              </p:cNvPr>
              <p:cNvSpPr>
                <a:spLocks noGrp="1"/>
              </p:cNvSpPr>
              <p:nvPr>
                <p:ph type="title"/>
              </p:nvPr>
            </p:nvSpPr>
            <p:spPr/>
            <p:txBody>
              <a:bodyPr>
                <a:normAutofit/>
              </a:bodyPr>
              <a:lstStyle/>
              <a:p>
                <a14:m>
                  <m:oMath xmlns:m="http://schemas.openxmlformats.org/officeDocument/2006/math">
                    <m:r>
                      <m:rPr>
                        <m:nor/>
                      </m:rPr>
                      <a:rPr lang="de-CH" sz="3600" b="1" i="0" dirty="0" smtClean="0">
                        <a:solidFill>
                          <a:srgbClr val="00B050"/>
                        </a:solidFill>
                        <a:latin typeface="Symbol" panose="05050102010706020507" pitchFamily="18" charset="2"/>
                      </a:rPr>
                      <m:t>D</m:t>
                    </m:r>
                    <m:r>
                      <m:rPr>
                        <m:nor/>
                      </m:rPr>
                      <a:rPr lang="de-CH" sz="3600" b="1" i="0" dirty="0" smtClean="0">
                        <a:solidFill>
                          <a:srgbClr val="00B050"/>
                        </a:solidFill>
                        <a:latin typeface="Times New Roman" panose="02020603050405020304" pitchFamily="18" charset="0"/>
                        <a:cs typeface="Times New Roman" panose="02020603050405020304" pitchFamily="18" charset="0"/>
                      </a:rPr>
                      <m:t>G</m:t>
                    </m:r>
                    <m:r>
                      <a:rPr lang="de-CH" sz="3600" b="1" i="1">
                        <a:solidFill>
                          <a:srgbClr val="00B050"/>
                        </a:solidFill>
                        <a:latin typeface="Cambria Math" panose="02040503050406030204" pitchFamily="18" charset="0"/>
                      </a:rPr>
                      <m:t>&lt;</m:t>
                    </m:r>
                    <m:r>
                      <a:rPr lang="de-CH" sz="3600" b="1" i="1">
                        <a:solidFill>
                          <a:srgbClr val="00B050"/>
                        </a:solidFill>
                        <a:latin typeface="Cambria Math" panose="02040503050406030204" pitchFamily="18" charset="0"/>
                      </a:rPr>
                      <m:t>𝟎</m:t>
                    </m:r>
                    <m:r>
                      <a:rPr lang="de-CH" sz="3600" b="1" i="1" smtClean="0">
                        <a:solidFill>
                          <a:srgbClr val="00B050"/>
                        </a:solidFill>
                        <a:latin typeface="Cambria Math" panose="02040503050406030204" pitchFamily="18" charset="0"/>
                      </a:rPr>
                      <m:t>:  </m:t>
                    </m:r>
                  </m:oMath>
                </a14:m>
                <a:r>
                  <a:rPr lang="de-CH" sz="3600" dirty="0">
                    <a:latin typeface="Times New Roman" panose="02020603050405020304" pitchFamily="18" charset="0"/>
                    <a:cs typeface="Times New Roman" panose="02020603050405020304" pitchFamily="18" charset="0"/>
                  </a:rPr>
                  <a:t>Reaktion ist </a:t>
                </a:r>
                <a:r>
                  <a:rPr lang="de-CH" sz="3600" dirty="0">
                    <a:solidFill>
                      <a:srgbClr val="00B050"/>
                    </a:solidFill>
                    <a:latin typeface="Times New Roman" panose="02020603050405020304" pitchFamily="18" charset="0"/>
                    <a:cs typeface="Times New Roman" panose="02020603050405020304" pitchFamily="18" charset="0"/>
                  </a:rPr>
                  <a:t>exergonisch </a:t>
                </a:r>
                <a:r>
                  <a:rPr lang="de-CH" sz="2400" dirty="0">
                    <a:solidFill>
                      <a:srgbClr val="00B050"/>
                    </a:solidFill>
                    <a:latin typeface="Times New Roman" panose="02020603050405020304" pitchFamily="18" charset="0"/>
                    <a:cs typeface="Times New Roman" panose="02020603050405020304" pitchFamily="18" charset="0"/>
                  </a:rPr>
                  <a:t>(läuft freiwillig ab) </a:t>
                </a:r>
                <a:r>
                  <a:rPr lang="de-CH" sz="3600" dirty="0">
                    <a:latin typeface="Times New Roman" panose="02020603050405020304" pitchFamily="18" charset="0"/>
                    <a:cs typeface="Times New Roman" panose="02020603050405020304" pitchFamily="18" charset="0"/>
                  </a:rPr>
                  <a:t>wenn…</a:t>
                </a:r>
                <a:endParaRPr lang="de-CH" sz="3600" dirty="0">
                  <a:solidFill>
                    <a:srgbClr val="00B050"/>
                  </a:solidFill>
                  <a:latin typeface="Times New Roman" panose="02020603050405020304" pitchFamily="18" charset="0"/>
                  <a:cs typeface="Times New Roman" panose="02020603050405020304" pitchFamily="18" charset="0"/>
                </a:endParaRPr>
              </a:p>
            </p:txBody>
          </p:sp>
        </mc:Choice>
        <mc:Fallback xmlns="">
          <p:sp>
            <p:nvSpPr>
              <p:cNvPr id="2" name="Titel 1">
                <a:extLst>
                  <a:ext uri="{FF2B5EF4-FFF2-40B4-BE49-F238E27FC236}">
                    <a16:creationId xmlns:a16="http://schemas.microsoft.com/office/drawing/2014/main" id="{304B03D8-90CE-2DBA-01CD-034687E889C7}"/>
                  </a:ext>
                </a:extLst>
              </p:cNvPr>
              <p:cNvSpPr>
                <a:spLocks noGrp="1" noRot="1" noChangeAspect="1" noMove="1" noResize="1" noEditPoints="1" noAdjustHandles="1" noChangeArrowheads="1" noChangeShapeType="1" noTextEdit="1"/>
              </p:cNvSpPr>
              <p:nvPr>
                <p:ph type="title"/>
              </p:nvPr>
            </p:nvSpPr>
            <p:spPr>
              <a:blipFill>
                <a:blip r:embed="rId2"/>
                <a:stretch>
                  <a:fillRect r="-1449"/>
                </a:stretch>
              </a:blipFill>
            </p:spPr>
            <p:txBody>
              <a:bodyPr/>
              <a:lstStyle/>
              <a:p>
                <a:r>
                  <a:rPr lang="de-CH">
                    <a:noFill/>
                  </a:rPr>
                  <a:t> </a:t>
                </a:r>
              </a:p>
            </p:txBody>
          </p:sp>
        </mc:Fallback>
      </mc:AlternateContent>
      <mc:AlternateContent xmlns:mc="http://schemas.openxmlformats.org/markup-compatibility/2006" xmlns:a14="http://schemas.microsoft.com/office/drawing/2010/main">
        <mc:Choice Requires="a14">
          <p:sp>
            <p:nvSpPr>
              <p:cNvPr id="3" name="Inhaltsplatzhalter 2">
                <a:extLst>
                  <a:ext uri="{FF2B5EF4-FFF2-40B4-BE49-F238E27FC236}">
                    <a16:creationId xmlns:a16="http://schemas.microsoft.com/office/drawing/2014/main" id="{784156F8-B88B-A606-351D-A9246F448923}"/>
                  </a:ext>
                </a:extLst>
              </p:cNvPr>
              <p:cNvSpPr>
                <a:spLocks noGrp="1"/>
              </p:cNvSpPr>
              <p:nvPr>
                <p:ph idx="1"/>
              </p:nvPr>
            </p:nvSpPr>
            <p:spPr>
              <a:xfrm>
                <a:off x="838200" y="1825625"/>
                <a:ext cx="10515600" cy="4862046"/>
              </a:xfrm>
            </p:spPr>
            <p:txBody>
              <a:bodyPr>
                <a:normAutofit/>
              </a:bodyPr>
              <a:lstStyle/>
              <a:p>
                <a:pPr marL="0" indent="0">
                  <a:buNone/>
                </a:pPr>
                <a14:m>
                  <m:oMath xmlns:m="http://schemas.openxmlformats.org/officeDocument/2006/math">
                    <m:r>
                      <m:rPr>
                        <m:nor/>
                      </m:rPr>
                      <a:rPr lang="de-CH" sz="4000" i="0" dirty="0" smtClean="0">
                        <a:solidFill>
                          <a:srgbClr val="00B050"/>
                        </a:solidFill>
                        <a:latin typeface="Symbol" panose="05050102010706020507" pitchFamily="18" charset="2"/>
                      </a:rPr>
                      <m:t>D</m:t>
                    </m:r>
                    <m:r>
                      <m:rPr>
                        <m:nor/>
                      </m:rPr>
                      <a:rPr lang="de-CH" sz="4000" i="0" dirty="0" smtClean="0">
                        <a:solidFill>
                          <a:srgbClr val="00B050"/>
                        </a:solidFill>
                        <a:latin typeface="Times New Roman" panose="02020603050405020304" pitchFamily="18" charset="0"/>
                        <a:cs typeface="Times New Roman" panose="02020603050405020304" pitchFamily="18" charset="0"/>
                      </a:rPr>
                      <m:t>G</m:t>
                    </m:r>
                    <m:r>
                      <m:rPr>
                        <m:nor/>
                      </m:rPr>
                      <a:rPr lang="de-CH" sz="4000" b="0" i="0" dirty="0" smtClean="0">
                        <a:solidFill>
                          <a:srgbClr val="00B050"/>
                        </a:solidFill>
                        <a:latin typeface="Times New Roman" panose="02020603050405020304" pitchFamily="18" charset="0"/>
                        <a:cs typeface="Times New Roman" panose="02020603050405020304" pitchFamily="18" charset="0"/>
                      </a:rPr>
                      <m:t> </m:t>
                    </m:r>
                    <m:r>
                      <m:rPr>
                        <m:nor/>
                      </m:rPr>
                      <a:rPr lang="de-CH" sz="4000" b="0" i="0" dirty="0" smtClean="0">
                        <a:solidFill>
                          <a:schemeClr val="tx1"/>
                        </a:solidFill>
                        <a:latin typeface="Times New Roman" panose="02020603050405020304" pitchFamily="18" charset="0"/>
                        <a:cs typeface="Times New Roman" panose="02020603050405020304" pitchFamily="18" charset="0"/>
                      </a:rPr>
                      <m:t>=</m:t>
                    </m:r>
                    <m:r>
                      <m:rPr>
                        <m:nor/>
                      </m:rPr>
                      <a:rPr lang="de-CH" sz="4000" b="0" i="0" dirty="0" smtClean="0">
                        <a:solidFill>
                          <a:srgbClr val="00B050"/>
                        </a:solidFill>
                        <a:latin typeface="Times New Roman" panose="02020603050405020304" pitchFamily="18" charset="0"/>
                        <a:cs typeface="Times New Roman" panose="02020603050405020304" pitchFamily="18" charset="0"/>
                      </a:rPr>
                      <m:t> </m:t>
                    </m:r>
                  </m:oMath>
                </a14:m>
                <a:r>
                  <a:rPr lang="de-CH" sz="4000" dirty="0">
                    <a:solidFill>
                      <a:srgbClr val="FF0000"/>
                    </a:solidFill>
                    <a:latin typeface="Symbol" panose="05050102010706020507" pitchFamily="18" charset="2"/>
                  </a:rPr>
                  <a:t>D</a:t>
                </a:r>
                <a:r>
                  <a:rPr lang="de-CH" sz="4000" dirty="0">
                    <a:solidFill>
                      <a:srgbClr val="FF0000"/>
                    </a:solidFill>
                    <a:latin typeface="Times New Roman" panose="02020603050405020304" pitchFamily="18" charset="0"/>
                    <a:cs typeface="Times New Roman" panose="02020603050405020304" pitchFamily="18" charset="0"/>
                  </a:rPr>
                  <a:t>H  </a:t>
                </a:r>
                <a:r>
                  <a:rPr lang="de-CH" sz="4000" b="1" dirty="0">
                    <a:latin typeface="Times New Roman" panose="02020603050405020304" pitchFamily="18" charset="0"/>
                    <a:cs typeface="Times New Roman" panose="02020603050405020304" pitchFamily="18" charset="0"/>
                  </a:rPr>
                  <a:t>–</a:t>
                </a:r>
                <a:r>
                  <a:rPr lang="de-CH" sz="4000" dirty="0">
                    <a:latin typeface="Times New Roman" panose="02020603050405020304" pitchFamily="18" charset="0"/>
                    <a:cs typeface="Times New Roman" panose="02020603050405020304" pitchFamily="18" charset="0"/>
                  </a:rPr>
                  <a:t>  T </a:t>
                </a:r>
                <a14:m>
                  <m:oMath xmlns:m="http://schemas.openxmlformats.org/officeDocument/2006/math">
                    <m:r>
                      <a:rPr lang="de-CH" sz="4000" i="1" dirty="0" smtClean="0">
                        <a:latin typeface="Cambria Math" panose="02040503050406030204" pitchFamily="18" charset="0"/>
                      </a:rPr>
                      <m:t>∗</m:t>
                    </m:r>
                    <m:r>
                      <m:rPr>
                        <m:nor/>
                      </m:rPr>
                      <a:rPr lang="de-CH" sz="4000" i="0" dirty="0" smtClean="0">
                        <a:solidFill>
                          <a:srgbClr val="0070C0"/>
                        </a:solidFill>
                        <a:latin typeface="Symbol" panose="05050102010706020507" pitchFamily="18" charset="2"/>
                      </a:rPr>
                      <m:t>D</m:t>
                    </m:r>
                    <m:r>
                      <m:rPr>
                        <m:nor/>
                      </m:rPr>
                      <a:rPr lang="de-CH" sz="4000" i="0" dirty="0" smtClean="0">
                        <a:solidFill>
                          <a:srgbClr val="0070C0"/>
                        </a:solidFill>
                        <a:latin typeface="Times New Roman" panose="02020603050405020304" pitchFamily="18" charset="0"/>
                        <a:cs typeface="Times New Roman" panose="02020603050405020304" pitchFamily="18" charset="0"/>
                      </a:rPr>
                      <m:t>S</m:t>
                    </m:r>
                  </m:oMath>
                </a14:m>
                <a:endParaRPr lang="de-CH" sz="4000" dirty="0">
                  <a:solidFill>
                    <a:srgbClr val="FF0000"/>
                  </a:solidFill>
                  <a:latin typeface="Times New Roman" panose="02020603050405020304" pitchFamily="18" charset="0"/>
                  <a:cs typeface="Times New Roman" panose="02020603050405020304" pitchFamily="18" charset="0"/>
                </a:endParaRPr>
              </a:p>
              <a:p>
                <a:pPr marL="0" indent="0">
                  <a:buNone/>
                </a:pPr>
                <a:endParaRPr lang="de-CH" dirty="0"/>
              </a:p>
              <a:p>
                <a:pPr marL="0" indent="0">
                  <a:buNone/>
                </a:pPr>
                <a:r>
                  <a:rPr lang="de-CH" dirty="0"/>
                  <a:t> </a:t>
                </a:r>
              </a:p>
              <a:p>
                <a:pPr marL="0" indent="0">
                  <a:buNone/>
                </a:pPr>
                <a:endParaRPr lang="de-CH" dirty="0"/>
              </a:p>
              <a:p>
                <a:pPr marL="0" indent="0">
                  <a:lnSpc>
                    <a:spcPct val="100000"/>
                  </a:lnSpc>
                  <a:spcBef>
                    <a:spcPts val="0"/>
                  </a:spcBef>
                  <a:spcAft>
                    <a:spcPts val="600"/>
                  </a:spcAft>
                  <a:buNone/>
                </a:pPr>
                <a:r>
                  <a:rPr lang="de-CH" sz="1600" b="1" dirty="0">
                    <a:solidFill>
                      <a:srgbClr val="FF0000"/>
                    </a:solidFill>
                    <a:latin typeface="Symbol" panose="05050102010706020507" pitchFamily="18" charset="2"/>
                  </a:rPr>
                  <a:t>D</a:t>
                </a:r>
                <a:r>
                  <a:rPr lang="de-CH" sz="1600" b="1" dirty="0">
                    <a:solidFill>
                      <a:srgbClr val="FF0000"/>
                    </a:solidFill>
                    <a:latin typeface="Times New Roman" panose="02020603050405020304" pitchFamily="18" charset="0"/>
                    <a:cs typeface="Times New Roman" panose="02020603050405020304" pitchFamily="18" charset="0"/>
                  </a:rPr>
                  <a:t>H</a:t>
                </a:r>
                <a:r>
                  <a:rPr lang="de-CH" sz="1600" b="1" dirty="0">
                    <a:solidFill>
                      <a:srgbClr val="FF0000"/>
                    </a:solidFill>
                  </a:rPr>
                  <a:t> </a:t>
                </a:r>
                <a14:m>
                  <m:oMath xmlns:m="http://schemas.openxmlformats.org/officeDocument/2006/math">
                    <m:r>
                      <a:rPr lang="de-CH" sz="1600" b="1" i="1" smtClean="0">
                        <a:solidFill>
                          <a:srgbClr val="FF0000"/>
                        </a:solidFill>
                        <a:latin typeface="Cambria Math" panose="02040503050406030204" pitchFamily="18" charset="0"/>
                      </a:rPr>
                      <m:t>&lt;</m:t>
                    </m:r>
                    <m:r>
                      <a:rPr lang="de-CH" sz="1600" b="1" i="1" smtClean="0">
                        <a:solidFill>
                          <a:srgbClr val="FF0000"/>
                        </a:solidFill>
                        <a:latin typeface="Cambria Math" panose="02040503050406030204" pitchFamily="18" charset="0"/>
                      </a:rPr>
                      <m:t>𝟎</m:t>
                    </m:r>
                    <m:r>
                      <a:rPr lang="de-CH" sz="1600" b="1" i="1" smtClean="0">
                        <a:solidFill>
                          <a:srgbClr val="FF0000"/>
                        </a:solidFill>
                        <a:latin typeface="Cambria Math" panose="02040503050406030204" pitchFamily="18" charset="0"/>
                      </a:rPr>
                      <m:t>   </m:t>
                    </m:r>
                    <m:r>
                      <a:rPr lang="de-CH" sz="1600" b="1" i="1" smtClean="0">
                        <a:solidFill>
                          <a:srgbClr val="FF0000"/>
                        </a:solidFill>
                        <a:latin typeface="Cambria Math" panose="02040503050406030204" pitchFamily="18" charset="0"/>
                      </a:rPr>
                      <m:t>𝒆𝒙𝒐𝒕𝒉𝒆𝒓𝒎</m:t>
                    </m:r>
                  </m:oMath>
                </a14:m>
                <a:r>
                  <a:rPr lang="de-CH" sz="1600" b="1" dirty="0">
                    <a:solidFill>
                      <a:srgbClr val="FF0000"/>
                    </a:solidFill>
                  </a:rPr>
                  <a:t>, Wärme (Heat) wird frei</a:t>
                </a:r>
              </a:p>
              <a:p>
                <a:pPr marL="0" indent="0">
                  <a:lnSpc>
                    <a:spcPct val="100000"/>
                  </a:lnSpc>
                  <a:spcBef>
                    <a:spcPts val="0"/>
                  </a:spcBef>
                  <a:spcAft>
                    <a:spcPts val="600"/>
                  </a:spcAft>
                  <a:buNone/>
                </a:pPr>
                <a14:m>
                  <m:oMath xmlns:m="http://schemas.openxmlformats.org/officeDocument/2006/math">
                    <m:r>
                      <m:rPr>
                        <m:nor/>
                      </m:rPr>
                      <a:rPr lang="de-CH" sz="1600" i="0" dirty="0" smtClean="0">
                        <a:solidFill>
                          <a:schemeClr val="accent2">
                            <a:lumMod val="40000"/>
                            <a:lumOff val="60000"/>
                          </a:schemeClr>
                        </a:solidFill>
                        <a:latin typeface="Symbol" panose="05050102010706020507" pitchFamily="18" charset="2"/>
                      </a:rPr>
                      <m:t>D</m:t>
                    </m:r>
                    <m:r>
                      <m:rPr>
                        <m:nor/>
                      </m:rPr>
                      <a:rPr lang="de-CH" sz="1600" i="0" dirty="0" smtClean="0">
                        <a:solidFill>
                          <a:schemeClr val="accent2">
                            <a:lumMod val="40000"/>
                            <a:lumOff val="60000"/>
                          </a:schemeClr>
                        </a:solidFill>
                        <a:latin typeface="Times New Roman" panose="02020603050405020304" pitchFamily="18" charset="0"/>
                        <a:cs typeface="Times New Roman" panose="02020603050405020304" pitchFamily="18" charset="0"/>
                      </a:rPr>
                      <m:t>H</m:t>
                    </m:r>
                    <m:r>
                      <a:rPr lang="de-CH" sz="1600" b="0" i="1" smtClean="0">
                        <a:solidFill>
                          <a:schemeClr val="accent2">
                            <a:lumMod val="40000"/>
                            <a:lumOff val="60000"/>
                          </a:schemeClr>
                        </a:solidFill>
                        <a:latin typeface="Cambria Math" panose="02040503050406030204" pitchFamily="18" charset="0"/>
                      </a:rPr>
                      <m:t>&gt;0   </m:t>
                    </m:r>
                    <m:r>
                      <a:rPr lang="de-CH" sz="1600" b="0" i="1" smtClean="0">
                        <a:solidFill>
                          <a:schemeClr val="accent2">
                            <a:lumMod val="40000"/>
                            <a:lumOff val="60000"/>
                          </a:schemeClr>
                        </a:solidFill>
                        <a:latin typeface="Cambria Math" panose="02040503050406030204" pitchFamily="18" charset="0"/>
                      </a:rPr>
                      <m:t>𝑒𝑛𝑑𝑜𝑡ℎ𝑒𝑟𝑚</m:t>
                    </m:r>
                  </m:oMath>
                </a14:m>
                <a:r>
                  <a:rPr lang="de-CH" sz="1600" b="0" dirty="0">
                    <a:solidFill>
                      <a:schemeClr val="accent2">
                        <a:lumMod val="40000"/>
                        <a:lumOff val="60000"/>
                      </a:schemeClr>
                    </a:solidFill>
                  </a:rPr>
                  <a:t>, Wärme wird benötigt</a:t>
                </a:r>
              </a:p>
              <a:p>
                <a:pPr marL="0" indent="0">
                  <a:lnSpc>
                    <a:spcPct val="100000"/>
                  </a:lnSpc>
                  <a:spcBef>
                    <a:spcPts val="0"/>
                  </a:spcBef>
                  <a:spcAft>
                    <a:spcPts val="600"/>
                  </a:spcAft>
                  <a:buNone/>
                </a:pPr>
                <a14:m>
                  <m:oMath xmlns:m="http://schemas.openxmlformats.org/officeDocument/2006/math">
                    <m:r>
                      <m:rPr>
                        <m:nor/>
                      </m:rPr>
                      <a:rPr lang="de-CH" sz="1600" i="0" dirty="0" smtClean="0">
                        <a:solidFill>
                          <a:schemeClr val="tx2">
                            <a:lumMod val="25000"/>
                            <a:lumOff val="75000"/>
                          </a:schemeClr>
                        </a:solidFill>
                        <a:latin typeface="Symbol" panose="05050102010706020507" pitchFamily="18" charset="2"/>
                      </a:rPr>
                      <m:t>D</m:t>
                    </m:r>
                    <m:r>
                      <m:rPr>
                        <m:nor/>
                      </m:rPr>
                      <a:rPr lang="de-CH" sz="1600" b="0" i="0" dirty="0" smtClean="0">
                        <a:solidFill>
                          <a:schemeClr val="tx2">
                            <a:lumMod val="25000"/>
                            <a:lumOff val="75000"/>
                          </a:schemeClr>
                        </a:solidFill>
                        <a:latin typeface="Times New Roman" panose="02020603050405020304" pitchFamily="18" charset="0"/>
                        <a:cs typeface="Times New Roman" panose="02020603050405020304" pitchFamily="18" charset="0"/>
                      </a:rPr>
                      <m:t>S</m:t>
                    </m:r>
                    <m:r>
                      <a:rPr lang="de-CH" sz="1600" b="0" i="1" smtClean="0">
                        <a:solidFill>
                          <a:schemeClr val="tx2">
                            <a:lumMod val="25000"/>
                            <a:lumOff val="75000"/>
                          </a:schemeClr>
                        </a:solidFill>
                        <a:latin typeface="Cambria Math" panose="02040503050406030204" pitchFamily="18" charset="0"/>
                      </a:rPr>
                      <m:t>&lt;0   </m:t>
                    </m:r>
                    <m:r>
                      <a:rPr lang="de-CH" sz="1600" b="0" i="1" smtClean="0">
                        <a:solidFill>
                          <a:schemeClr val="tx2">
                            <a:lumMod val="25000"/>
                            <a:lumOff val="75000"/>
                          </a:schemeClr>
                        </a:solidFill>
                        <a:latin typeface="Cambria Math" panose="02040503050406030204" pitchFamily="18" charset="0"/>
                      </a:rPr>
                      <m:t>𝐸𝑛𝑡𝑟𝑜𝑝𝑖𝑒</m:t>
                    </m:r>
                    <m:r>
                      <a:rPr lang="de-CH" sz="1600" b="0" i="1" smtClean="0">
                        <a:solidFill>
                          <a:schemeClr val="tx2">
                            <a:lumMod val="25000"/>
                            <a:lumOff val="75000"/>
                          </a:schemeClr>
                        </a:solidFill>
                        <a:latin typeface="Cambria Math" panose="02040503050406030204" pitchFamily="18" charset="0"/>
                      </a:rPr>
                      <m:t> </m:t>
                    </m:r>
                    <m:r>
                      <a:rPr lang="de-CH" sz="1600" b="0" i="1" smtClean="0">
                        <a:solidFill>
                          <a:schemeClr val="tx2">
                            <a:lumMod val="25000"/>
                            <a:lumOff val="75000"/>
                          </a:schemeClr>
                        </a:solidFill>
                        <a:latin typeface="Cambria Math" panose="02040503050406030204" pitchFamily="18" charset="0"/>
                      </a:rPr>
                      <m:t>𝑛𝑖𝑚𝑚𝑡</m:t>
                    </m:r>
                    <m:r>
                      <a:rPr lang="de-CH" sz="1600" b="0" i="1" smtClean="0">
                        <a:solidFill>
                          <a:schemeClr val="tx2">
                            <a:lumMod val="25000"/>
                            <a:lumOff val="75000"/>
                          </a:schemeClr>
                        </a:solidFill>
                        <a:latin typeface="Cambria Math" panose="02040503050406030204" pitchFamily="18" charset="0"/>
                      </a:rPr>
                      <m:t> </m:t>
                    </m:r>
                    <m:r>
                      <a:rPr lang="de-CH" sz="1600" b="0" i="1" smtClean="0">
                        <a:solidFill>
                          <a:schemeClr val="tx2">
                            <a:lumMod val="25000"/>
                            <a:lumOff val="75000"/>
                          </a:schemeClr>
                        </a:solidFill>
                        <a:latin typeface="Cambria Math" panose="02040503050406030204" pitchFamily="18" charset="0"/>
                      </a:rPr>
                      <m:t>𝑎𝑏</m:t>
                    </m:r>
                  </m:oMath>
                </a14:m>
                <a:r>
                  <a:rPr lang="de-CH" sz="1600" b="0" dirty="0">
                    <a:solidFill>
                      <a:schemeClr val="tx2">
                        <a:lumMod val="25000"/>
                        <a:lumOff val="75000"/>
                      </a:schemeClr>
                    </a:solidFill>
                  </a:rPr>
                  <a:t>, «Ordnung» nimmt zu</a:t>
                </a:r>
              </a:p>
              <a:p>
                <a:pPr marL="0" indent="0">
                  <a:lnSpc>
                    <a:spcPct val="100000"/>
                  </a:lnSpc>
                  <a:spcBef>
                    <a:spcPts val="0"/>
                  </a:spcBef>
                  <a:spcAft>
                    <a:spcPts val="600"/>
                  </a:spcAft>
                  <a:buNone/>
                </a:pPr>
                <a14:m>
                  <m:oMath xmlns:m="http://schemas.openxmlformats.org/officeDocument/2006/math">
                    <m:r>
                      <m:rPr>
                        <m:nor/>
                      </m:rPr>
                      <a:rPr lang="de-CH" sz="1600" b="1" i="0" dirty="0">
                        <a:solidFill>
                          <a:srgbClr val="0070C0"/>
                        </a:solidFill>
                        <a:latin typeface="Symbol" panose="05050102010706020507" pitchFamily="18" charset="2"/>
                      </a:rPr>
                      <m:t>D</m:t>
                    </m:r>
                    <m:r>
                      <m:rPr>
                        <m:nor/>
                      </m:rPr>
                      <a:rPr lang="de-CH" sz="1600" b="1" i="0" dirty="0">
                        <a:solidFill>
                          <a:srgbClr val="0070C0"/>
                        </a:solidFill>
                        <a:latin typeface="Times New Roman" panose="02020603050405020304" pitchFamily="18" charset="0"/>
                        <a:cs typeface="Times New Roman" panose="02020603050405020304" pitchFamily="18" charset="0"/>
                      </a:rPr>
                      <m:t>S</m:t>
                    </m:r>
                    <m:r>
                      <a:rPr lang="de-CH" sz="1600" b="1" i="1" smtClean="0">
                        <a:solidFill>
                          <a:srgbClr val="0070C0"/>
                        </a:solidFill>
                        <a:latin typeface="Cambria Math" panose="02040503050406030204" pitchFamily="18" charset="0"/>
                      </a:rPr>
                      <m:t>&gt;</m:t>
                    </m:r>
                    <m:r>
                      <a:rPr lang="de-CH" sz="1600" b="1" i="1" smtClean="0">
                        <a:solidFill>
                          <a:srgbClr val="0070C0"/>
                        </a:solidFill>
                        <a:latin typeface="Cambria Math" panose="02040503050406030204" pitchFamily="18" charset="0"/>
                      </a:rPr>
                      <m:t>𝟎</m:t>
                    </m:r>
                    <m:r>
                      <a:rPr lang="de-CH" sz="1600" b="1" i="1" smtClean="0">
                        <a:solidFill>
                          <a:srgbClr val="0070C0"/>
                        </a:solidFill>
                        <a:latin typeface="Cambria Math" panose="02040503050406030204" pitchFamily="18" charset="0"/>
                      </a:rPr>
                      <m:t>   </m:t>
                    </m:r>
                    <m:r>
                      <a:rPr lang="de-CH" sz="1600" b="1" i="1" smtClean="0">
                        <a:solidFill>
                          <a:srgbClr val="0070C0"/>
                        </a:solidFill>
                        <a:latin typeface="Cambria Math" panose="02040503050406030204" pitchFamily="18" charset="0"/>
                      </a:rPr>
                      <m:t>𝑬𝒏𝒕𝒓𝒐𝒑𝒊𝒆</m:t>
                    </m:r>
                    <m:r>
                      <a:rPr lang="de-CH" sz="1600" b="1" i="1" smtClean="0">
                        <a:solidFill>
                          <a:srgbClr val="0070C0"/>
                        </a:solidFill>
                        <a:latin typeface="Cambria Math" panose="02040503050406030204" pitchFamily="18" charset="0"/>
                      </a:rPr>
                      <m:t> </m:t>
                    </m:r>
                    <m:r>
                      <a:rPr lang="de-CH" sz="1600" b="1" i="1" smtClean="0">
                        <a:solidFill>
                          <a:srgbClr val="0070C0"/>
                        </a:solidFill>
                        <a:latin typeface="Cambria Math" panose="02040503050406030204" pitchFamily="18" charset="0"/>
                      </a:rPr>
                      <m:t>𝒏𝒊𝒎𝒎𝒕</m:t>
                    </m:r>
                    <m:r>
                      <a:rPr lang="de-CH" sz="1600" b="1" i="1" smtClean="0">
                        <a:solidFill>
                          <a:srgbClr val="0070C0"/>
                        </a:solidFill>
                        <a:latin typeface="Cambria Math" panose="02040503050406030204" pitchFamily="18" charset="0"/>
                      </a:rPr>
                      <m:t> </m:t>
                    </m:r>
                    <m:r>
                      <a:rPr lang="de-CH" sz="1600" b="1" i="1" smtClean="0">
                        <a:solidFill>
                          <a:srgbClr val="0070C0"/>
                        </a:solidFill>
                        <a:latin typeface="Cambria Math" panose="02040503050406030204" pitchFamily="18" charset="0"/>
                      </a:rPr>
                      <m:t>𝒛𝒖</m:t>
                    </m:r>
                  </m:oMath>
                </a14:m>
                <a:r>
                  <a:rPr lang="de-CH" sz="1600" b="1" dirty="0">
                    <a:solidFill>
                      <a:srgbClr val="0070C0"/>
                    </a:solidFill>
                  </a:rPr>
                  <a:t>, «Unordnung» nimmt zu</a:t>
                </a:r>
              </a:p>
              <a:p>
                <a:pPr marL="0" indent="0">
                  <a:lnSpc>
                    <a:spcPct val="100000"/>
                  </a:lnSpc>
                  <a:spcBef>
                    <a:spcPts val="0"/>
                  </a:spcBef>
                  <a:spcAft>
                    <a:spcPts val="600"/>
                  </a:spcAft>
                  <a:buNone/>
                </a:pPr>
                <a14:m>
                  <m:oMath xmlns:m="http://schemas.openxmlformats.org/officeDocument/2006/math">
                    <m:r>
                      <m:rPr>
                        <m:nor/>
                      </m:rPr>
                      <a:rPr lang="de-CH" sz="1600" b="1" i="0" dirty="0" smtClean="0">
                        <a:solidFill>
                          <a:srgbClr val="00B050"/>
                        </a:solidFill>
                        <a:latin typeface="Symbol" panose="05050102010706020507" pitchFamily="18" charset="2"/>
                      </a:rPr>
                      <m:t>D</m:t>
                    </m:r>
                    <m:r>
                      <m:rPr>
                        <m:nor/>
                      </m:rPr>
                      <a:rPr lang="de-CH" sz="1600" b="1" i="0" dirty="0" smtClean="0">
                        <a:solidFill>
                          <a:srgbClr val="00B050"/>
                        </a:solidFill>
                        <a:latin typeface="Times New Roman" panose="02020603050405020304" pitchFamily="18" charset="0"/>
                        <a:cs typeface="Times New Roman" panose="02020603050405020304" pitchFamily="18" charset="0"/>
                      </a:rPr>
                      <m:t>G</m:t>
                    </m:r>
                    <m:r>
                      <a:rPr lang="de-CH" sz="1600" b="1" i="1" smtClean="0">
                        <a:solidFill>
                          <a:srgbClr val="00B050"/>
                        </a:solidFill>
                        <a:latin typeface="Cambria Math" panose="02040503050406030204" pitchFamily="18" charset="0"/>
                      </a:rPr>
                      <m:t>&lt;</m:t>
                    </m:r>
                    <m:r>
                      <a:rPr lang="de-CH" sz="1600" b="1" i="1" smtClean="0">
                        <a:solidFill>
                          <a:srgbClr val="00B050"/>
                        </a:solidFill>
                        <a:latin typeface="Cambria Math" panose="02040503050406030204" pitchFamily="18" charset="0"/>
                      </a:rPr>
                      <m:t>𝟎</m:t>
                    </m:r>
                    <m:r>
                      <a:rPr lang="de-CH" sz="1600" b="1" i="1" smtClean="0">
                        <a:solidFill>
                          <a:srgbClr val="00B050"/>
                        </a:solidFill>
                        <a:latin typeface="Cambria Math" panose="02040503050406030204" pitchFamily="18" charset="0"/>
                      </a:rPr>
                      <m:t>   </m:t>
                    </m:r>
                    <m:r>
                      <a:rPr lang="de-CH" sz="1600" b="1" i="1" smtClean="0">
                        <a:solidFill>
                          <a:srgbClr val="00B050"/>
                        </a:solidFill>
                        <a:latin typeface="Cambria Math" panose="02040503050406030204" pitchFamily="18" charset="0"/>
                      </a:rPr>
                      <m:t>𝒆𝒙𝒆𝒓𝒈𝒐𝒏𝒊𝒔𝒄𝒉</m:t>
                    </m:r>
                  </m:oMath>
                </a14:m>
                <a:r>
                  <a:rPr lang="de-CH" sz="1600" b="1" dirty="0">
                    <a:solidFill>
                      <a:srgbClr val="00B050"/>
                    </a:solidFill>
                  </a:rPr>
                  <a:t>,  Reaktion läuft freiwillig ab</a:t>
                </a:r>
              </a:p>
              <a:p>
                <a:pPr marL="0" indent="0">
                  <a:lnSpc>
                    <a:spcPct val="100000"/>
                  </a:lnSpc>
                  <a:spcBef>
                    <a:spcPts val="0"/>
                  </a:spcBef>
                  <a:spcAft>
                    <a:spcPts val="600"/>
                  </a:spcAft>
                  <a:buNone/>
                </a:pPr>
                <a14:m>
                  <m:oMathPara xmlns:m="http://schemas.openxmlformats.org/officeDocument/2006/math">
                    <m:oMathParaPr>
                      <m:jc m:val="left"/>
                    </m:oMathParaPr>
                    <m:oMath>
                      <m:r>
                        <m:rPr>
                          <m:nor/>
                        </m:rPr>
                        <a:rPr lang="de-CH" sz="1600" i="0" dirty="0" smtClean="0">
                          <a:solidFill>
                            <a:schemeClr val="accent6">
                              <a:lumMod val="40000"/>
                              <a:lumOff val="60000"/>
                            </a:schemeClr>
                          </a:solidFill>
                          <a:latin typeface="Symbol" panose="05050102010706020507" pitchFamily="18" charset="2"/>
                        </a:rPr>
                        <m:t>D</m:t>
                      </m:r>
                      <m:r>
                        <m:rPr>
                          <m:nor/>
                        </m:rPr>
                        <a:rPr lang="de-CH" sz="1600" i="0" dirty="0" smtClean="0">
                          <a:solidFill>
                            <a:schemeClr val="accent6">
                              <a:lumMod val="40000"/>
                              <a:lumOff val="60000"/>
                            </a:schemeClr>
                          </a:solidFill>
                          <a:latin typeface="Times New Roman" panose="02020603050405020304" pitchFamily="18" charset="0"/>
                          <a:cs typeface="Times New Roman" panose="02020603050405020304" pitchFamily="18" charset="0"/>
                        </a:rPr>
                        <m:t>G</m:t>
                      </m:r>
                      <m:r>
                        <a:rPr lang="de-CH" sz="1600" b="0" i="1" smtClean="0">
                          <a:solidFill>
                            <a:schemeClr val="accent6">
                              <a:lumMod val="40000"/>
                              <a:lumOff val="60000"/>
                            </a:schemeClr>
                          </a:solidFill>
                          <a:latin typeface="Cambria Math" panose="02040503050406030204" pitchFamily="18" charset="0"/>
                        </a:rPr>
                        <m:t>&gt;0   </m:t>
                      </m:r>
                      <m:r>
                        <a:rPr lang="de-CH" sz="1600" b="0" i="1" smtClean="0">
                          <a:solidFill>
                            <a:schemeClr val="accent6">
                              <a:lumMod val="40000"/>
                              <a:lumOff val="60000"/>
                            </a:schemeClr>
                          </a:solidFill>
                          <a:latin typeface="Cambria Math" panose="02040503050406030204" pitchFamily="18" charset="0"/>
                        </a:rPr>
                        <m:t>𝑒𝑛𝑑𝑒𝑟𝑔𝑜𝑛𝑖𝑠𝑐ℎ</m:t>
                      </m:r>
                      <m:r>
                        <a:rPr lang="de-CH" sz="1600" b="0" i="1" smtClean="0">
                          <a:solidFill>
                            <a:schemeClr val="accent6">
                              <a:lumMod val="40000"/>
                              <a:lumOff val="60000"/>
                            </a:schemeClr>
                          </a:solidFill>
                          <a:latin typeface="Cambria Math" panose="02040503050406030204" pitchFamily="18" charset="0"/>
                        </a:rPr>
                        <m:t>, </m:t>
                      </m:r>
                      <m:r>
                        <m:rPr>
                          <m:sty m:val="p"/>
                        </m:rPr>
                        <a:rPr lang="de-CH" sz="1600" b="0" i="0" smtClean="0">
                          <a:solidFill>
                            <a:schemeClr val="accent6">
                              <a:lumMod val="40000"/>
                              <a:lumOff val="60000"/>
                            </a:schemeClr>
                          </a:solidFill>
                          <a:latin typeface="Cambria Math" panose="02040503050406030204" pitchFamily="18" charset="0"/>
                        </a:rPr>
                        <m:t>Reaktion</m:t>
                      </m:r>
                      <m:r>
                        <a:rPr lang="de-CH" sz="1600" b="0" i="0" smtClean="0">
                          <a:solidFill>
                            <a:schemeClr val="accent6">
                              <a:lumMod val="40000"/>
                              <a:lumOff val="60000"/>
                            </a:schemeClr>
                          </a:solidFill>
                          <a:latin typeface="Cambria Math" panose="02040503050406030204" pitchFamily="18" charset="0"/>
                        </a:rPr>
                        <m:t> </m:t>
                      </m:r>
                      <m:r>
                        <m:rPr>
                          <m:sty m:val="p"/>
                        </m:rPr>
                        <a:rPr lang="de-CH" sz="1600" b="0" i="0" smtClean="0">
                          <a:solidFill>
                            <a:schemeClr val="accent6">
                              <a:lumMod val="40000"/>
                              <a:lumOff val="60000"/>
                            </a:schemeClr>
                          </a:solidFill>
                          <a:latin typeface="Cambria Math" panose="02040503050406030204" pitchFamily="18" charset="0"/>
                        </a:rPr>
                        <m:t>l</m:t>
                      </m:r>
                      <m:r>
                        <a:rPr lang="de-CH" sz="1600" b="0" i="0" smtClean="0">
                          <a:solidFill>
                            <a:schemeClr val="accent6">
                              <a:lumMod val="40000"/>
                              <a:lumOff val="60000"/>
                            </a:schemeClr>
                          </a:solidFill>
                          <a:latin typeface="Cambria Math" panose="02040503050406030204" pitchFamily="18" charset="0"/>
                        </a:rPr>
                        <m:t>ä</m:t>
                      </m:r>
                      <m:r>
                        <m:rPr>
                          <m:sty m:val="p"/>
                        </m:rPr>
                        <a:rPr lang="de-CH" sz="1600" b="0" i="0" smtClean="0">
                          <a:solidFill>
                            <a:schemeClr val="accent6">
                              <a:lumMod val="40000"/>
                              <a:lumOff val="60000"/>
                            </a:schemeClr>
                          </a:solidFill>
                          <a:latin typeface="Cambria Math" panose="02040503050406030204" pitchFamily="18" charset="0"/>
                        </a:rPr>
                        <m:t>uft</m:t>
                      </m:r>
                      <m:r>
                        <a:rPr lang="de-CH" sz="1600" b="0" i="0" smtClean="0">
                          <a:solidFill>
                            <a:schemeClr val="accent6">
                              <a:lumMod val="40000"/>
                              <a:lumOff val="60000"/>
                            </a:schemeClr>
                          </a:solidFill>
                          <a:latin typeface="Cambria Math" panose="02040503050406030204" pitchFamily="18" charset="0"/>
                        </a:rPr>
                        <m:t> </m:t>
                      </m:r>
                      <m:r>
                        <m:rPr>
                          <m:sty m:val="p"/>
                        </m:rPr>
                        <a:rPr lang="de-CH" sz="1600" b="0" i="0" smtClean="0">
                          <a:solidFill>
                            <a:schemeClr val="accent6">
                              <a:lumMod val="40000"/>
                              <a:lumOff val="60000"/>
                            </a:schemeClr>
                          </a:solidFill>
                          <a:latin typeface="Cambria Math" panose="02040503050406030204" pitchFamily="18" charset="0"/>
                        </a:rPr>
                        <m:t>nicht</m:t>
                      </m:r>
                      <m:r>
                        <a:rPr lang="de-CH" sz="1600" b="0" i="0" smtClean="0">
                          <a:solidFill>
                            <a:schemeClr val="accent6">
                              <a:lumMod val="40000"/>
                              <a:lumOff val="60000"/>
                            </a:schemeClr>
                          </a:solidFill>
                          <a:latin typeface="Cambria Math" panose="02040503050406030204" pitchFamily="18" charset="0"/>
                        </a:rPr>
                        <m:t> </m:t>
                      </m:r>
                      <m:r>
                        <m:rPr>
                          <m:sty m:val="p"/>
                        </m:rPr>
                        <a:rPr lang="de-CH" sz="1600" b="0" i="0" smtClean="0">
                          <a:solidFill>
                            <a:schemeClr val="accent6">
                              <a:lumMod val="40000"/>
                              <a:lumOff val="60000"/>
                            </a:schemeClr>
                          </a:solidFill>
                          <a:latin typeface="Cambria Math" panose="02040503050406030204" pitchFamily="18" charset="0"/>
                        </a:rPr>
                        <m:t>freiwillig</m:t>
                      </m:r>
                      <m:r>
                        <a:rPr lang="de-CH" sz="1600" b="0" i="0" smtClean="0">
                          <a:solidFill>
                            <a:schemeClr val="accent6">
                              <a:lumMod val="40000"/>
                              <a:lumOff val="60000"/>
                            </a:schemeClr>
                          </a:solidFill>
                          <a:latin typeface="Cambria Math" panose="02040503050406030204" pitchFamily="18" charset="0"/>
                        </a:rPr>
                        <m:t> </m:t>
                      </m:r>
                      <m:r>
                        <m:rPr>
                          <m:sty m:val="p"/>
                        </m:rPr>
                        <a:rPr lang="de-CH" sz="1600" b="0" i="0" smtClean="0">
                          <a:solidFill>
                            <a:schemeClr val="accent6">
                              <a:lumMod val="40000"/>
                              <a:lumOff val="60000"/>
                            </a:schemeClr>
                          </a:solidFill>
                          <a:latin typeface="Cambria Math" panose="02040503050406030204" pitchFamily="18" charset="0"/>
                        </a:rPr>
                        <m:t>ab</m:t>
                      </m:r>
                    </m:oMath>
                  </m:oMathPara>
                </a14:m>
                <a:endParaRPr lang="de-CH" sz="1600" b="0" dirty="0">
                  <a:solidFill>
                    <a:schemeClr val="accent6">
                      <a:lumMod val="40000"/>
                      <a:lumOff val="60000"/>
                    </a:schemeClr>
                  </a:solidFill>
                </a:endParaRPr>
              </a:p>
              <a:p>
                <a:pPr marL="0" indent="0">
                  <a:lnSpc>
                    <a:spcPct val="100000"/>
                  </a:lnSpc>
                  <a:spcBef>
                    <a:spcPts val="0"/>
                  </a:spcBef>
                  <a:spcAft>
                    <a:spcPts val="600"/>
                  </a:spcAft>
                  <a:buNone/>
                </a:pPr>
                <a:r>
                  <a:rPr lang="de-CH" sz="1600" dirty="0">
                    <a:solidFill>
                      <a:srgbClr val="002060"/>
                    </a:solidFill>
                  </a:rPr>
                  <a:t>T  &gt;  0       absolute Temperatur ist immer</a:t>
                </a:r>
              </a:p>
              <a:p>
                <a:pPr marL="0" indent="0">
                  <a:buNone/>
                </a:pPr>
                <a:endParaRPr lang="de-CH" dirty="0">
                  <a:solidFill>
                    <a:srgbClr val="00B050"/>
                  </a:solidFill>
                </a:endParaRPr>
              </a:p>
              <a:p>
                <a:pPr marL="0" indent="0">
                  <a:buNone/>
                </a:pPr>
                <a:endParaRPr lang="de-CH" dirty="0"/>
              </a:p>
            </p:txBody>
          </p:sp>
        </mc:Choice>
        <mc:Fallback xmlns="">
          <p:sp>
            <p:nvSpPr>
              <p:cNvPr id="3" name="Inhaltsplatzhalter 2">
                <a:extLst>
                  <a:ext uri="{FF2B5EF4-FFF2-40B4-BE49-F238E27FC236}">
                    <a16:creationId xmlns:a16="http://schemas.microsoft.com/office/drawing/2014/main" id="{784156F8-B88B-A606-351D-A9246F448923}"/>
                  </a:ext>
                </a:extLst>
              </p:cNvPr>
              <p:cNvSpPr>
                <a:spLocks noGrp="1" noRot="1" noChangeAspect="1" noMove="1" noResize="1" noEditPoints="1" noAdjustHandles="1" noChangeArrowheads="1" noChangeShapeType="1" noTextEdit="1"/>
              </p:cNvSpPr>
              <p:nvPr>
                <p:ph idx="1"/>
              </p:nvPr>
            </p:nvSpPr>
            <p:spPr>
              <a:xfrm>
                <a:off x="838200" y="1825625"/>
                <a:ext cx="10515600" cy="4862046"/>
              </a:xfrm>
              <a:blipFill>
                <a:blip r:embed="rId3"/>
                <a:stretch>
                  <a:fillRect l="-348" t="-3634"/>
                </a:stretch>
              </a:blipFill>
            </p:spPr>
            <p:txBody>
              <a:bodyPr/>
              <a:lstStyle/>
              <a:p>
                <a:r>
                  <a:rPr lang="de-CH">
                    <a:noFill/>
                  </a:rPr>
                  <a:t> </a:t>
                </a:r>
              </a:p>
            </p:txBody>
          </p:sp>
        </mc:Fallback>
      </mc:AlternateContent>
      <p:sp>
        <p:nvSpPr>
          <p:cNvPr id="5" name="Rechteck 4">
            <a:extLst>
              <a:ext uri="{FF2B5EF4-FFF2-40B4-BE49-F238E27FC236}">
                <a16:creationId xmlns:a16="http://schemas.microsoft.com/office/drawing/2014/main" id="{0EBEC7FB-FEED-38C6-B88E-45AA58FBBA6C}"/>
              </a:ext>
            </a:extLst>
          </p:cNvPr>
          <p:cNvSpPr/>
          <p:nvPr/>
        </p:nvSpPr>
        <p:spPr>
          <a:xfrm>
            <a:off x="2245348" y="3236729"/>
            <a:ext cx="380245" cy="120082"/>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7" name="Geschweifte Klammer rechts 6">
            <a:extLst>
              <a:ext uri="{FF2B5EF4-FFF2-40B4-BE49-F238E27FC236}">
                <a16:creationId xmlns:a16="http://schemas.microsoft.com/office/drawing/2014/main" id="{885EE91C-7BA4-9D82-6B2E-3BF0E325DD63}"/>
              </a:ext>
            </a:extLst>
          </p:cNvPr>
          <p:cNvSpPr/>
          <p:nvPr/>
        </p:nvSpPr>
        <p:spPr>
          <a:xfrm rot="5400000">
            <a:off x="3783053" y="1884378"/>
            <a:ext cx="230790" cy="2082208"/>
          </a:xfrm>
          <a:prstGeom prst="rightBrace">
            <a:avLst>
              <a:gd name="adj1" fmla="val 8333"/>
              <a:gd name="adj2" fmla="val 59668"/>
            </a:avLst>
          </a:prstGeom>
          <a:ln>
            <a:solidFill>
              <a:srgbClr val="0070C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CH"/>
          </a:p>
        </p:txBody>
      </p:sp>
      <p:grpSp>
        <p:nvGrpSpPr>
          <p:cNvPr id="10" name="Gruppieren 9">
            <a:extLst>
              <a:ext uri="{FF2B5EF4-FFF2-40B4-BE49-F238E27FC236}">
                <a16:creationId xmlns:a16="http://schemas.microsoft.com/office/drawing/2014/main" id="{02CEE7A4-2FFA-2310-530A-11F87A83E4A2}"/>
              </a:ext>
            </a:extLst>
          </p:cNvPr>
          <p:cNvGrpSpPr/>
          <p:nvPr/>
        </p:nvGrpSpPr>
        <p:grpSpPr>
          <a:xfrm>
            <a:off x="7319201" y="5080146"/>
            <a:ext cx="502022" cy="523612"/>
            <a:chOff x="6696635" y="2142565"/>
            <a:chExt cx="735106" cy="744070"/>
          </a:xfrm>
        </p:grpSpPr>
        <p:sp>
          <p:nvSpPr>
            <p:cNvPr id="8" name="Ellipse 7">
              <a:extLst>
                <a:ext uri="{FF2B5EF4-FFF2-40B4-BE49-F238E27FC236}">
                  <a16:creationId xmlns:a16="http://schemas.microsoft.com/office/drawing/2014/main" id="{13D71672-C751-1CF9-F84D-0FBD39E8A1DB}"/>
                </a:ext>
              </a:extLst>
            </p:cNvPr>
            <p:cNvSpPr/>
            <p:nvPr/>
          </p:nvSpPr>
          <p:spPr>
            <a:xfrm>
              <a:off x="6696635" y="2142565"/>
              <a:ext cx="735106" cy="744070"/>
            </a:xfrm>
            <a:prstGeom prst="ellipse">
              <a:avLst/>
            </a:prstGeom>
            <a:solidFill>
              <a:schemeClr val="accent6">
                <a:lumMod val="20000"/>
                <a:lumOff val="80000"/>
              </a:scheme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9" name="Rechteck 8">
              <a:extLst>
                <a:ext uri="{FF2B5EF4-FFF2-40B4-BE49-F238E27FC236}">
                  <a16:creationId xmlns:a16="http://schemas.microsoft.com/office/drawing/2014/main" id="{3F217563-E3F2-1B93-A0D5-7A879F5D79D4}"/>
                </a:ext>
              </a:extLst>
            </p:cNvPr>
            <p:cNvSpPr/>
            <p:nvPr/>
          </p:nvSpPr>
          <p:spPr>
            <a:xfrm>
              <a:off x="6875929" y="2465294"/>
              <a:ext cx="412377" cy="80682"/>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17" name="Gruppieren 16">
            <a:extLst>
              <a:ext uri="{FF2B5EF4-FFF2-40B4-BE49-F238E27FC236}">
                <a16:creationId xmlns:a16="http://schemas.microsoft.com/office/drawing/2014/main" id="{C731BB17-AE49-0E75-F10C-496392990966}"/>
              </a:ext>
            </a:extLst>
          </p:cNvPr>
          <p:cNvGrpSpPr/>
          <p:nvPr/>
        </p:nvGrpSpPr>
        <p:grpSpPr>
          <a:xfrm>
            <a:off x="5388987" y="3765331"/>
            <a:ext cx="471271" cy="493190"/>
            <a:chOff x="6696635" y="2142565"/>
            <a:chExt cx="735106" cy="744070"/>
          </a:xfrm>
        </p:grpSpPr>
        <p:sp>
          <p:nvSpPr>
            <p:cNvPr id="18" name="Ellipse 17">
              <a:extLst>
                <a:ext uri="{FF2B5EF4-FFF2-40B4-BE49-F238E27FC236}">
                  <a16:creationId xmlns:a16="http://schemas.microsoft.com/office/drawing/2014/main" id="{03361D74-7F57-E354-C253-54C86C6BB6CA}"/>
                </a:ext>
              </a:extLst>
            </p:cNvPr>
            <p:cNvSpPr/>
            <p:nvPr/>
          </p:nvSpPr>
          <p:spPr>
            <a:xfrm>
              <a:off x="6696635" y="2142565"/>
              <a:ext cx="735106" cy="744070"/>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9" name="Rechteck 18">
              <a:extLst>
                <a:ext uri="{FF2B5EF4-FFF2-40B4-BE49-F238E27FC236}">
                  <a16:creationId xmlns:a16="http://schemas.microsoft.com/office/drawing/2014/main" id="{859E2121-3305-02CC-C6CD-D80A8AF118C2}"/>
                </a:ext>
              </a:extLst>
            </p:cNvPr>
            <p:cNvSpPr/>
            <p:nvPr/>
          </p:nvSpPr>
          <p:spPr>
            <a:xfrm>
              <a:off x="6875929" y="2465294"/>
              <a:ext cx="412377" cy="80682"/>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27" name="Gruppieren 26">
            <a:extLst>
              <a:ext uri="{FF2B5EF4-FFF2-40B4-BE49-F238E27FC236}">
                <a16:creationId xmlns:a16="http://schemas.microsoft.com/office/drawing/2014/main" id="{9F2D381E-CD53-1709-DE30-B59EB4C1A4B2}"/>
              </a:ext>
            </a:extLst>
          </p:cNvPr>
          <p:cNvGrpSpPr/>
          <p:nvPr/>
        </p:nvGrpSpPr>
        <p:grpSpPr>
          <a:xfrm>
            <a:off x="6800099" y="4796260"/>
            <a:ext cx="502022" cy="523612"/>
            <a:chOff x="6732494" y="2984776"/>
            <a:chExt cx="735106" cy="744070"/>
          </a:xfrm>
        </p:grpSpPr>
        <p:sp>
          <p:nvSpPr>
            <p:cNvPr id="28" name="Ellipse 27">
              <a:extLst>
                <a:ext uri="{FF2B5EF4-FFF2-40B4-BE49-F238E27FC236}">
                  <a16:creationId xmlns:a16="http://schemas.microsoft.com/office/drawing/2014/main" id="{997699FD-CD08-D627-5961-31E78871A255}"/>
                </a:ext>
              </a:extLst>
            </p:cNvPr>
            <p:cNvSpPr/>
            <p:nvPr/>
          </p:nvSpPr>
          <p:spPr>
            <a:xfrm>
              <a:off x="6732494" y="2984776"/>
              <a:ext cx="735106" cy="744070"/>
            </a:xfrm>
            <a:prstGeom prst="ellipse">
              <a:avLst/>
            </a:prstGeom>
            <a:solidFill>
              <a:schemeClr val="accent1">
                <a:lumMod val="20000"/>
                <a:lumOff val="8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29" name="Rechteck 28">
              <a:extLst>
                <a:ext uri="{FF2B5EF4-FFF2-40B4-BE49-F238E27FC236}">
                  <a16:creationId xmlns:a16="http://schemas.microsoft.com/office/drawing/2014/main" id="{B09757A7-C487-F8E0-0D8C-66B10001FD34}"/>
                </a:ext>
              </a:extLst>
            </p:cNvPr>
            <p:cNvSpPr/>
            <p:nvPr/>
          </p:nvSpPr>
          <p:spPr>
            <a:xfrm>
              <a:off x="6893858" y="3307505"/>
              <a:ext cx="412377" cy="80682"/>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30" name="Rechteck 29">
              <a:extLst>
                <a:ext uri="{FF2B5EF4-FFF2-40B4-BE49-F238E27FC236}">
                  <a16:creationId xmlns:a16="http://schemas.microsoft.com/office/drawing/2014/main" id="{F10A4DA3-6504-0997-A611-CDC296D3FE6B}"/>
                </a:ext>
              </a:extLst>
            </p:cNvPr>
            <p:cNvSpPr/>
            <p:nvPr/>
          </p:nvSpPr>
          <p:spPr>
            <a:xfrm>
              <a:off x="7064188" y="3141658"/>
              <a:ext cx="80682" cy="43030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grpSp>
      <p:grpSp>
        <p:nvGrpSpPr>
          <p:cNvPr id="31" name="Gruppieren 30">
            <a:extLst>
              <a:ext uri="{FF2B5EF4-FFF2-40B4-BE49-F238E27FC236}">
                <a16:creationId xmlns:a16="http://schemas.microsoft.com/office/drawing/2014/main" id="{FE279E4F-6E15-8029-B260-EAD8691B95AD}"/>
              </a:ext>
            </a:extLst>
          </p:cNvPr>
          <p:cNvGrpSpPr/>
          <p:nvPr/>
        </p:nvGrpSpPr>
        <p:grpSpPr>
          <a:xfrm>
            <a:off x="10646734" y="5871276"/>
            <a:ext cx="471377" cy="469173"/>
            <a:chOff x="6696635" y="2142565"/>
            <a:chExt cx="735106" cy="744070"/>
          </a:xfrm>
        </p:grpSpPr>
        <p:sp>
          <p:nvSpPr>
            <p:cNvPr id="32" name="Ellipse 31">
              <a:extLst>
                <a:ext uri="{FF2B5EF4-FFF2-40B4-BE49-F238E27FC236}">
                  <a16:creationId xmlns:a16="http://schemas.microsoft.com/office/drawing/2014/main" id="{36840B68-6EBA-D805-6B29-D1B47331C328}"/>
                </a:ext>
              </a:extLst>
            </p:cNvPr>
            <p:cNvSpPr/>
            <p:nvPr/>
          </p:nvSpPr>
          <p:spPr>
            <a:xfrm>
              <a:off x="6696635" y="2142565"/>
              <a:ext cx="735106" cy="744070"/>
            </a:xfrm>
            <a:prstGeom prst="ellipse">
              <a:avLst/>
            </a:prstGeom>
            <a:solidFill>
              <a:schemeClr val="bg1">
                <a:lumMod val="85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33" name="Rechteck 32">
              <a:extLst>
                <a:ext uri="{FF2B5EF4-FFF2-40B4-BE49-F238E27FC236}">
                  <a16:creationId xmlns:a16="http://schemas.microsoft.com/office/drawing/2014/main" id="{E2AEFF6F-1E37-3F3A-0F5F-46FAD08578D3}"/>
                </a:ext>
              </a:extLst>
            </p:cNvPr>
            <p:cNvSpPr/>
            <p:nvPr/>
          </p:nvSpPr>
          <p:spPr>
            <a:xfrm>
              <a:off x="6875929" y="2465294"/>
              <a:ext cx="412377" cy="8068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34" name="Gruppieren 33">
            <a:extLst>
              <a:ext uri="{FF2B5EF4-FFF2-40B4-BE49-F238E27FC236}">
                <a16:creationId xmlns:a16="http://schemas.microsoft.com/office/drawing/2014/main" id="{EA1AE174-1948-CE8D-B2AE-B9C82948AB1B}"/>
              </a:ext>
            </a:extLst>
          </p:cNvPr>
          <p:cNvGrpSpPr/>
          <p:nvPr/>
        </p:nvGrpSpPr>
        <p:grpSpPr>
          <a:xfrm>
            <a:off x="5624623" y="5842252"/>
            <a:ext cx="471377" cy="486217"/>
            <a:chOff x="6732494" y="2984776"/>
            <a:chExt cx="735106" cy="744070"/>
          </a:xfrm>
        </p:grpSpPr>
        <p:sp>
          <p:nvSpPr>
            <p:cNvPr id="35" name="Ellipse 34">
              <a:extLst>
                <a:ext uri="{FF2B5EF4-FFF2-40B4-BE49-F238E27FC236}">
                  <a16:creationId xmlns:a16="http://schemas.microsoft.com/office/drawing/2014/main" id="{C7EA44BC-A434-F328-94DF-5B83159ECB5B}"/>
                </a:ext>
              </a:extLst>
            </p:cNvPr>
            <p:cNvSpPr/>
            <p:nvPr/>
          </p:nvSpPr>
          <p:spPr>
            <a:xfrm>
              <a:off x="6732494" y="2984776"/>
              <a:ext cx="735106" cy="744070"/>
            </a:xfrm>
            <a:prstGeom prst="ellipse">
              <a:avLst/>
            </a:prstGeom>
            <a:solidFill>
              <a:schemeClr val="bg2">
                <a:lumMod val="90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36" name="Rechteck 35">
              <a:extLst>
                <a:ext uri="{FF2B5EF4-FFF2-40B4-BE49-F238E27FC236}">
                  <a16:creationId xmlns:a16="http://schemas.microsoft.com/office/drawing/2014/main" id="{C6CB633E-B21B-1CD3-4F72-2E42ECAA9B0C}"/>
                </a:ext>
              </a:extLst>
            </p:cNvPr>
            <p:cNvSpPr/>
            <p:nvPr/>
          </p:nvSpPr>
          <p:spPr>
            <a:xfrm>
              <a:off x="6893858" y="3307505"/>
              <a:ext cx="412377" cy="8068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37" name="Rechteck 36">
              <a:extLst>
                <a:ext uri="{FF2B5EF4-FFF2-40B4-BE49-F238E27FC236}">
                  <a16:creationId xmlns:a16="http://schemas.microsoft.com/office/drawing/2014/main" id="{34475639-6E10-3C56-02CE-0C37B9BB45EF}"/>
                </a:ext>
              </a:extLst>
            </p:cNvPr>
            <p:cNvSpPr/>
            <p:nvPr/>
          </p:nvSpPr>
          <p:spPr>
            <a:xfrm>
              <a:off x="7064188" y="3141658"/>
              <a:ext cx="80682" cy="430306"/>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grpSp>
      <p:grpSp>
        <p:nvGrpSpPr>
          <p:cNvPr id="38" name="Gruppieren 37">
            <a:extLst>
              <a:ext uri="{FF2B5EF4-FFF2-40B4-BE49-F238E27FC236}">
                <a16:creationId xmlns:a16="http://schemas.microsoft.com/office/drawing/2014/main" id="{68D048CC-739A-1F85-9D5B-D6F6EFCC52C7}"/>
              </a:ext>
            </a:extLst>
          </p:cNvPr>
          <p:cNvGrpSpPr/>
          <p:nvPr/>
        </p:nvGrpSpPr>
        <p:grpSpPr>
          <a:xfrm>
            <a:off x="821120" y="2967983"/>
            <a:ext cx="801183" cy="795262"/>
            <a:chOff x="6696635" y="2142565"/>
            <a:chExt cx="735106" cy="744070"/>
          </a:xfrm>
        </p:grpSpPr>
        <p:sp>
          <p:nvSpPr>
            <p:cNvPr id="39" name="Ellipse 38">
              <a:extLst>
                <a:ext uri="{FF2B5EF4-FFF2-40B4-BE49-F238E27FC236}">
                  <a16:creationId xmlns:a16="http://schemas.microsoft.com/office/drawing/2014/main" id="{E2101FBD-2DC6-65A0-4D22-B3E6B09B893F}"/>
                </a:ext>
              </a:extLst>
            </p:cNvPr>
            <p:cNvSpPr/>
            <p:nvPr/>
          </p:nvSpPr>
          <p:spPr>
            <a:xfrm>
              <a:off x="6696635" y="2142565"/>
              <a:ext cx="735106" cy="744070"/>
            </a:xfrm>
            <a:prstGeom prst="ellipse">
              <a:avLst/>
            </a:prstGeom>
            <a:solidFill>
              <a:schemeClr val="accent6">
                <a:lumMod val="20000"/>
                <a:lumOff val="80000"/>
              </a:scheme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40" name="Rechteck 39">
              <a:extLst>
                <a:ext uri="{FF2B5EF4-FFF2-40B4-BE49-F238E27FC236}">
                  <a16:creationId xmlns:a16="http://schemas.microsoft.com/office/drawing/2014/main" id="{41BEC419-2E93-F4F0-E3A4-401503B31269}"/>
                </a:ext>
              </a:extLst>
            </p:cNvPr>
            <p:cNvSpPr/>
            <p:nvPr/>
          </p:nvSpPr>
          <p:spPr>
            <a:xfrm>
              <a:off x="6875929" y="2465294"/>
              <a:ext cx="412377" cy="80682"/>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41" name="Gruppieren 40">
            <a:extLst>
              <a:ext uri="{FF2B5EF4-FFF2-40B4-BE49-F238E27FC236}">
                <a16:creationId xmlns:a16="http://schemas.microsoft.com/office/drawing/2014/main" id="{D756EDCF-4CA8-47DE-493E-013280CE83FE}"/>
              </a:ext>
            </a:extLst>
          </p:cNvPr>
          <p:cNvGrpSpPr/>
          <p:nvPr/>
        </p:nvGrpSpPr>
        <p:grpSpPr>
          <a:xfrm>
            <a:off x="2197728" y="3132366"/>
            <a:ext cx="486890" cy="477329"/>
            <a:chOff x="6696635" y="2142565"/>
            <a:chExt cx="735106" cy="744070"/>
          </a:xfrm>
        </p:grpSpPr>
        <p:sp>
          <p:nvSpPr>
            <p:cNvPr id="42" name="Ellipse 41">
              <a:extLst>
                <a:ext uri="{FF2B5EF4-FFF2-40B4-BE49-F238E27FC236}">
                  <a16:creationId xmlns:a16="http://schemas.microsoft.com/office/drawing/2014/main" id="{7605FFA8-4396-E697-A27A-F4DF64AF0EDE}"/>
                </a:ext>
              </a:extLst>
            </p:cNvPr>
            <p:cNvSpPr/>
            <p:nvPr/>
          </p:nvSpPr>
          <p:spPr>
            <a:xfrm>
              <a:off x="6696635" y="2142565"/>
              <a:ext cx="735106" cy="744070"/>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43" name="Rechteck 42">
              <a:extLst>
                <a:ext uri="{FF2B5EF4-FFF2-40B4-BE49-F238E27FC236}">
                  <a16:creationId xmlns:a16="http://schemas.microsoft.com/office/drawing/2014/main" id="{9A243DB8-E562-5979-05B5-A862457614A8}"/>
                </a:ext>
              </a:extLst>
            </p:cNvPr>
            <p:cNvSpPr/>
            <p:nvPr/>
          </p:nvSpPr>
          <p:spPr>
            <a:xfrm>
              <a:off x="6875929" y="2465294"/>
              <a:ext cx="412377" cy="80682"/>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44" name="Gruppieren 43">
            <a:extLst>
              <a:ext uri="{FF2B5EF4-FFF2-40B4-BE49-F238E27FC236}">
                <a16:creationId xmlns:a16="http://schemas.microsoft.com/office/drawing/2014/main" id="{3A3501F8-A2A8-D3C9-21BC-C108D5BE17BC}"/>
              </a:ext>
            </a:extLst>
          </p:cNvPr>
          <p:cNvGrpSpPr/>
          <p:nvPr/>
        </p:nvGrpSpPr>
        <p:grpSpPr>
          <a:xfrm>
            <a:off x="4248672" y="2400884"/>
            <a:ext cx="471377" cy="486217"/>
            <a:chOff x="6732494" y="2984776"/>
            <a:chExt cx="735106" cy="744070"/>
          </a:xfrm>
        </p:grpSpPr>
        <p:sp>
          <p:nvSpPr>
            <p:cNvPr id="45" name="Ellipse 44">
              <a:extLst>
                <a:ext uri="{FF2B5EF4-FFF2-40B4-BE49-F238E27FC236}">
                  <a16:creationId xmlns:a16="http://schemas.microsoft.com/office/drawing/2014/main" id="{67C3A035-840C-0F86-EEBD-071F49193586}"/>
                </a:ext>
              </a:extLst>
            </p:cNvPr>
            <p:cNvSpPr/>
            <p:nvPr/>
          </p:nvSpPr>
          <p:spPr>
            <a:xfrm>
              <a:off x="6732494" y="2984776"/>
              <a:ext cx="735106" cy="744070"/>
            </a:xfrm>
            <a:prstGeom prst="ellipse">
              <a:avLst/>
            </a:prstGeom>
            <a:solidFill>
              <a:schemeClr val="accent1">
                <a:lumMod val="20000"/>
                <a:lumOff val="8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46" name="Rechteck 45">
              <a:extLst>
                <a:ext uri="{FF2B5EF4-FFF2-40B4-BE49-F238E27FC236}">
                  <a16:creationId xmlns:a16="http://schemas.microsoft.com/office/drawing/2014/main" id="{233FCBA6-C7BE-BB1E-0F6F-35200CA823E7}"/>
                </a:ext>
              </a:extLst>
            </p:cNvPr>
            <p:cNvSpPr/>
            <p:nvPr/>
          </p:nvSpPr>
          <p:spPr>
            <a:xfrm>
              <a:off x="6893858" y="3307505"/>
              <a:ext cx="412377" cy="80682"/>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47" name="Rechteck 46">
              <a:extLst>
                <a:ext uri="{FF2B5EF4-FFF2-40B4-BE49-F238E27FC236}">
                  <a16:creationId xmlns:a16="http://schemas.microsoft.com/office/drawing/2014/main" id="{F0AD7CF8-1CCC-501F-D535-4E2B33932DDF}"/>
                </a:ext>
              </a:extLst>
            </p:cNvPr>
            <p:cNvSpPr/>
            <p:nvPr/>
          </p:nvSpPr>
          <p:spPr>
            <a:xfrm>
              <a:off x="7064188" y="3141658"/>
              <a:ext cx="80682" cy="43030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grpSp>
      <p:grpSp>
        <p:nvGrpSpPr>
          <p:cNvPr id="48" name="Gruppieren 47">
            <a:extLst>
              <a:ext uri="{FF2B5EF4-FFF2-40B4-BE49-F238E27FC236}">
                <a16:creationId xmlns:a16="http://schemas.microsoft.com/office/drawing/2014/main" id="{AAC13DFB-5D4C-781B-ED01-DF6BEAD72353}"/>
              </a:ext>
            </a:extLst>
          </p:cNvPr>
          <p:cNvGrpSpPr/>
          <p:nvPr/>
        </p:nvGrpSpPr>
        <p:grpSpPr>
          <a:xfrm>
            <a:off x="3542020" y="2372911"/>
            <a:ext cx="444833" cy="469173"/>
            <a:chOff x="6732494" y="2984776"/>
            <a:chExt cx="735106" cy="744070"/>
          </a:xfrm>
        </p:grpSpPr>
        <p:sp>
          <p:nvSpPr>
            <p:cNvPr id="49" name="Ellipse 48">
              <a:extLst>
                <a:ext uri="{FF2B5EF4-FFF2-40B4-BE49-F238E27FC236}">
                  <a16:creationId xmlns:a16="http://schemas.microsoft.com/office/drawing/2014/main" id="{CF851AD6-2866-28A2-3C85-A5A19196B93E}"/>
                </a:ext>
              </a:extLst>
            </p:cNvPr>
            <p:cNvSpPr/>
            <p:nvPr/>
          </p:nvSpPr>
          <p:spPr>
            <a:xfrm>
              <a:off x="6732494" y="2984776"/>
              <a:ext cx="735106" cy="744070"/>
            </a:xfrm>
            <a:prstGeom prst="ellipse">
              <a:avLst/>
            </a:prstGeom>
            <a:solidFill>
              <a:schemeClr val="bg2">
                <a:lumMod val="90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50" name="Rechteck 49">
              <a:extLst>
                <a:ext uri="{FF2B5EF4-FFF2-40B4-BE49-F238E27FC236}">
                  <a16:creationId xmlns:a16="http://schemas.microsoft.com/office/drawing/2014/main" id="{F2CE0B29-8A1E-8BB6-D8FD-79D4AAFB17CD}"/>
                </a:ext>
              </a:extLst>
            </p:cNvPr>
            <p:cNvSpPr/>
            <p:nvPr/>
          </p:nvSpPr>
          <p:spPr>
            <a:xfrm>
              <a:off x="6893858" y="3307505"/>
              <a:ext cx="412377" cy="8068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51" name="Rechteck 50">
              <a:extLst>
                <a:ext uri="{FF2B5EF4-FFF2-40B4-BE49-F238E27FC236}">
                  <a16:creationId xmlns:a16="http://schemas.microsoft.com/office/drawing/2014/main" id="{72E935DF-9BA3-1A65-15FE-7947F757CA6D}"/>
                </a:ext>
              </a:extLst>
            </p:cNvPr>
            <p:cNvSpPr/>
            <p:nvPr/>
          </p:nvSpPr>
          <p:spPr>
            <a:xfrm>
              <a:off x="7064188" y="3141658"/>
              <a:ext cx="80682" cy="430306"/>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grpSp>
      <p:grpSp>
        <p:nvGrpSpPr>
          <p:cNvPr id="52" name="Gruppieren 51">
            <a:extLst>
              <a:ext uri="{FF2B5EF4-FFF2-40B4-BE49-F238E27FC236}">
                <a16:creationId xmlns:a16="http://schemas.microsoft.com/office/drawing/2014/main" id="{30480365-25C0-7335-6335-8BD649F68C54}"/>
              </a:ext>
            </a:extLst>
          </p:cNvPr>
          <p:cNvGrpSpPr/>
          <p:nvPr/>
        </p:nvGrpSpPr>
        <p:grpSpPr>
          <a:xfrm>
            <a:off x="2924061" y="2370899"/>
            <a:ext cx="471377" cy="469173"/>
            <a:chOff x="6696635" y="2142565"/>
            <a:chExt cx="735106" cy="744070"/>
          </a:xfrm>
        </p:grpSpPr>
        <p:sp>
          <p:nvSpPr>
            <p:cNvPr id="53" name="Ellipse 52">
              <a:extLst>
                <a:ext uri="{FF2B5EF4-FFF2-40B4-BE49-F238E27FC236}">
                  <a16:creationId xmlns:a16="http://schemas.microsoft.com/office/drawing/2014/main" id="{C2FC0370-3994-5716-D238-7FC39D6A21BE}"/>
                </a:ext>
              </a:extLst>
            </p:cNvPr>
            <p:cNvSpPr/>
            <p:nvPr/>
          </p:nvSpPr>
          <p:spPr>
            <a:xfrm>
              <a:off x="6696635" y="2142565"/>
              <a:ext cx="735106" cy="744070"/>
            </a:xfrm>
            <a:prstGeom prst="ellipse">
              <a:avLst/>
            </a:prstGeom>
            <a:solidFill>
              <a:schemeClr val="bg1">
                <a:lumMod val="85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54" name="Rechteck 53">
              <a:extLst>
                <a:ext uri="{FF2B5EF4-FFF2-40B4-BE49-F238E27FC236}">
                  <a16:creationId xmlns:a16="http://schemas.microsoft.com/office/drawing/2014/main" id="{8483EB6A-29C4-42FF-E9EE-32BE251C4DCF}"/>
                </a:ext>
              </a:extLst>
            </p:cNvPr>
            <p:cNvSpPr/>
            <p:nvPr/>
          </p:nvSpPr>
          <p:spPr>
            <a:xfrm>
              <a:off x="6875929" y="2465294"/>
              <a:ext cx="412377" cy="8068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55" name="Gruppieren 54">
            <a:extLst>
              <a:ext uri="{FF2B5EF4-FFF2-40B4-BE49-F238E27FC236}">
                <a16:creationId xmlns:a16="http://schemas.microsoft.com/office/drawing/2014/main" id="{7BBD95D8-28C4-69B8-7F3E-EBC7585ECAF2}"/>
              </a:ext>
            </a:extLst>
          </p:cNvPr>
          <p:cNvGrpSpPr/>
          <p:nvPr/>
        </p:nvGrpSpPr>
        <p:grpSpPr>
          <a:xfrm>
            <a:off x="3456435" y="3132366"/>
            <a:ext cx="486890" cy="477329"/>
            <a:chOff x="6696635" y="2142565"/>
            <a:chExt cx="735106" cy="744070"/>
          </a:xfrm>
        </p:grpSpPr>
        <p:sp>
          <p:nvSpPr>
            <p:cNvPr id="56" name="Ellipse 55">
              <a:extLst>
                <a:ext uri="{FF2B5EF4-FFF2-40B4-BE49-F238E27FC236}">
                  <a16:creationId xmlns:a16="http://schemas.microsoft.com/office/drawing/2014/main" id="{076FB524-BE62-32EF-654B-05799F497ED0}"/>
                </a:ext>
              </a:extLst>
            </p:cNvPr>
            <p:cNvSpPr/>
            <p:nvPr/>
          </p:nvSpPr>
          <p:spPr>
            <a:xfrm>
              <a:off x="6696635" y="2142565"/>
              <a:ext cx="735106" cy="744070"/>
            </a:xfrm>
            <a:prstGeom prst="ellipse">
              <a:avLst/>
            </a:prstGeom>
            <a:solidFill>
              <a:schemeClr val="accent1">
                <a:lumMod val="20000"/>
                <a:lumOff val="8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57" name="Rechteck 56">
              <a:extLst>
                <a:ext uri="{FF2B5EF4-FFF2-40B4-BE49-F238E27FC236}">
                  <a16:creationId xmlns:a16="http://schemas.microsoft.com/office/drawing/2014/main" id="{F216DC49-0F84-4048-F127-4FA50CADA6DE}"/>
                </a:ext>
              </a:extLst>
            </p:cNvPr>
            <p:cNvSpPr/>
            <p:nvPr/>
          </p:nvSpPr>
          <p:spPr>
            <a:xfrm>
              <a:off x="6875929" y="2465294"/>
              <a:ext cx="412377" cy="80682"/>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sp>
        <p:nvSpPr>
          <p:cNvPr id="4" name="Titel 1">
            <a:extLst>
              <a:ext uri="{FF2B5EF4-FFF2-40B4-BE49-F238E27FC236}">
                <a16:creationId xmlns:a16="http://schemas.microsoft.com/office/drawing/2014/main" id="{BE3083F7-4D40-56A6-B900-E303C11502DC}"/>
              </a:ext>
            </a:extLst>
          </p:cNvPr>
          <p:cNvSpPr txBox="1">
            <a:spLocks/>
          </p:cNvSpPr>
          <p:nvPr/>
        </p:nvSpPr>
        <p:spPr>
          <a:xfrm>
            <a:off x="6844580" y="1521967"/>
            <a:ext cx="484671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CH" sz="3600" dirty="0">
                <a:solidFill>
                  <a:srgbClr val="00B050"/>
                </a:solidFill>
                <a:latin typeface="Arial" panose="020B0604020202020204" pitchFamily="34" charset="0"/>
                <a:cs typeface="Arial" panose="020B0604020202020204" pitchFamily="34" charset="0"/>
              </a:rPr>
              <a:t>G</a:t>
            </a:r>
            <a:r>
              <a:rPr lang="de-CH" sz="3600" dirty="0">
                <a:latin typeface="Arial" panose="020B0604020202020204" pitchFamily="34" charset="0"/>
                <a:cs typeface="Arial" panose="020B0604020202020204" pitchFamily="34" charset="0"/>
              </a:rPr>
              <a:t>E</a:t>
            </a:r>
            <a:r>
              <a:rPr lang="de-CH" sz="3600" dirty="0">
                <a:solidFill>
                  <a:srgbClr val="FF0000"/>
                </a:solidFill>
                <a:latin typeface="Arial" panose="020B0604020202020204" pitchFamily="34" charset="0"/>
                <a:cs typeface="Arial" panose="020B0604020202020204" pitchFamily="34" charset="0"/>
              </a:rPr>
              <a:t>H</a:t>
            </a:r>
            <a:r>
              <a:rPr lang="de-CH" sz="3600" dirty="0">
                <a:latin typeface="Arial" panose="020B0604020202020204" pitchFamily="34" charset="0"/>
                <a:cs typeface="Arial" panose="020B0604020202020204" pitchFamily="34" charset="0"/>
              </a:rPr>
              <a:t>T</a:t>
            </a:r>
            <a:r>
              <a:rPr lang="de-CH" sz="3600" dirty="0">
                <a:solidFill>
                  <a:srgbClr val="0070C0"/>
                </a:solidFill>
                <a:latin typeface="Arial" panose="020B0604020202020204" pitchFamily="34" charset="0"/>
                <a:cs typeface="Arial" panose="020B0604020202020204" pitchFamily="34" charset="0"/>
              </a:rPr>
              <a:t>S       </a:t>
            </a:r>
            <a:r>
              <a:rPr lang="de-CH" sz="3600" dirty="0">
                <a:solidFill>
                  <a:srgbClr val="00B050"/>
                </a:solidFill>
                <a:latin typeface="Arial" panose="020B0604020202020204" pitchFamily="34" charset="0"/>
                <a:cs typeface="Arial" panose="020B0604020202020204" pitchFamily="34" charset="0"/>
              </a:rPr>
              <a:t>G</a:t>
            </a:r>
            <a:r>
              <a:rPr lang="de-CH" sz="3600" dirty="0">
                <a:latin typeface="Arial" panose="020B0604020202020204" pitchFamily="34" charset="0"/>
                <a:cs typeface="Arial" panose="020B0604020202020204" pitchFamily="34" charset="0"/>
              </a:rPr>
              <a:t>=</a:t>
            </a:r>
            <a:r>
              <a:rPr lang="de-CH" sz="3600" dirty="0">
                <a:solidFill>
                  <a:srgbClr val="FF0000"/>
                </a:solidFill>
                <a:latin typeface="Arial" panose="020B0604020202020204" pitchFamily="34" charset="0"/>
                <a:cs typeface="Arial" panose="020B0604020202020204" pitchFamily="34" charset="0"/>
              </a:rPr>
              <a:t>H</a:t>
            </a:r>
            <a:r>
              <a:rPr lang="de-CH" sz="4000" dirty="0">
                <a:latin typeface="Arial" panose="020B0604020202020204" pitchFamily="34" charset="0"/>
                <a:cs typeface="Arial" panose="020B0604020202020204" pitchFamily="34" charset="0"/>
              </a:rPr>
              <a:t>-</a:t>
            </a:r>
            <a:r>
              <a:rPr lang="de-CH" sz="3600" dirty="0">
                <a:latin typeface="Arial" panose="020B0604020202020204" pitchFamily="34" charset="0"/>
                <a:cs typeface="Arial" panose="020B0604020202020204" pitchFamily="34" charset="0"/>
              </a:rPr>
              <a:t>T</a:t>
            </a:r>
            <a:r>
              <a:rPr lang="de-CH" sz="3600" dirty="0">
                <a:solidFill>
                  <a:srgbClr val="0070C0"/>
                </a:solidFill>
                <a:latin typeface="Arial" panose="020B0604020202020204" pitchFamily="34" charset="0"/>
                <a:cs typeface="Arial" panose="020B0604020202020204" pitchFamily="34" charset="0"/>
              </a:rPr>
              <a:t>S</a:t>
            </a:r>
          </a:p>
        </p:txBody>
      </p:sp>
    </p:spTree>
    <p:extLst>
      <p:ext uri="{BB962C8B-B14F-4D97-AF65-F5344CB8AC3E}">
        <p14:creationId xmlns:p14="http://schemas.microsoft.com/office/powerpoint/2010/main" val="2860008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8EF4C-A17B-D74B-BB85-8B42ED9766C0}"/>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el 1">
                <a:extLst>
                  <a:ext uri="{FF2B5EF4-FFF2-40B4-BE49-F238E27FC236}">
                    <a16:creationId xmlns:a16="http://schemas.microsoft.com/office/drawing/2014/main" id="{43BB3275-E5E9-075F-6519-5BEBCFE86250}"/>
                  </a:ext>
                </a:extLst>
              </p:cNvPr>
              <p:cNvSpPr>
                <a:spLocks noGrp="1"/>
              </p:cNvSpPr>
              <p:nvPr>
                <p:ph type="title"/>
              </p:nvPr>
            </p:nvSpPr>
            <p:spPr>
              <a:xfrm>
                <a:off x="838200" y="365126"/>
                <a:ext cx="10515600" cy="1163260"/>
              </a:xfrm>
            </p:spPr>
            <p:txBody>
              <a:bodyPr>
                <a:normAutofit/>
              </a:bodyPr>
              <a:lstStyle/>
              <a:p>
                <a14:m>
                  <m:oMath xmlns:m="http://schemas.openxmlformats.org/officeDocument/2006/math">
                    <m:r>
                      <m:rPr>
                        <m:nor/>
                      </m:rPr>
                      <a:rPr lang="de-CH" sz="3600" b="1" i="0" dirty="0" smtClean="0">
                        <a:solidFill>
                          <a:srgbClr val="00B050"/>
                        </a:solidFill>
                        <a:latin typeface="Symbol" panose="05050102010706020507" pitchFamily="18" charset="2"/>
                      </a:rPr>
                      <m:t>D</m:t>
                    </m:r>
                    <m:r>
                      <m:rPr>
                        <m:nor/>
                      </m:rPr>
                      <a:rPr lang="de-CH" sz="3600" b="1" i="0" dirty="0" smtClean="0">
                        <a:solidFill>
                          <a:srgbClr val="00B050"/>
                        </a:solidFill>
                        <a:latin typeface="Times New Roman" panose="02020603050405020304" pitchFamily="18" charset="0"/>
                        <a:cs typeface="Times New Roman" panose="02020603050405020304" pitchFamily="18" charset="0"/>
                      </a:rPr>
                      <m:t>G</m:t>
                    </m:r>
                    <m:r>
                      <a:rPr lang="de-CH" sz="3600" b="1" i="1">
                        <a:solidFill>
                          <a:srgbClr val="00B050"/>
                        </a:solidFill>
                        <a:latin typeface="Cambria Math" panose="02040503050406030204" pitchFamily="18" charset="0"/>
                      </a:rPr>
                      <m:t>&lt;</m:t>
                    </m:r>
                    <m:r>
                      <a:rPr lang="de-CH" sz="3600" b="1" i="1">
                        <a:solidFill>
                          <a:srgbClr val="00B050"/>
                        </a:solidFill>
                        <a:latin typeface="Cambria Math" panose="02040503050406030204" pitchFamily="18" charset="0"/>
                      </a:rPr>
                      <m:t>𝟎</m:t>
                    </m:r>
                    <m:r>
                      <a:rPr lang="de-CH" sz="3600" b="1" i="1" smtClean="0">
                        <a:solidFill>
                          <a:srgbClr val="00B050"/>
                        </a:solidFill>
                        <a:latin typeface="Cambria Math" panose="02040503050406030204" pitchFamily="18" charset="0"/>
                      </a:rPr>
                      <m:t>:  </m:t>
                    </m:r>
                  </m:oMath>
                </a14:m>
                <a:r>
                  <a:rPr lang="de-CH" sz="3600" dirty="0">
                    <a:latin typeface="Times New Roman" panose="02020603050405020304" pitchFamily="18" charset="0"/>
                    <a:cs typeface="Times New Roman" panose="02020603050405020304" pitchFamily="18" charset="0"/>
                  </a:rPr>
                  <a:t>Reaktion ist </a:t>
                </a:r>
                <a:r>
                  <a:rPr lang="de-CH" sz="3600" dirty="0">
                    <a:solidFill>
                      <a:srgbClr val="00B050"/>
                    </a:solidFill>
                    <a:latin typeface="Times New Roman" panose="02020603050405020304" pitchFamily="18" charset="0"/>
                    <a:cs typeface="Times New Roman" panose="02020603050405020304" pitchFamily="18" charset="0"/>
                  </a:rPr>
                  <a:t>exergonisch </a:t>
                </a:r>
                <a:r>
                  <a:rPr lang="de-CH" sz="3600" dirty="0">
                    <a:latin typeface="Times New Roman" panose="02020603050405020304" pitchFamily="18" charset="0"/>
                    <a:cs typeface="Times New Roman" panose="02020603050405020304" pitchFamily="18" charset="0"/>
                  </a:rPr>
                  <a:t>weil </a:t>
                </a:r>
                <a:r>
                  <a:rPr lang="de-CH" sz="3600" dirty="0">
                    <a:solidFill>
                      <a:srgbClr val="FF0000"/>
                    </a:solidFill>
                    <a:latin typeface="Times New Roman" panose="02020603050405020304" pitchFamily="18" charset="0"/>
                    <a:cs typeface="Times New Roman" panose="02020603050405020304" pitchFamily="18" charset="0"/>
                  </a:rPr>
                  <a:t>exotherm</a:t>
                </a:r>
              </a:p>
            </p:txBody>
          </p:sp>
        </mc:Choice>
        <mc:Fallback xmlns="">
          <p:sp>
            <p:nvSpPr>
              <p:cNvPr id="2" name="Titel 1">
                <a:extLst>
                  <a:ext uri="{FF2B5EF4-FFF2-40B4-BE49-F238E27FC236}">
                    <a16:creationId xmlns:a16="http://schemas.microsoft.com/office/drawing/2014/main" id="{43BB3275-E5E9-075F-6519-5BEBCFE86250}"/>
                  </a:ext>
                </a:extLst>
              </p:cNvPr>
              <p:cNvSpPr>
                <a:spLocks noGrp="1" noRot="1" noChangeAspect="1" noMove="1" noResize="1" noEditPoints="1" noAdjustHandles="1" noChangeArrowheads="1" noChangeShapeType="1" noTextEdit="1"/>
              </p:cNvSpPr>
              <p:nvPr>
                <p:ph type="title"/>
              </p:nvPr>
            </p:nvSpPr>
            <p:spPr>
              <a:xfrm>
                <a:off x="838200" y="365126"/>
                <a:ext cx="10515600" cy="1163260"/>
              </a:xfrm>
              <a:blipFill>
                <a:blip r:embed="rId2"/>
                <a:stretch>
                  <a:fillRect/>
                </a:stretch>
              </a:blipFill>
            </p:spPr>
            <p:txBody>
              <a:bodyPr/>
              <a:lstStyle/>
              <a:p>
                <a:r>
                  <a:rPr lang="de-CH">
                    <a:noFill/>
                  </a:rPr>
                  <a:t> </a:t>
                </a:r>
              </a:p>
            </p:txBody>
          </p:sp>
        </mc:Fallback>
      </mc:AlternateContent>
      <mc:AlternateContent xmlns:mc="http://schemas.openxmlformats.org/markup-compatibility/2006" xmlns:a14="http://schemas.microsoft.com/office/drawing/2010/main">
        <mc:Choice Requires="a14">
          <p:sp>
            <p:nvSpPr>
              <p:cNvPr id="3" name="Inhaltsplatzhalter 2">
                <a:extLst>
                  <a:ext uri="{FF2B5EF4-FFF2-40B4-BE49-F238E27FC236}">
                    <a16:creationId xmlns:a16="http://schemas.microsoft.com/office/drawing/2014/main" id="{A27D7963-2FC9-7629-EBDB-747FC86E72EF}"/>
                  </a:ext>
                </a:extLst>
              </p:cNvPr>
              <p:cNvSpPr>
                <a:spLocks noGrp="1"/>
              </p:cNvSpPr>
              <p:nvPr>
                <p:ph idx="1"/>
              </p:nvPr>
            </p:nvSpPr>
            <p:spPr>
              <a:xfrm>
                <a:off x="838200" y="1825625"/>
                <a:ext cx="10515600" cy="4862046"/>
              </a:xfrm>
            </p:spPr>
            <p:txBody>
              <a:bodyPr>
                <a:normAutofit/>
              </a:bodyPr>
              <a:lstStyle/>
              <a:p>
                <a:pPr marL="0" indent="0">
                  <a:buNone/>
                </a:pPr>
                <a14:m>
                  <m:oMath xmlns:m="http://schemas.openxmlformats.org/officeDocument/2006/math">
                    <m:r>
                      <m:rPr>
                        <m:nor/>
                      </m:rPr>
                      <a:rPr lang="de-CH" sz="4000" i="0" dirty="0" smtClean="0">
                        <a:solidFill>
                          <a:srgbClr val="00B050"/>
                        </a:solidFill>
                        <a:latin typeface="Symbol" panose="05050102010706020507" pitchFamily="18" charset="2"/>
                      </a:rPr>
                      <m:t>D</m:t>
                    </m:r>
                    <m:r>
                      <m:rPr>
                        <m:nor/>
                      </m:rPr>
                      <a:rPr lang="de-CH" sz="4000" i="0" dirty="0" smtClean="0">
                        <a:solidFill>
                          <a:srgbClr val="00B050"/>
                        </a:solidFill>
                        <a:latin typeface="Times New Roman" panose="02020603050405020304" pitchFamily="18" charset="0"/>
                        <a:cs typeface="Times New Roman" panose="02020603050405020304" pitchFamily="18" charset="0"/>
                      </a:rPr>
                      <m:t>G</m:t>
                    </m:r>
                    <m:r>
                      <m:rPr>
                        <m:nor/>
                      </m:rPr>
                      <a:rPr lang="de-CH" sz="4000" b="0" i="0" dirty="0" smtClean="0">
                        <a:solidFill>
                          <a:srgbClr val="00B050"/>
                        </a:solidFill>
                        <a:latin typeface="Times New Roman" panose="02020603050405020304" pitchFamily="18" charset="0"/>
                        <a:cs typeface="Times New Roman" panose="02020603050405020304" pitchFamily="18" charset="0"/>
                      </a:rPr>
                      <m:t> </m:t>
                    </m:r>
                    <m:r>
                      <m:rPr>
                        <m:nor/>
                      </m:rPr>
                      <a:rPr lang="de-CH" sz="4000" b="0" i="0" dirty="0" smtClean="0">
                        <a:solidFill>
                          <a:schemeClr val="tx1"/>
                        </a:solidFill>
                        <a:latin typeface="Times New Roman" panose="02020603050405020304" pitchFamily="18" charset="0"/>
                        <a:cs typeface="Times New Roman" panose="02020603050405020304" pitchFamily="18" charset="0"/>
                      </a:rPr>
                      <m:t>=</m:t>
                    </m:r>
                    <m:r>
                      <m:rPr>
                        <m:nor/>
                      </m:rPr>
                      <a:rPr lang="de-CH" sz="4000" b="0" i="0" dirty="0" smtClean="0">
                        <a:solidFill>
                          <a:srgbClr val="00B050"/>
                        </a:solidFill>
                        <a:latin typeface="Times New Roman" panose="02020603050405020304" pitchFamily="18" charset="0"/>
                        <a:cs typeface="Times New Roman" panose="02020603050405020304" pitchFamily="18" charset="0"/>
                      </a:rPr>
                      <m:t> </m:t>
                    </m:r>
                  </m:oMath>
                </a14:m>
                <a:r>
                  <a:rPr lang="de-CH" sz="4000" dirty="0">
                    <a:solidFill>
                      <a:srgbClr val="FF0000"/>
                    </a:solidFill>
                    <a:latin typeface="Symbol" panose="05050102010706020507" pitchFamily="18" charset="2"/>
                  </a:rPr>
                  <a:t>D</a:t>
                </a:r>
                <a:r>
                  <a:rPr lang="de-CH" sz="4000" dirty="0">
                    <a:solidFill>
                      <a:srgbClr val="FF0000"/>
                    </a:solidFill>
                    <a:latin typeface="Times New Roman" panose="02020603050405020304" pitchFamily="18" charset="0"/>
                    <a:cs typeface="Times New Roman" panose="02020603050405020304" pitchFamily="18" charset="0"/>
                  </a:rPr>
                  <a:t>H  </a:t>
                </a:r>
                <a:r>
                  <a:rPr lang="de-CH" sz="4000" b="1" dirty="0">
                    <a:latin typeface="Times New Roman" panose="02020603050405020304" pitchFamily="18" charset="0"/>
                    <a:cs typeface="Times New Roman" panose="02020603050405020304" pitchFamily="18" charset="0"/>
                  </a:rPr>
                  <a:t>–</a:t>
                </a:r>
                <a:r>
                  <a:rPr lang="de-CH" sz="4000" dirty="0">
                    <a:latin typeface="Times New Roman" panose="02020603050405020304" pitchFamily="18" charset="0"/>
                    <a:cs typeface="Times New Roman" panose="02020603050405020304" pitchFamily="18" charset="0"/>
                  </a:rPr>
                  <a:t>  T </a:t>
                </a:r>
                <a14:m>
                  <m:oMath xmlns:m="http://schemas.openxmlformats.org/officeDocument/2006/math">
                    <m:r>
                      <a:rPr lang="de-CH" sz="4000" i="1" dirty="0" smtClean="0">
                        <a:latin typeface="Cambria Math" panose="02040503050406030204" pitchFamily="18" charset="0"/>
                      </a:rPr>
                      <m:t>∗</m:t>
                    </m:r>
                    <m:r>
                      <m:rPr>
                        <m:nor/>
                      </m:rPr>
                      <a:rPr lang="de-CH" sz="4000" i="0" dirty="0" smtClean="0">
                        <a:solidFill>
                          <a:srgbClr val="0070C0"/>
                        </a:solidFill>
                        <a:latin typeface="Symbol" panose="05050102010706020507" pitchFamily="18" charset="2"/>
                      </a:rPr>
                      <m:t>D</m:t>
                    </m:r>
                    <m:r>
                      <m:rPr>
                        <m:nor/>
                      </m:rPr>
                      <a:rPr lang="de-CH" sz="4000" i="0" dirty="0" smtClean="0">
                        <a:solidFill>
                          <a:srgbClr val="0070C0"/>
                        </a:solidFill>
                        <a:latin typeface="Times New Roman" panose="02020603050405020304" pitchFamily="18" charset="0"/>
                        <a:cs typeface="Times New Roman" panose="02020603050405020304" pitchFamily="18" charset="0"/>
                      </a:rPr>
                      <m:t>S</m:t>
                    </m:r>
                  </m:oMath>
                </a14:m>
                <a:endParaRPr lang="de-CH" sz="4000" dirty="0">
                  <a:solidFill>
                    <a:srgbClr val="FF0000"/>
                  </a:solidFill>
                  <a:latin typeface="Times New Roman" panose="02020603050405020304" pitchFamily="18" charset="0"/>
                  <a:cs typeface="Times New Roman" panose="02020603050405020304" pitchFamily="18" charset="0"/>
                </a:endParaRPr>
              </a:p>
              <a:p>
                <a:pPr marL="0" indent="0">
                  <a:buNone/>
                </a:pPr>
                <a:endParaRPr lang="de-CH" dirty="0"/>
              </a:p>
              <a:p>
                <a:pPr marL="0" indent="0">
                  <a:buNone/>
                </a:pPr>
                <a:r>
                  <a:rPr lang="de-CH" dirty="0"/>
                  <a:t> </a:t>
                </a:r>
              </a:p>
              <a:p>
                <a:pPr marL="0" indent="0">
                  <a:buNone/>
                </a:pPr>
                <a:endParaRPr lang="de-CH" dirty="0"/>
              </a:p>
              <a:p>
                <a:pPr marL="0" indent="0">
                  <a:lnSpc>
                    <a:spcPct val="100000"/>
                  </a:lnSpc>
                  <a:spcBef>
                    <a:spcPts val="0"/>
                  </a:spcBef>
                  <a:spcAft>
                    <a:spcPts val="600"/>
                  </a:spcAft>
                  <a:buNone/>
                </a:pPr>
                <a:r>
                  <a:rPr lang="de-CH" sz="1600" b="1" dirty="0">
                    <a:solidFill>
                      <a:srgbClr val="FF0000"/>
                    </a:solidFill>
                    <a:latin typeface="Symbol" panose="05050102010706020507" pitchFamily="18" charset="2"/>
                  </a:rPr>
                  <a:t>D</a:t>
                </a:r>
                <a:r>
                  <a:rPr lang="de-CH" sz="1600" b="1" dirty="0">
                    <a:solidFill>
                      <a:srgbClr val="FF0000"/>
                    </a:solidFill>
                    <a:latin typeface="Times New Roman" panose="02020603050405020304" pitchFamily="18" charset="0"/>
                    <a:cs typeface="Times New Roman" panose="02020603050405020304" pitchFamily="18" charset="0"/>
                  </a:rPr>
                  <a:t>H</a:t>
                </a:r>
                <a:r>
                  <a:rPr lang="de-CH" sz="1600" b="1" dirty="0">
                    <a:solidFill>
                      <a:srgbClr val="FF0000"/>
                    </a:solidFill>
                  </a:rPr>
                  <a:t> </a:t>
                </a:r>
                <a14:m>
                  <m:oMath xmlns:m="http://schemas.openxmlformats.org/officeDocument/2006/math">
                    <m:r>
                      <a:rPr lang="de-CH" sz="1600" b="1" i="1" smtClean="0">
                        <a:solidFill>
                          <a:srgbClr val="FF0000"/>
                        </a:solidFill>
                        <a:latin typeface="Cambria Math" panose="02040503050406030204" pitchFamily="18" charset="0"/>
                      </a:rPr>
                      <m:t>&lt;</m:t>
                    </m:r>
                    <m:r>
                      <a:rPr lang="de-CH" sz="1600" b="1" i="1" smtClean="0">
                        <a:solidFill>
                          <a:srgbClr val="FF0000"/>
                        </a:solidFill>
                        <a:latin typeface="Cambria Math" panose="02040503050406030204" pitchFamily="18" charset="0"/>
                      </a:rPr>
                      <m:t>𝟎</m:t>
                    </m:r>
                    <m:r>
                      <a:rPr lang="de-CH" sz="1600" b="1" i="1" smtClean="0">
                        <a:solidFill>
                          <a:srgbClr val="FF0000"/>
                        </a:solidFill>
                        <a:latin typeface="Cambria Math" panose="02040503050406030204" pitchFamily="18" charset="0"/>
                      </a:rPr>
                      <m:t>   </m:t>
                    </m:r>
                    <m:r>
                      <a:rPr lang="de-CH" sz="1600" b="1" i="1" smtClean="0">
                        <a:solidFill>
                          <a:srgbClr val="FF0000"/>
                        </a:solidFill>
                        <a:latin typeface="Cambria Math" panose="02040503050406030204" pitchFamily="18" charset="0"/>
                      </a:rPr>
                      <m:t>𝒆𝒙𝒐𝒕𝒉𝒆𝒓𝒎</m:t>
                    </m:r>
                  </m:oMath>
                </a14:m>
                <a:r>
                  <a:rPr lang="de-CH" sz="1600" b="1" dirty="0">
                    <a:solidFill>
                      <a:srgbClr val="FF0000"/>
                    </a:solidFill>
                  </a:rPr>
                  <a:t>, Wärme (Heat) wird frei</a:t>
                </a:r>
              </a:p>
              <a:p>
                <a:pPr marL="0" indent="0">
                  <a:lnSpc>
                    <a:spcPct val="100000"/>
                  </a:lnSpc>
                  <a:spcBef>
                    <a:spcPts val="0"/>
                  </a:spcBef>
                  <a:spcAft>
                    <a:spcPts val="600"/>
                  </a:spcAft>
                  <a:buNone/>
                </a:pPr>
                <a14:m>
                  <m:oMath xmlns:m="http://schemas.openxmlformats.org/officeDocument/2006/math">
                    <m:r>
                      <m:rPr>
                        <m:nor/>
                      </m:rPr>
                      <a:rPr lang="de-CH" sz="1600" i="0" dirty="0" smtClean="0">
                        <a:solidFill>
                          <a:schemeClr val="accent2">
                            <a:lumMod val="40000"/>
                            <a:lumOff val="60000"/>
                          </a:schemeClr>
                        </a:solidFill>
                        <a:latin typeface="Symbol" panose="05050102010706020507" pitchFamily="18" charset="2"/>
                      </a:rPr>
                      <m:t>D</m:t>
                    </m:r>
                    <m:r>
                      <m:rPr>
                        <m:nor/>
                      </m:rPr>
                      <a:rPr lang="de-CH" sz="1600" i="0" dirty="0" smtClean="0">
                        <a:solidFill>
                          <a:schemeClr val="accent2">
                            <a:lumMod val="40000"/>
                            <a:lumOff val="60000"/>
                          </a:schemeClr>
                        </a:solidFill>
                        <a:latin typeface="Times New Roman" panose="02020603050405020304" pitchFamily="18" charset="0"/>
                        <a:cs typeface="Times New Roman" panose="02020603050405020304" pitchFamily="18" charset="0"/>
                      </a:rPr>
                      <m:t>H</m:t>
                    </m:r>
                    <m:r>
                      <a:rPr lang="de-CH" sz="1600" b="0" i="1" smtClean="0">
                        <a:solidFill>
                          <a:schemeClr val="accent2">
                            <a:lumMod val="40000"/>
                            <a:lumOff val="60000"/>
                          </a:schemeClr>
                        </a:solidFill>
                        <a:latin typeface="Cambria Math" panose="02040503050406030204" pitchFamily="18" charset="0"/>
                      </a:rPr>
                      <m:t>&gt;0   </m:t>
                    </m:r>
                    <m:r>
                      <a:rPr lang="de-CH" sz="1600" b="0" i="1" smtClean="0">
                        <a:solidFill>
                          <a:schemeClr val="accent2">
                            <a:lumMod val="40000"/>
                            <a:lumOff val="60000"/>
                          </a:schemeClr>
                        </a:solidFill>
                        <a:latin typeface="Cambria Math" panose="02040503050406030204" pitchFamily="18" charset="0"/>
                      </a:rPr>
                      <m:t>𝑒𝑛𝑑𝑜𝑡ℎ𝑒𝑟𝑚</m:t>
                    </m:r>
                  </m:oMath>
                </a14:m>
                <a:r>
                  <a:rPr lang="de-CH" sz="1600" b="0" dirty="0">
                    <a:solidFill>
                      <a:schemeClr val="accent2">
                        <a:lumMod val="40000"/>
                        <a:lumOff val="60000"/>
                      </a:schemeClr>
                    </a:solidFill>
                  </a:rPr>
                  <a:t>, Wärme wird benötigt</a:t>
                </a:r>
              </a:p>
              <a:p>
                <a:pPr marL="0" indent="0">
                  <a:lnSpc>
                    <a:spcPct val="100000"/>
                  </a:lnSpc>
                  <a:spcBef>
                    <a:spcPts val="0"/>
                  </a:spcBef>
                  <a:spcAft>
                    <a:spcPts val="600"/>
                  </a:spcAft>
                  <a:buNone/>
                </a:pPr>
                <a14:m>
                  <m:oMath xmlns:m="http://schemas.openxmlformats.org/officeDocument/2006/math">
                    <m:r>
                      <m:rPr>
                        <m:nor/>
                      </m:rPr>
                      <a:rPr lang="de-CH" sz="1600" b="1" i="0" dirty="0" smtClean="0">
                        <a:solidFill>
                          <a:srgbClr val="0070C0"/>
                        </a:solidFill>
                        <a:latin typeface="Symbol" panose="05050102010706020507" pitchFamily="18" charset="2"/>
                      </a:rPr>
                      <m:t>D</m:t>
                    </m:r>
                    <m:r>
                      <m:rPr>
                        <m:nor/>
                      </m:rPr>
                      <a:rPr lang="de-CH" sz="1600" b="1" i="0" dirty="0" smtClean="0">
                        <a:solidFill>
                          <a:srgbClr val="0070C0"/>
                        </a:solidFill>
                        <a:latin typeface="Times New Roman" panose="02020603050405020304" pitchFamily="18" charset="0"/>
                        <a:cs typeface="Times New Roman" panose="02020603050405020304" pitchFamily="18" charset="0"/>
                      </a:rPr>
                      <m:t>S</m:t>
                    </m:r>
                    <m:r>
                      <a:rPr lang="de-CH" sz="1600" b="1" i="1" smtClean="0">
                        <a:solidFill>
                          <a:srgbClr val="0070C0"/>
                        </a:solidFill>
                        <a:latin typeface="Cambria Math" panose="02040503050406030204" pitchFamily="18" charset="0"/>
                      </a:rPr>
                      <m:t>&lt;</m:t>
                    </m:r>
                    <m:r>
                      <a:rPr lang="de-CH" sz="1600" b="1" i="1" smtClean="0">
                        <a:solidFill>
                          <a:srgbClr val="0070C0"/>
                        </a:solidFill>
                        <a:latin typeface="Cambria Math" panose="02040503050406030204" pitchFamily="18" charset="0"/>
                      </a:rPr>
                      <m:t>𝟎</m:t>
                    </m:r>
                    <m:r>
                      <a:rPr lang="de-CH" sz="1600" b="1" i="1" smtClean="0">
                        <a:solidFill>
                          <a:srgbClr val="0070C0"/>
                        </a:solidFill>
                        <a:latin typeface="Cambria Math" panose="02040503050406030204" pitchFamily="18" charset="0"/>
                      </a:rPr>
                      <m:t>   </m:t>
                    </m:r>
                    <m:r>
                      <a:rPr lang="de-CH" sz="1600" b="1" i="1" smtClean="0">
                        <a:solidFill>
                          <a:srgbClr val="0070C0"/>
                        </a:solidFill>
                        <a:latin typeface="Cambria Math" panose="02040503050406030204" pitchFamily="18" charset="0"/>
                      </a:rPr>
                      <m:t>𝑬𝒏𝒕𝒓𝒐𝒑𝒊𝒆</m:t>
                    </m:r>
                    <m:r>
                      <a:rPr lang="de-CH" sz="1600" b="1" i="1" smtClean="0">
                        <a:solidFill>
                          <a:srgbClr val="0070C0"/>
                        </a:solidFill>
                        <a:latin typeface="Cambria Math" panose="02040503050406030204" pitchFamily="18" charset="0"/>
                      </a:rPr>
                      <m:t> </m:t>
                    </m:r>
                    <m:r>
                      <a:rPr lang="de-CH" sz="1600" b="1" i="1" smtClean="0">
                        <a:solidFill>
                          <a:srgbClr val="0070C0"/>
                        </a:solidFill>
                        <a:latin typeface="Cambria Math" panose="02040503050406030204" pitchFamily="18" charset="0"/>
                      </a:rPr>
                      <m:t>𝒏𝒊𝒎𝒎𝒕</m:t>
                    </m:r>
                    <m:r>
                      <a:rPr lang="de-CH" sz="1600" b="1" i="1" smtClean="0">
                        <a:solidFill>
                          <a:srgbClr val="0070C0"/>
                        </a:solidFill>
                        <a:latin typeface="Cambria Math" panose="02040503050406030204" pitchFamily="18" charset="0"/>
                      </a:rPr>
                      <m:t> </m:t>
                    </m:r>
                    <m:r>
                      <a:rPr lang="de-CH" sz="1600" b="1" i="1" smtClean="0">
                        <a:solidFill>
                          <a:srgbClr val="0070C0"/>
                        </a:solidFill>
                        <a:latin typeface="Cambria Math" panose="02040503050406030204" pitchFamily="18" charset="0"/>
                      </a:rPr>
                      <m:t>𝒂𝒃</m:t>
                    </m:r>
                  </m:oMath>
                </a14:m>
                <a:r>
                  <a:rPr lang="de-CH" sz="1600" b="1" dirty="0">
                    <a:solidFill>
                      <a:srgbClr val="0070C0"/>
                    </a:solidFill>
                  </a:rPr>
                  <a:t>, «Ordnung» nimmt zu</a:t>
                </a:r>
              </a:p>
              <a:p>
                <a:pPr marL="0" indent="0">
                  <a:lnSpc>
                    <a:spcPct val="100000"/>
                  </a:lnSpc>
                  <a:spcBef>
                    <a:spcPts val="0"/>
                  </a:spcBef>
                  <a:spcAft>
                    <a:spcPts val="600"/>
                  </a:spcAft>
                  <a:buNone/>
                </a:pPr>
                <a14:m>
                  <m:oMath xmlns:m="http://schemas.openxmlformats.org/officeDocument/2006/math">
                    <m:r>
                      <m:rPr>
                        <m:nor/>
                      </m:rPr>
                      <a:rPr lang="de-CH" sz="1600" b="1" i="0" dirty="0" smtClean="0">
                        <a:solidFill>
                          <a:schemeClr val="tx2">
                            <a:lumMod val="25000"/>
                            <a:lumOff val="75000"/>
                          </a:schemeClr>
                        </a:solidFill>
                        <a:latin typeface="Symbol" panose="05050102010706020507" pitchFamily="18" charset="2"/>
                      </a:rPr>
                      <m:t>D</m:t>
                    </m:r>
                    <m:r>
                      <m:rPr>
                        <m:nor/>
                      </m:rPr>
                      <a:rPr lang="de-CH" sz="1600" b="1" i="0" dirty="0" smtClean="0">
                        <a:solidFill>
                          <a:schemeClr val="tx2">
                            <a:lumMod val="25000"/>
                            <a:lumOff val="75000"/>
                          </a:schemeClr>
                        </a:solidFill>
                        <a:latin typeface="Times New Roman" panose="02020603050405020304" pitchFamily="18" charset="0"/>
                        <a:cs typeface="Times New Roman" panose="02020603050405020304" pitchFamily="18" charset="0"/>
                      </a:rPr>
                      <m:t>S</m:t>
                    </m:r>
                    <m:r>
                      <a:rPr lang="de-CH" sz="1600" b="1" i="1" smtClean="0">
                        <a:solidFill>
                          <a:schemeClr val="tx2">
                            <a:lumMod val="25000"/>
                            <a:lumOff val="75000"/>
                          </a:schemeClr>
                        </a:solidFill>
                        <a:latin typeface="Cambria Math" panose="02040503050406030204" pitchFamily="18" charset="0"/>
                      </a:rPr>
                      <m:t>&gt;</m:t>
                    </m:r>
                    <m:r>
                      <a:rPr lang="de-CH" sz="1600" b="1" i="1" smtClean="0">
                        <a:solidFill>
                          <a:schemeClr val="tx2">
                            <a:lumMod val="25000"/>
                            <a:lumOff val="75000"/>
                          </a:schemeClr>
                        </a:solidFill>
                        <a:latin typeface="Cambria Math" panose="02040503050406030204" pitchFamily="18" charset="0"/>
                      </a:rPr>
                      <m:t>𝟎</m:t>
                    </m:r>
                    <m:r>
                      <a:rPr lang="de-CH" sz="1600" b="1" i="1" smtClean="0">
                        <a:solidFill>
                          <a:schemeClr val="tx2">
                            <a:lumMod val="25000"/>
                            <a:lumOff val="75000"/>
                          </a:schemeClr>
                        </a:solidFill>
                        <a:latin typeface="Cambria Math" panose="02040503050406030204" pitchFamily="18" charset="0"/>
                      </a:rPr>
                      <m:t>   </m:t>
                    </m:r>
                    <m:r>
                      <a:rPr lang="de-CH" sz="1600" b="1" i="1" smtClean="0">
                        <a:solidFill>
                          <a:schemeClr val="tx2">
                            <a:lumMod val="25000"/>
                            <a:lumOff val="75000"/>
                          </a:schemeClr>
                        </a:solidFill>
                        <a:latin typeface="Cambria Math" panose="02040503050406030204" pitchFamily="18" charset="0"/>
                      </a:rPr>
                      <m:t>𝑬𝒏𝒕𝒓𝒐𝒑𝒊𝒆</m:t>
                    </m:r>
                    <m:r>
                      <a:rPr lang="de-CH" sz="1600" b="1" i="1" smtClean="0">
                        <a:solidFill>
                          <a:schemeClr val="tx2">
                            <a:lumMod val="25000"/>
                            <a:lumOff val="75000"/>
                          </a:schemeClr>
                        </a:solidFill>
                        <a:latin typeface="Cambria Math" panose="02040503050406030204" pitchFamily="18" charset="0"/>
                      </a:rPr>
                      <m:t> </m:t>
                    </m:r>
                    <m:r>
                      <a:rPr lang="de-CH" sz="1600" b="1" i="1" smtClean="0">
                        <a:solidFill>
                          <a:schemeClr val="tx2">
                            <a:lumMod val="25000"/>
                            <a:lumOff val="75000"/>
                          </a:schemeClr>
                        </a:solidFill>
                        <a:latin typeface="Cambria Math" panose="02040503050406030204" pitchFamily="18" charset="0"/>
                      </a:rPr>
                      <m:t>𝒏𝒊𝒎𝒎𝒕</m:t>
                    </m:r>
                    <m:r>
                      <a:rPr lang="de-CH" sz="1600" b="1" i="1" smtClean="0">
                        <a:solidFill>
                          <a:schemeClr val="tx2">
                            <a:lumMod val="25000"/>
                            <a:lumOff val="75000"/>
                          </a:schemeClr>
                        </a:solidFill>
                        <a:latin typeface="Cambria Math" panose="02040503050406030204" pitchFamily="18" charset="0"/>
                      </a:rPr>
                      <m:t> </m:t>
                    </m:r>
                    <m:r>
                      <a:rPr lang="de-CH" sz="1600" b="1" i="1" smtClean="0">
                        <a:solidFill>
                          <a:schemeClr val="tx2">
                            <a:lumMod val="25000"/>
                            <a:lumOff val="75000"/>
                          </a:schemeClr>
                        </a:solidFill>
                        <a:latin typeface="Cambria Math" panose="02040503050406030204" pitchFamily="18" charset="0"/>
                      </a:rPr>
                      <m:t>𝒛𝒖</m:t>
                    </m:r>
                  </m:oMath>
                </a14:m>
                <a:r>
                  <a:rPr lang="de-CH" sz="1600" b="1" dirty="0">
                    <a:solidFill>
                      <a:schemeClr val="tx2">
                        <a:lumMod val="25000"/>
                        <a:lumOff val="75000"/>
                      </a:schemeClr>
                    </a:solidFill>
                  </a:rPr>
                  <a:t>, «Unordnung» nimmt zu</a:t>
                </a:r>
              </a:p>
              <a:p>
                <a:pPr marL="0" indent="0">
                  <a:lnSpc>
                    <a:spcPct val="100000"/>
                  </a:lnSpc>
                  <a:spcBef>
                    <a:spcPts val="0"/>
                  </a:spcBef>
                  <a:spcAft>
                    <a:spcPts val="600"/>
                  </a:spcAft>
                  <a:buNone/>
                </a:pPr>
                <a14:m>
                  <m:oMath xmlns:m="http://schemas.openxmlformats.org/officeDocument/2006/math">
                    <m:r>
                      <m:rPr>
                        <m:nor/>
                      </m:rPr>
                      <a:rPr lang="de-CH" sz="1600" b="1" i="0" dirty="0" smtClean="0">
                        <a:solidFill>
                          <a:srgbClr val="00B050"/>
                        </a:solidFill>
                        <a:latin typeface="Symbol" panose="05050102010706020507" pitchFamily="18" charset="2"/>
                      </a:rPr>
                      <m:t>D</m:t>
                    </m:r>
                    <m:r>
                      <m:rPr>
                        <m:nor/>
                      </m:rPr>
                      <a:rPr lang="de-CH" sz="1600" b="1" i="0" dirty="0" smtClean="0">
                        <a:solidFill>
                          <a:srgbClr val="00B050"/>
                        </a:solidFill>
                        <a:latin typeface="Times New Roman" panose="02020603050405020304" pitchFamily="18" charset="0"/>
                        <a:cs typeface="Times New Roman" panose="02020603050405020304" pitchFamily="18" charset="0"/>
                      </a:rPr>
                      <m:t>G</m:t>
                    </m:r>
                    <m:r>
                      <a:rPr lang="de-CH" sz="1600" b="1" i="1" smtClean="0">
                        <a:solidFill>
                          <a:srgbClr val="00B050"/>
                        </a:solidFill>
                        <a:latin typeface="Cambria Math" panose="02040503050406030204" pitchFamily="18" charset="0"/>
                      </a:rPr>
                      <m:t>&lt;</m:t>
                    </m:r>
                    <m:r>
                      <a:rPr lang="de-CH" sz="1600" b="1" i="1" smtClean="0">
                        <a:solidFill>
                          <a:srgbClr val="00B050"/>
                        </a:solidFill>
                        <a:latin typeface="Cambria Math" panose="02040503050406030204" pitchFamily="18" charset="0"/>
                      </a:rPr>
                      <m:t>𝟎</m:t>
                    </m:r>
                    <m:r>
                      <a:rPr lang="de-CH" sz="1600" b="1" i="1" smtClean="0">
                        <a:solidFill>
                          <a:srgbClr val="00B050"/>
                        </a:solidFill>
                        <a:latin typeface="Cambria Math" panose="02040503050406030204" pitchFamily="18" charset="0"/>
                      </a:rPr>
                      <m:t>   </m:t>
                    </m:r>
                    <m:r>
                      <a:rPr lang="de-CH" sz="1600" b="1" i="1" smtClean="0">
                        <a:solidFill>
                          <a:srgbClr val="00B050"/>
                        </a:solidFill>
                        <a:latin typeface="Cambria Math" panose="02040503050406030204" pitchFamily="18" charset="0"/>
                      </a:rPr>
                      <m:t>𝒆𝒙𝒆𝒓𝒈𝒐𝒏𝒊𝒔𝒄𝒉</m:t>
                    </m:r>
                  </m:oMath>
                </a14:m>
                <a:r>
                  <a:rPr lang="de-CH" sz="1600" b="1" dirty="0">
                    <a:solidFill>
                      <a:srgbClr val="00B050"/>
                    </a:solidFill>
                  </a:rPr>
                  <a:t>,  Reaktion läuft freiwillig ab</a:t>
                </a:r>
              </a:p>
              <a:p>
                <a:pPr marL="0" indent="0">
                  <a:lnSpc>
                    <a:spcPct val="100000"/>
                  </a:lnSpc>
                  <a:spcBef>
                    <a:spcPts val="0"/>
                  </a:spcBef>
                  <a:spcAft>
                    <a:spcPts val="600"/>
                  </a:spcAft>
                  <a:buNone/>
                </a:pPr>
                <a14:m>
                  <m:oMathPara xmlns:m="http://schemas.openxmlformats.org/officeDocument/2006/math">
                    <m:oMathParaPr>
                      <m:jc m:val="left"/>
                    </m:oMathParaPr>
                    <m:oMath>
                      <m:r>
                        <m:rPr>
                          <m:nor/>
                        </m:rPr>
                        <a:rPr lang="de-CH" sz="1600" i="0" dirty="0" smtClean="0">
                          <a:solidFill>
                            <a:schemeClr val="accent6">
                              <a:lumMod val="40000"/>
                              <a:lumOff val="60000"/>
                            </a:schemeClr>
                          </a:solidFill>
                          <a:latin typeface="Symbol" panose="05050102010706020507" pitchFamily="18" charset="2"/>
                        </a:rPr>
                        <m:t>D</m:t>
                      </m:r>
                      <m:r>
                        <m:rPr>
                          <m:nor/>
                        </m:rPr>
                        <a:rPr lang="de-CH" sz="1600" i="0" dirty="0" smtClean="0">
                          <a:solidFill>
                            <a:schemeClr val="accent6">
                              <a:lumMod val="40000"/>
                              <a:lumOff val="60000"/>
                            </a:schemeClr>
                          </a:solidFill>
                          <a:latin typeface="Times New Roman" panose="02020603050405020304" pitchFamily="18" charset="0"/>
                          <a:cs typeface="Times New Roman" panose="02020603050405020304" pitchFamily="18" charset="0"/>
                        </a:rPr>
                        <m:t>G</m:t>
                      </m:r>
                      <m:r>
                        <a:rPr lang="de-CH" sz="1600" b="0" i="1" smtClean="0">
                          <a:solidFill>
                            <a:schemeClr val="accent6">
                              <a:lumMod val="40000"/>
                              <a:lumOff val="60000"/>
                            </a:schemeClr>
                          </a:solidFill>
                          <a:latin typeface="Cambria Math" panose="02040503050406030204" pitchFamily="18" charset="0"/>
                        </a:rPr>
                        <m:t>&gt;0   </m:t>
                      </m:r>
                      <m:r>
                        <a:rPr lang="de-CH" sz="1600" b="0" i="1" smtClean="0">
                          <a:solidFill>
                            <a:schemeClr val="accent6">
                              <a:lumMod val="40000"/>
                              <a:lumOff val="60000"/>
                            </a:schemeClr>
                          </a:solidFill>
                          <a:latin typeface="Cambria Math" panose="02040503050406030204" pitchFamily="18" charset="0"/>
                        </a:rPr>
                        <m:t>𝑒𝑛𝑑𝑒𝑟𝑔𝑜𝑛𝑖𝑠𝑐ℎ</m:t>
                      </m:r>
                      <m:r>
                        <a:rPr lang="de-CH" sz="1600" b="0" i="1" smtClean="0">
                          <a:solidFill>
                            <a:schemeClr val="accent6">
                              <a:lumMod val="40000"/>
                              <a:lumOff val="60000"/>
                            </a:schemeClr>
                          </a:solidFill>
                          <a:latin typeface="Cambria Math" panose="02040503050406030204" pitchFamily="18" charset="0"/>
                        </a:rPr>
                        <m:t>, </m:t>
                      </m:r>
                      <m:r>
                        <m:rPr>
                          <m:sty m:val="p"/>
                        </m:rPr>
                        <a:rPr lang="de-CH" sz="1600" b="0" i="0" smtClean="0">
                          <a:solidFill>
                            <a:schemeClr val="accent6">
                              <a:lumMod val="40000"/>
                              <a:lumOff val="60000"/>
                            </a:schemeClr>
                          </a:solidFill>
                          <a:latin typeface="Cambria Math" panose="02040503050406030204" pitchFamily="18" charset="0"/>
                        </a:rPr>
                        <m:t>Reaktion</m:t>
                      </m:r>
                      <m:r>
                        <a:rPr lang="de-CH" sz="1600" b="0" i="0" smtClean="0">
                          <a:solidFill>
                            <a:schemeClr val="accent6">
                              <a:lumMod val="40000"/>
                              <a:lumOff val="60000"/>
                            </a:schemeClr>
                          </a:solidFill>
                          <a:latin typeface="Cambria Math" panose="02040503050406030204" pitchFamily="18" charset="0"/>
                        </a:rPr>
                        <m:t> </m:t>
                      </m:r>
                      <m:r>
                        <m:rPr>
                          <m:sty m:val="p"/>
                        </m:rPr>
                        <a:rPr lang="de-CH" sz="1600" b="0" i="0" smtClean="0">
                          <a:solidFill>
                            <a:schemeClr val="accent6">
                              <a:lumMod val="40000"/>
                              <a:lumOff val="60000"/>
                            </a:schemeClr>
                          </a:solidFill>
                          <a:latin typeface="Cambria Math" panose="02040503050406030204" pitchFamily="18" charset="0"/>
                        </a:rPr>
                        <m:t>l</m:t>
                      </m:r>
                      <m:r>
                        <a:rPr lang="de-CH" sz="1600" b="0" i="0" smtClean="0">
                          <a:solidFill>
                            <a:schemeClr val="accent6">
                              <a:lumMod val="40000"/>
                              <a:lumOff val="60000"/>
                            </a:schemeClr>
                          </a:solidFill>
                          <a:latin typeface="Cambria Math" panose="02040503050406030204" pitchFamily="18" charset="0"/>
                        </a:rPr>
                        <m:t>ä</m:t>
                      </m:r>
                      <m:r>
                        <m:rPr>
                          <m:sty m:val="p"/>
                        </m:rPr>
                        <a:rPr lang="de-CH" sz="1600" b="0" i="0" smtClean="0">
                          <a:solidFill>
                            <a:schemeClr val="accent6">
                              <a:lumMod val="40000"/>
                              <a:lumOff val="60000"/>
                            </a:schemeClr>
                          </a:solidFill>
                          <a:latin typeface="Cambria Math" panose="02040503050406030204" pitchFamily="18" charset="0"/>
                        </a:rPr>
                        <m:t>uft</m:t>
                      </m:r>
                      <m:r>
                        <a:rPr lang="de-CH" sz="1600" b="0" i="0" smtClean="0">
                          <a:solidFill>
                            <a:schemeClr val="accent6">
                              <a:lumMod val="40000"/>
                              <a:lumOff val="60000"/>
                            </a:schemeClr>
                          </a:solidFill>
                          <a:latin typeface="Cambria Math" panose="02040503050406030204" pitchFamily="18" charset="0"/>
                        </a:rPr>
                        <m:t> </m:t>
                      </m:r>
                      <m:r>
                        <m:rPr>
                          <m:sty m:val="p"/>
                        </m:rPr>
                        <a:rPr lang="de-CH" sz="1600" b="0" i="0" smtClean="0">
                          <a:solidFill>
                            <a:schemeClr val="accent6">
                              <a:lumMod val="40000"/>
                              <a:lumOff val="60000"/>
                            </a:schemeClr>
                          </a:solidFill>
                          <a:latin typeface="Cambria Math" panose="02040503050406030204" pitchFamily="18" charset="0"/>
                        </a:rPr>
                        <m:t>nicht</m:t>
                      </m:r>
                      <m:r>
                        <a:rPr lang="de-CH" sz="1600" b="0" i="0" smtClean="0">
                          <a:solidFill>
                            <a:schemeClr val="accent6">
                              <a:lumMod val="40000"/>
                              <a:lumOff val="60000"/>
                            </a:schemeClr>
                          </a:solidFill>
                          <a:latin typeface="Cambria Math" panose="02040503050406030204" pitchFamily="18" charset="0"/>
                        </a:rPr>
                        <m:t> </m:t>
                      </m:r>
                      <m:r>
                        <m:rPr>
                          <m:sty m:val="p"/>
                        </m:rPr>
                        <a:rPr lang="de-CH" sz="1600" b="0" i="0" smtClean="0">
                          <a:solidFill>
                            <a:schemeClr val="accent6">
                              <a:lumMod val="40000"/>
                              <a:lumOff val="60000"/>
                            </a:schemeClr>
                          </a:solidFill>
                          <a:latin typeface="Cambria Math" panose="02040503050406030204" pitchFamily="18" charset="0"/>
                        </a:rPr>
                        <m:t>freiwillig</m:t>
                      </m:r>
                      <m:r>
                        <a:rPr lang="de-CH" sz="1600" b="0" i="0" smtClean="0">
                          <a:solidFill>
                            <a:schemeClr val="accent6">
                              <a:lumMod val="40000"/>
                              <a:lumOff val="60000"/>
                            </a:schemeClr>
                          </a:solidFill>
                          <a:latin typeface="Cambria Math" panose="02040503050406030204" pitchFamily="18" charset="0"/>
                        </a:rPr>
                        <m:t> </m:t>
                      </m:r>
                      <m:r>
                        <m:rPr>
                          <m:sty m:val="p"/>
                        </m:rPr>
                        <a:rPr lang="de-CH" sz="1600" b="0" i="0" smtClean="0">
                          <a:solidFill>
                            <a:schemeClr val="accent6">
                              <a:lumMod val="40000"/>
                              <a:lumOff val="60000"/>
                            </a:schemeClr>
                          </a:solidFill>
                          <a:latin typeface="Cambria Math" panose="02040503050406030204" pitchFamily="18" charset="0"/>
                        </a:rPr>
                        <m:t>ab</m:t>
                      </m:r>
                    </m:oMath>
                  </m:oMathPara>
                </a14:m>
                <a:endParaRPr lang="de-CH" sz="1600" b="0" dirty="0">
                  <a:solidFill>
                    <a:schemeClr val="accent6">
                      <a:lumMod val="40000"/>
                      <a:lumOff val="60000"/>
                    </a:schemeClr>
                  </a:solidFill>
                </a:endParaRPr>
              </a:p>
              <a:p>
                <a:pPr marL="0" indent="0">
                  <a:lnSpc>
                    <a:spcPct val="100000"/>
                  </a:lnSpc>
                  <a:spcBef>
                    <a:spcPts val="0"/>
                  </a:spcBef>
                  <a:spcAft>
                    <a:spcPts val="600"/>
                  </a:spcAft>
                  <a:buNone/>
                </a:pPr>
                <a:r>
                  <a:rPr lang="de-CH" sz="1600" dirty="0">
                    <a:solidFill>
                      <a:srgbClr val="002060"/>
                    </a:solidFill>
                  </a:rPr>
                  <a:t>T  &gt;  0       absolute Temperatur ist immer</a:t>
                </a:r>
              </a:p>
              <a:p>
                <a:pPr marL="0" indent="0">
                  <a:buNone/>
                </a:pPr>
                <a:endParaRPr lang="de-CH" dirty="0">
                  <a:solidFill>
                    <a:srgbClr val="00B050"/>
                  </a:solidFill>
                </a:endParaRPr>
              </a:p>
              <a:p>
                <a:pPr marL="0" indent="0">
                  <a:buNone/>
                </a:pPr>
                <a:endParaRPr lang="de-CH" dirty="0"/>
              </a:p>
            </p:txBody>
          </p:sp>
        </mc:Choice>
        <mc:Fallback xmlns="">
          <p:sp>
            <p:nvSpPr>
              <p:cNvPr id="3" name="Inhaltsplatzhalter 2">
                <a:extLst>
                  <a:ext uri="{FF2B5EF4-FFF2-40B4-BE49-F238E27FC236}">
                    <a16:creationId xmlns:a16="http://schemas.microsoft.com/office/drawing/2014/main" id="{A27D7963-2FC9-7629-EBDB-747FC86E72EF}"/>
                  </a:ext>
                </a:extLst>
              </p:cNvPr>
              <p:cNvSpPr>
                <a:spLocks noGrp="1" noRot="1" noChangeAspect="1" noMove="1" noResize="1" noEditPoints="1" noAdjustHandles="1" noChangeArrowheads="1" noChangeShapeType="1" noTextEdit="1"/>
              </p:cNvSpPr>
              <p:nvPr>
                <p:ph idx="1"/>
              </p:nvPr>
            </p:nvSpPr>
            <p:spPr>
              <a:xfrm>
                <a:off x="838200" y="1825625"/>
                <a:ext cx="10515600" cy="4862046"/>
              </a:xfrm>
              <a:blipFill>
                <a:blip r:embed="rId3"/>
                <a:stretch>
                  <a:fillRect l="-348" t="-3634"/>
                </a:stretch>
              </a:blipFill>
            </p:spPr>
            <p:txBody>
              <a:bodyPr/>
              <a:lstStyle/>
              <a:p>
                <a:r>
                  <a:rPr lang="de-CH">
                    <a:noFill/>
                  </a:rPr>
                  <a:t> </a:t>
                </a:r>
              </a:p>
            </p:txBody>
          </p:sp>
        </mc:Fallback>
      </mc:AlternateContent>
      <p:sp>
        <p:nvSpPr>
          <p:cNvPr id="5" name="Rechteck 4">
            <a:extLst>
              <a:ext uri="{FF2B5EF4-FFF2-40B4-BE49-F238E27FC236}">
                <a16:creationId xmlns:a16="http://schemas.microsoft.com/office/drawing/2014/main" id="{328C1C62-0DC3-E87A-B32B-EF6B67AB384D}"/>
              </a:ext>
            </a:extLst>
          </p:cNvPr>
          <p:cNvSpPr/>
          <p:nvPr/>
        </p:nvSpPr>
        <p:spPr>
          <a:xfrm>
            <a:off x="2245348" y="3236729"/>
            <a:ext cx="380245" cy="120082"/>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7" name="Geschweifte Klammer rechts 6">
            <a:extLst>
              <a:ext uri="{FF2B5EF4-FFF2-40B4-BE49-F238E27FC236}">
                <a16:creationId xmlns:a16="http://schemas.microsoft.com/office/drawing/2014/main" id="{83904589-3C07-50A9-E59F-D4BD876D9B4B}"/>
              </a:ext>
            </a:extLst>
          </p:cNvPr>
          <p:cNvSpPr/>
          <p:nvPr/>
        </p:nvSpPr>
        <p:spPr>
          <a:xfrm rot="5400000">
            <a:off x="3783053" y="1884378"/>
            <a:ext cx="230790" cy="2082208"/>
          </a:xfrm>
          <a:prstGeom prst="rightBrace">
            <a:avLst>
              <a:gd name="adj1" fmla="val 8333"/>
              <a:gd name="adj2" fmla="val 59668"/>
            </a:avLst>
          </a:prstGeom>
          <a:ln>
            <a:solidFill>
              <a:srgbClr val="0070C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CH"/>
          </a:p>
        </p:txBody>
      </p:sp>
      <p:grpSp>
        <p:nvGrpSpPr>
          <p:cNvPr id="10" name="Gruppieren 9">
            <a:extLst>
              <a:ext uri="{FF2B5EF4-FFF2-40B4-BE49-F238E27FC236}">
                <a16:creationId xmlns:a16="http://schemas.microsoft.com/office/drawing/2014/main" id="{6CFDD93C-8FFC-2C8D-021C-149108312C74}"/>
              </a:ext>
            </a:extLst>
          </p:cNvPr>
          <p:cNvGrpSpPr/>
          <p:nvPr/>
        </p:nvGrpSpPr>
        <p:grpSpPr>
          <a:xfrm>
            <a:off x="7319201" y="5080146"/>
            <a:ext cx="502022" cy="523612"/>
            <a:chOff x="6696635" y="2142565"/>
            <a:chExt cx="735106" cy="744070"/>
          </a:xfrm>
        </p:grpSpPr>
        <p:sp>
          <p:nvSpPr>
            <p:cNvPr id="8" name="Ellipse 7">
              <a:extLst>
                <a:ext uri="{FF2B5EF4-FFF2-40B4-BE49-F238E27FC236}">
                  <a16:creationId xmlns:a16="http://schemas.microsoft.com/office/drawing/2014/main" id="{FA248101-D113-2970-4D5B-99EF6D9481F9}"/>
                </a:ext>
              </a:extLst>
            </p:cNvPr>
            <p:cNvSpPr/>
            <p:nvPr/>
          </p:nvSpPr>
          <p:spPr>
            <a:xfrm>
              <a:off x="6696635" y="2142565"/>
              <a:ext cx="735106" cy="744070"/>
            </a:xfrm>
            <a:prstGeom prst="ellipse">
              <a:avLst/>
            </a:prstGeom>
            <a:solidFill>
              <a:schemeClr val="accent6">
                <a:lumMod val="20000"/>
                <a:lumOff val="80000"/>
              </a:scheme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9" name="Rechteck 8">
              <a:extLst>
                <a:ext uri="{FF2B5EF4-FFF2-40B4-BE49-F238E27FC236}">
                  <a16:creationId xmlns:a16="http://schemas.microsoft.com/office/drawing/2014/main" id="{BC7DF30D-AA39-A636-E092-7ED7FA492481}"/>
                </a:ext>
              </a:extLst>
            </p:cNvPr>
            <p:cNvSpPr/>
            <p:nvPr/>
          </p:nvSpPr>
          <p:spPr>
            <a:xfrm>
              <a:off x="6875929" y="2465294"/>
              <a:ext cx="412377" cy="80682"/>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17" name="Gruppieren 16">
            <a:extLst>
              <a:ext uri="{FF2B5EF4-FFF2-40B4-BE49-F238E27FC236}">
                <a16:creationId xmlns:a16="http://schemas.microsoft.com/office/drawing/2014/main" id="{A766EBF1-9B78-0FDD-2F33-4FBC88172F50}"/>
              </a:ext>
            </a:extLst>
          </p:cNvPr>
          <p:cNvGrpSpPr/>
          <p:nvPr/>
        </p:nvGrpSpPr>
        <p:grpSpPr>
          <a:xfrm>
            <a:off x="5388987" y="3765331"/>
            <a:ext cx="471271" cy="493190"/>
            <a:chOff x="6696635" y="2142565"/>
            <a:chExt cx="735106" cy="744070"/>
          </a:xfrm>
        </p:grpSpPr>
        <p:sp>
          <p:nvSpPr>
            <p:cNvPr id="18" name="Ellipse 17">
              <a:extLst>
                <a:ext uri="{FF2B5EF4-FFF2-40B4-BE49-F238E27FC236}">
                  <a16:creationId xmlns:a16="http://schemas.microsoft.com/office/drawing/2014/main" id="{5DC34948-4948-D3DE-B1CC-A567F0E78993}"/>
                </a:ext>
              </a:extLst>
            </p:cNvPr>
            <p:cNvSpPr/>
            <p:nvPr/>
          </p:nvSpPr>
          <p:spPr>
            <a:xfrm>
              <a:off x="6696635" y="2142565"/>
              <a:ext cx="735106" cy="744070"/>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9" name="Rechteck 18">
              <a:extLst>
                <a:ext uri="{FF2B5EF4-FFF2-40B4-BE49-F238E27FC236}">
                  <a16:creationId xmlns:a16="http://schemas.microsoft.com/office/drawing/2014/main" id="{5292E8BE-67E8-ABA7-4865-74A1C0168DBB}"/>
                </a:ext>
              </a:extLst>
            </p:cNvPr>
            <p:cNvSpPr/>
            <p:nvPr/>
          </p:nvSpPr>
          <p:spPr>
            <a:xfrm>
              <a:off x="6875929" y="2465294"/>
              <a:ext cx="412377" cy="80682"/>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24" name="Gruppieren 23">
            <a:extLst>
              <a:ext uri="{FF2B5EF4-FFF2-40B4-BE49-F238E27FC236}">
                <a16:creationId xmlns:a16="http://schemas.microsoft.com/office/drawing/2014/main" id="{7105EC3B-C4D0-5F47-318E-58356B7C290F}"/>
              </a:ext>
            </a:extLst>
          </p:cNvPr>
          <p:cNvGrpSpPr/>
          <p:nvPr/>
        </p:nvGrpSpPr>
        <p:grpSpPr>
          <a:xfrm>
            <a:off x="6359546" y="4448891"/>
            <a:ext cx="493312" cy="493191"/>
            <a:chOff x="6696635" y="2142565"/>
            <a:chExt cx="735106" cy="744070"/>
          </a:xfrm>
        </p:grpSpPr>
        <p:sp>
          <p:nvSpPr>
            <p:cNvPr id="25" name="Ellipse 24">
              <a:extLst>
                <a:ext uri="{FF2B5EF4-FFF2-40B4-BE49-F238E27FC236}">
                  <a16:creationId xmlns:a16="http://schemas.microsoft.com/office/drawing/2014/main" id="{7F084C29-AE91-D5BC-C54B-6F520A52AE7F}"/>
                </a:ext>
              </a:extLst>
            </p:cNvPr>
            <p:cNvSpPr/>
            <p:nvPr/>
          </p:nvSpPr>
          <p:spPr>
            <a:xfrm>
              <a:off x="6696635" y="2142565"/>
              <a:ext cx="735106" cy="744070"/>
            </a:xfrm>
            <a:prstGeom prst="ellipse">
              <a:avLst/>
            </a:prstGeom>
            <a:solidFill>
              <a:schemeClr val="accent1">
                <a:lumMod val="20000"/>
                <a:lumOff val="8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6" name="Rechteck 25">
              <a:extLst>
                <a:ext uri="{FF2B5EF4-FFF2-40B4-BE49-F238E27FC236}">
                  <a16:creationId xmlns:a16="http://schemas.microsoft.com/office/drawing/2014/main" id="{BAC7F6B2-84ED-8C8A-A5D0-9CDE50A7F0B1}"/>
                </a:ext>
              </a:extLst>
            </p:cNvPr>
            <p:cNvSpPr/>
            <p:nvPr/>
          </p:nvSpPr>
          <p:spPr>
            <a:xfrm>
              <a:off x="6875929" y="2465294"/>
              <a:ext cx="412377" cy="80682"/>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31" name="Gruppieren 30">
            <a:extLst>
              <a:ext uri="{FF2B5EF4-FFF2-40B4-BE49-F238E27FC236}">
                <a16:creationId xmlns:a16="http://schemas.microsoft.com/office/drawing/2014/main" id="{8E6CBE76-B2CC-4AA2-1610-2857DE814282}"/>
              </a:ext>
            </a:extLst>
          </p:cNvPr>
          <p:cNvGrpSpPr/>
          <p:nvPr/>
        </p:nvGrpSpPr>
        <p:grpSpPr>
          <a:xfrm>
            <a:off x="10646734" y="5871276"/>
            <a:ext cx="471377" cy="469173"/>
            <a:chOff x="6696635" y="2142565"/>
            <a:chExt cx="735106" cy="744070"/>
          </a:xfrm>
        </p:grpSpPr>
        <p:sp>
          <p:nvSpPr>
            <p:cNvPr id="32" name="Ellipse 31">
              <a:extLst>
                <a:ext uri="{FF2B5EF4-FFF2-40B4-BE49-F238E27FC236}">
                  <a16:creationId xmlns:a16="http://schemas.microsoft.com/office/drawing/2014/main" id="{D851DA99-8859-CE27-9715-44E04F80F581}"/>
                </a:ext>
              </a:extLst>
            </p:cNvPr>
            <p:cNvSpPr/>
            <p:nvPr/>
          </p:nvSpPr>
          <p:spPr>
            <a:xfrm>
              <a:off x="6696635" y="2142565"/>
              <a:ext cx="735106" cy="744070"/>
            </a:xfrm>
            <a:prstGeom prst="ellipse">
              <a:avLst/>
            </a:prstGeom>
            <a:solidFill>
              <a:schemeClr val="bg1">
                <a:lumMod val="85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33" name="Rechteck 32">
              <a:extLst>
                <a:ext uri="{FF2B5EF4-FFF2-40B4-BE49-F238E27FC236}">
                  <a16:creationId xmlns:a16="http://schemas.microsoft.com/office/drawing/2014/main" id="{AD39CE66-5D88-1D93-46B9-77B0AD16EE29}"/>
                </a:ext>
              </a:extLst>
            </p:cNvPr>
            <p:cNvSpPr/>
            <p:nvPr/>
          </p:nvSpPr>
          <p:spPr>
            <a:xfrm>
              <a:off x="6875929" y="2465294"/>
              <a:ext cx="412377" cy="8068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34" name="Gruppieren 33">
            <a:extLst>
              <a:ext uri="{FF2B5EF4-FFF2-40B4-BE49-F238E27FC236}">
                <a16:creationId xmlns:a16="http://schemas.microsoft.com/office/drawing/2014/main" id="{B1492CC1-C781-81ED-12CD-50548E70C45F}"/>
              </a:ext>
            </a:extLst>
          </p:cNvPr>
          <p:cNvGrpSpPr/>
          <p:nvPr/>
        </p:nvGrpSpPr>
        <p:grpSpPr>
          <a:xfrm>
            <a:off x="5624623" y="5842252"/>
            <a:ext cx="471377" cy="486217"/>
            <a:chOff x="6732494" y="2984776"/>
            <a:chExt cx="735106" cy="744070"/>
          </a:xfrm>
        </p:grpSpPr>
        <p:sp>
          <p:nvSpPr>
            <p:cNvPr id="35" name="Ellipse 34">
              <a:extLst>
                <a:ext uri="{FF2B5EF4-FFF2-40B4-BE49-F238E27FC236}">
                  <a16:creationId xmlns:a16="http://schemas.microsoft.com/office/drawing/2014/main" id="{8F23A5CE-D510-BB47-B90C-3E81E9290260}"/>
                </a:ext>
              </a:extLst>
            </p:cNvPr>
            <p:cNvSpPr/>
            <p:nvPr/>
          </p:nvSpPr>
          <p:spPr>
            <a:xfrm>
              <a:off x="6732494" y="2984776"/>
              <a:ext cx="735106" cy="744070"/>
            </a:xfrm>
            <a:prstGeom prst="ellipse">
              <a:avLst/>
            </a:prstGeom>
            <a:solidFill>
              <a:schemeClr val="bg2">
                <a:lumMod val="90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36" name="Rechteck 35">
              <a:extLst>
                <a:ext uri="{FF2B5EF4-FFF2-40B4-BE49-F238E27FC236}">
                  <a16:creationId xmlns:a16="http://schemas.microsoft.com/office/drawing/2014/main" id="{DCF913BE-AB0F-7F91-69CE-EAC64FC7A447}"/>
                </a:ext>
              </a:extLst>
            </p:cNvPr>
            <p:cNvSpPr/>
            <p:nvPr/>
          </p:nvSpPr>
          <p:spPr>
            <a:xfrm>
              <a:off x="6893858" y="3307505"/>
              <a:ext cx="412377" cy="8068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37" name="Rechteck 36">
              <a:extLst>
                <a:ext uri="{FF2B5EF4-FFF2-40B4-BE49-F238E27FC236}">
                  <a16:creationId xmlns:a16="http://schemas.microsoft.com/office/drawing/2014/main" id="{DA935202-63CD-4A7D-1D41-F5C6AD7DCE69}"/>
                </a:ext>
              </a:extLst>
            </p:cNvPr>
            <p:cNvSpPr/>
            <p:nvPr/>
          </p:nvSpPr>
          <p:spPr>
            <a:xfrm>
              <a:off x="7064188" y="3141658"/>
              <a:ext cx="80682" cy="430306"/>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grpSp>
      <p:grpSp>
        <p:nvGrpSpPr>
          <p:cNvPr id="38" name="Gruppieren 37">
            <a:extLst>
              <a:ext uri="{FF2B5EF4-FFF2-40B4-BE49-F238E27FC236}">
                <a16:creationId xmlns:a16="http://schemas.microsoft.com/office/drawing/2014/main" id="{D7FE142D-5B88-C5E5-BB31-285CE61D0EA5}"/>
              </a:ext>
            </a:extLst>
          </p:cNvPr>
          <p:cNvGrpSpPr/>
          <p:nvPr/>
        </p:nvGrpSpPr>
        <p:grpSpPr>
          <a:xfrm>
            <a:off x="911817" y="3159057"/>
            <a:ext cx="477075" cy="461017"/>
            <a:chOff x="6696635" y="2142565"/>
            <a:chExt cx="735106" cy="744070"/>
          </a:xfrm>
        </p:grpSpPr>
        <p:sp>
          <p:nvSpPr>
            <p:cNvPr id="39" name="Ellipse 38">
              <a:extLst>
                <a:ext uri="{FF2B5EF4-FFF2-40B4-BE49-F238E27FC236}">
                  <a16:creationId xmlns:a16="http://schemas.microsoft.com/office/drawing/2014/main" id="{F4B15A46-7FCC-E97E-0ACA-C1D76145DC30}"/>
                </a:ext>
              </a:extLst>
            </p:cNvPr>
            <p:cNvSpPr/>
            <p:nvPr/>
          </p:nvSpPr>
          <p:spPr>
            <a:xfrm>
              <a:off x="6696635" y="2142565"/>
              <a:ext cx="735106" cy="744070"/>
            </a:xfrm>
            <a:prstGeom prst="ellipse">
              <a:avLst/>
            </a:prstGeom>
            <a:solidFill>
              <a:schemeClr val="accent6">
                <a:lumMod val="20000"/>
                <a:lumOff val="80000"/>
              </a:scheme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40" name="Rechteck 39">
              <a:extLst>
                <a:ext uri="{FF2B5EF4-FFF2-40B4-BE49-F238E27FC236}">
                  <a16:creationId xmlns:a16="http://schemas.microsoft.com/office/drawing/2014/main" id="{D479141B-24DE-785D-86EB-BE060E28FF23}"/>
                </a:ext>
              </a:extLst>
            </p:cNvPr>
            <p:cNvSpPr/>
            <p:nvPr/>
          </p:nvSpPr>
          <p:spPr>
            <a:xfrm>
              <a:off x="6875929" y="2465294"/>
              <a:ext cx="412377" cy="80682"/>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41" name="Gruppieren 40">
            <a:extLst>
              <a:ext uri="{FF2B5EF4-FFF2-40B4-BE49-F238E27FC236}">
                <a16:creationId xmlns:a16="http://schemas.microsoft.com/office/drawing/2014/main" id="{4D0D1DF2-E8A7-9B50-AB9D-2BBC99C3E981}"/>
              </a:ext>
            </a:extLst>
          </p:cNvPr>
          <p:cNvGrpSpPr/>
          <p:nvPr/>
        </p:nvGrpSpPr>
        <p:grpSpPr>
          <a:xfrm>
            <a:off x="1956663" y="2958401"/>
            <a:ext cx="841304" cy="795261"/>
            <a:chOff x="6696635" y="2142565"/>
            <a:chExt cx="735106" cy="744070"/>
          </a:xfrm>
        </p:grpSpPr>
        <p:sp>
          <p:nvSpPr>
            <p:cNvPr id="42" name="Ellipse 41">
              <a:extLst>
                <a:ext uri="{FF2B5EF4-FFF2-40B4-BE49-F238E27FC236}">
                  <a16:creationId xmlns:a16="http://schemas.microsoft.com/office/drawing/2014/main" id="{8D2AB1FD-8217-850F-F0BC-68FA9A18BBBB}"/>
                </a:ext>
              </a:extLst>
            </p:cNvPr>
            <p:cNvSpPr/>
            <p:nvPr/>
          </p:nvSpPr>
          <p:spPr>
            <a:xfrm>
              <a:off x="6696635" y="2142565"/>
              <a:ext cx="735106" cy="744070"/>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43" name="Rechteck 42">
              <a:extLst>
                <a:ext uri="{FF2B5EF4-FFF2-40B4-BE49-F238E27FC236}">
                  <a16:creationId xmlns:a16="http://schemas.microsoft.com/office/drawing/2014/main" id="{5B87FB47-D3C1-66EC-8087-24116617E009}"/>
                </a:ext>
              </a:extLst>
            </p:cNvPr>
            <p:cNvSpPr/>
            <p:nvPr/>
          </p:nvSpPr>
          <p:spPr>
            <a:xfrm>
              <a:off x="6875929" y="2465294"/>
              <a:ext cx="412377" cy="80682"/>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48" name="Gruppieren 47">
            <a:extLst>
              <a:ext uri="{FF2B5EF4-FFF2-40B4-BE49-F238E27FC236}">
                <a16:creationId xmlns:a16="http://schemas.microsoft.com/office/drawing/2014/main" id="{D68FDA89-5BA5-6336-F22A-74732AA990B6}"/>
              </a:ext>
            </a:extLst>
          </p:cNvPr>
          <p:cNvGrpSpPr/>
          <p:nvPr/>
        </p:nvGrpSpPr>
        <p:grpSpPr>
          <a:xfrm>
            <a:off x="3542020" y="2372911"/>
            <a:ext cx="444833" cy="469173"/>
            <a:chOff x="6732494" y="2984776"/>
            <a:chExt cx="735106" cy="744070"/>
          </a:xfrm>
        </p:grpSpPr>
        <p:sp>
          <p:nvSpPr>
            <p:cNvPr id="49" name="Ellipse 48">
              <a:extLst>
                <a:ext uri="{FF2B5EF4-FFF2-40B4-BE49-F238E27FC236}">
                  <a16:creationId xmlns:a16="http://schemas.microsoft.com/office/drawing/2014/main" id="{ABE803E4-112D-2CA3-ED3B-E896CB065808}"/>
                </a:ext>
              </a:extLst>
            </p:cNvPr>
            <p:cNvSpPr/>
            <p:nvPr/>
          </p:nvSpPr>
          <p:spPr>
            <a:xfrm>
              <a:off x="6732494" y="2984776"/>
              <a:ext cx="735106" cy="744070"/>
            </a:xfrm>
            <a:prstGeom prst="ellipse">
              <a:avLst/>
            </a:prstGeom>
            <a:solidFill>
              <a:schemeClr val="bg2">
                <a:lumMod val="90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50" name="Rechteck 49">
              <a:extLst>
                <a:ext uri="{FF2B5EF4-FFF2-40B4-BE49-F238E27FC236}">
                  <a16:creationId xmlns:a16="http://schemas.microsoft.com/office/drawing/2014/main" id="{D23460A7-B7C3-800A-0C3B-45D3118A9B0A}"/>
                </a:ext>
              </a:extLst>
            </p:cNvPr>
            <p:cNvSpPr/>
            <p:nvPr/>
          </p:nvSpPr>
          <p:spPr>
            <a:xfrm>
              <a:off x="6893858" y="3307505"/>
              <a:ext cx="412377" cy="8068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51" name="Rechteck 50">
              <a:extLst>
                <a:ext uri="{FF2B5EF4-FFF2-40B4-BE49-F238E27FC236}">
                  <a16:creationId xmlns:a16="http://schemas.microsoft.com/office/drawing/2014/main" id="{8E975708-25CC-5EF3-E5B8-68D9124C455D}"/>
                </a:ext>
              </a:extLst>
            </p:cNvPr>
            <p:cNvSpPr/>
            <p:nvPr/>
          </p:nvSpPr>
          <p:spPr>
            <a:xfrm>
              <a:off x="7064188" y="3141658"/>
              <a:ext cx="80682" cy="430306"/>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grpSp>
      <p:grpSp>
        <p:nvGrpSpPr>
          <p:cNvPr id="52" name="Gruppieren 51">
            <a:extLst>
              <a:ext uri="{FF2B5EF4-FFF2-40B4-BE49-F238E27FC236}">
                <a16:creationId xmlns:a16="http://schemas.microsoft.com/office/drawing/2014/main" id="{0192B63B-E1FD-9865-B15C-4600AAA33382}"/>
              </a:ext>
            </a:extLst>
          </p:cNvPr>
          <p:cNvGrpSpPr/>
          <p:nvPr/>
        </p:nvGrpSpPr>
        <p:grpSpPr>
          <a:xfrm>
            <a:off x="2924061" y="2370899"/>
            <a:ext cx="471377" cy="469173"/>
            <a:chOff x="6696635" y="2142565"/>
            <a:chExt cx="735106" cy="744070"/>
          </a:xfrm>
        </p:grpSpPr>
        <p:sp>
          <p:nvSpPr>
            <p:cNvPr id="53" name="Ellipse 52">
              <a:extLst>
                <a:ext uri="{FF2B5EF4-FFF2-40B4-BE49-F238E27FC236}">
                  <a16:creationId xmlns:a16="http://schemas.microsoft.com/office/drawing/2014/main" id="{300E29BB-B0E8-7004-FD3E-50B6952AC941}"/>
                </a:ext>
              </a:extLst>
            </p:cNvPr>
            <p:cNvSpPr/>
            <p:nvPr/>
          </p:nvSpPr>
          <p:spPr>
            <a:xfrm>
              <a:off x="6696635" y="2142565"/>
              <a:ext cx="735106" cy="744070"/>
            </a:xfrm>
            <a:prstGeom prst="ellipse">
              <a:avLst/>
            </a:prstGeom>
            <a:solidFill>
              <a:schemeClr val="bg1">
                <a:lumMod val="85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54" name="Rechteck 53">
              <a:extLst>
                <a:ext uri="{FF2B5EF4-FFF2-40B4-BE49-F238E27FC236}">
                  <a16:creationId xmlns:a16="http://schemas.microsoft.com/office/drawing/2014/main" id="{22F2D844-E6C9-3408-A8F4-BF2F570DA5EF}"/>
                </a:ext>
              </a:extLst>
            </p:cNvPr>
            <p:cNvSpPr/>
            <p:nvPr/>
          </p:nvSpPr>
          <p:spPr>
            <a:xfrm>
              <a:off x="6875929" y="2465294"/>
              <a:ext cx="412377" cy="8068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58" name="Gruppieren 57">
            <a:extLst>
              <a:ext uri="{FF2B5EF4-FFF2-40B4-BE49-F238E27FC236}">
                <a16:creationId xmlns:a16="http://schemas.microsoft.com/office/drawing/2014/main" id="{35DC7854-ACA6-3665-25B2-3165EAAFC335}"/>
              </a:ext>
            </a:extLst>
          </p:cNvPr>
          <p:cNvGrpSpPr/>
          <p:nvPr/>
        </p:nvGrpSpPr>
        <p:grpSpPr>
          <a:xfrm>
            <a:off x="4253046" y="2378674"/>
            <a:ext cx="493312" cy="493191"/>
            <a:chOff x="6696635" y="2142565"/>
            <a:chExt cx="735106" cy="744070"/>
          </a:xfrm>
        </p:grpSpPr>
        <p:sp>
          <p:nvSpPr>
            <p:cNvPr id="59" name="Ellipse 58">
              <a:extLst>
                <a:ext uri="{FF2B5EF4-FFF2-40B4-BE49-F238E27FC236}">
                  <a16:creationId xmlns:a16="http://schemas.microsoft.com/office/drawing/2014/main" id="{E692050D-7383-C10F-6B15-731813C67E44}"/>
                </a:ext>
              </a:extLst>
            </p:cNvPr>
            <p:cNvSpPr/>
            <p:nvPr/>
          </p:nvSpPr>
          <p:spPr>
            <a:xfrm>
              <a:off x="6696635" y="2142565"/>
              <a:ext cx="735106" cy="744070"/>
            </a:xfrm>
            <a:prstGeom prst="ellipse">
              <a:avLst/>
            </a:prstGeom>
            <a:solidFill>
              <a:schemeClr val="accent1">
                <a:lumMod val="20000"/>
                <a:lumOff val="8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60" name="Rechteck 59">
              <a:extLst>
                <a:ext uri="{FF2B5EF4-FFF2-40B4-BE49-F238E27FC236}">
                  <a16:creationId xmlns:a16="http://schemas.microsoft.com/office/drawing/2014/main" id="{FF73B04A-FEEC-BD46-4B99-6443E1041180}"/>
                </a:ext>
              </a:extLst>
            </p:cNvPr>
            <p:cNvSpPr/>
            <p:nvPr/>
          </p:nvSpPr>
          <p:spPr>
            <a:xfrm>
              <a:off x="6875929" y="2465294"/>
              <a:ext cx="412377" cy="80682"/>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61" name="Gruppieren 60">
            <a:extLst>
              <a:ext uri="{FF2B5EF4-FFF2-40B4-BE49-F238E27FC236}">
                <a16:creationId xmlns:a16="http://schemas.microsoft.com/office/drawing/2014/main" id="{F1927188-E190-4CFF-F6D6-FA2D3C25B42A}"/>
              </a:ext>
            </a:extLst>
          </p:cNvPr>
          <p:cNvGrpSpPr/>
          <p:nvPr/>
        </p:nvGrpSpPr>
        <p:grpSpPr>
          <a:xfrm>
            <a:off x="3442233" y="3096462"/>
            <a:ext cx="502022" cy="523612"/>
            <a:chOff x="6732494" y="2984776"/>
            <a:chExt cx="735106" cy="744070"/>
          </a:xfrm>
        </p:grpSpPr>
        <p:sp>
          <p:nvSpPr>
            <p:cNvPr id="62" name="Ellipse 61">
              <a:extLst>
                <a:ext uri="{FF2B5EF4-FFF2-40B4-BE49-F238E27FC236}">
                  <a16:creationId xmlns:a16="http://schemas.microsoft.com/office/drawing/2014/main" id="{EC8F5F7E-D98E-71EF-2AF7-C65A1696F6E5}"/>
                </a:ext>
              </a:extLst>
            </p:cNvPr>
            <p:cNvSpPr/>
            <p:nvPr/>
          </p:nvSpPr>
          <p:spPr>
            <a:xfrm>
              <a:off x="6732494" y="2984776"/>
              <a:ext cx="735106" cy="744070"/>
            </a:xfrm>
            <a:prstGeom prst="ellipse">
              <a:avLst/>
            </a:prstGeom>
            <a:solidFill>
              <a:schemeClr val="accent1">
                <a:lumMod val="20000"/>
                <a:lumOff val="8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63" name="Rechteck 62">
              <a:extLst>
                <a:ext uri="{FF2B5EF4-FFF2-40B4-BE49-F238E27FC236}">
                  <a16:creationId xmlns:a16="http://schemas.microsoft.com/office/drawing/2014/main" id="{EFA45002-5BFE-8F23-1A92-CB79FF9B5391}"/>
                </a:ext>
              </a:extLst>
            </p:cNvPr>
            <p:cNvSpPr/>
            <p:nvPr/>
          </p:nvSpPr>
          <p:spPr>
            <a:xfrm>
              <a:off x="6893858" y="3307505"/>
              <a:ext cx="412377" cy="80682"/>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64" name="Rechteck 63">
              <a:extLst>
                <a:ext uri="{FF2B5EF4-FFF2-40B4-BE49-F238E27FC236}">
                  <a16:creationId xmlns:a16="http://schemas.microsoft.com/office/drawing/2014/main" id="{6B2AE857-FA62-0DE6-E7A8-5712CC57B870}"/>
                </a:ext>
              </a:extLst>
            </p:cNvPr>
            <p:cNvSpPr/>
            <p:nvPr/>
          </p:nvSpPr>
          <p:spPr>
            <a:xfrm>
              <a:off x="7064188" y="3141658"/>
              <a:ext cx="80682" cy="43030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grpSp>
    </p:spTree>
    <p:extLst>
      <p:ext uri="{BB962C8B-B14F-4D97-AF65-F5344CB8AC3E}">
        <p14:creationId xmlns:p14="http://schemas.microsoft.com/office/powerpoint/2010/main" val="1362821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F3984-99E5-412E-054A-497C0ECA67F6}"/>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el 1">
                <a:extLst>
                  <a:ext uri="{FF2B5EF4-FFF2-40B4-BE49-F238E27FC236}">
                    <a16:creationId xmlns:a16="http://schemas.microsoft.com/office/drawing/2014/main" id="{D7FA45B1-7364-838F-B65A-DCE562FB5764}"/>
                  </a:ext>
                </a:extLst>
              </p:cNvPr>
              <p:cNvSpPr>
                <a:spLocks noGrp="1"/>
              </p:cNvSpPr>
              <p:nvPr>
                <p:ph type="title"/>
              </p:nvPr>
            </p:nvSpPr>
            <p:spPr>
              <a:xfrm>
                <a:off x="680092" y="286665"/>
                <a:ext cx="10905565" cy="1173003"/>
              </a:xfrm>
            </p:spPr>
            <p:txBody>
              <a:bodyPr>
                <a:normAutofit/>
              </a:bodyPr>
              <a:lstStyle/>
              <a:p>
                <a14:m>
                  <m:oMath xmlns:m="http://schemas.openxmlformats.org/officeDocument/2006/math">
                    <m:r>
                      <m:rPr>
                        <m:nor/>
                      </m:rPr>
                      <a:rPr lang="de-CH" sz="3600" b="1" i="0" dirty="0" smtClean="0">
                        <a:solidFill>
                          <a:srgbClr val="00B050"/>
                        </a:solidFill>
                        <a:latin typeface="Symbol" panose="05050102010706020507" pitchFamily="18" charset="2"/>
                      </a:rPr>
                      <m:t>D</m:t>
                    </m:r>
                    <m:r>
                      <m:rPr>
                        <m:nor/>
                      </m:rPr>
                      <a:rPr lang="de-CH" sz="3600" b="1" i="0" dirty="0" smtClean="0">
                        <a:solidFill>
                          <a:srgbClr val="00B050"/>
                        </a:solidFill>
                        <a:latin typeface="Times New Roman" panose="02020603050405020304" pitchFamily="18" charset="0"/>
                        <a:cs typeface="Times New Roman" panose="02020603050405020304" pitchFamily="18" charset="0"/>
                      </a:rPr>
                      <m:t>G</m:t>
                    </m:r>
                    <m:r>
                      <a:rPr lang="de-CH" sz="3600" b="1" i="1" smtClean="0">
                        <a:solidFill>
                          <a:srgbClr val="00B050"/>
                        </a:solidFill>
                        <a:latin typeface="Cambria Math" panose="02040503050406030204" pitchFamily="18" charset="0"/>
                      </a:rPr>
                      <m:t>&gt;</m:t>
                    </m:r>
                    <m:r>
                      <a:rPr lang="de-CH" sz="3600" b="1" i="1">
                        <a:solidFill>
                          <a:srgbClr val="00B050"/>
                        </a:solidFill>
                        <a:latin typeface="Cambria Math" panose="02040503050406030204" pitchFamily="18" charset="0"/>
                      </a:rPr>
                      <m:t>𝟎</m:t>
                    </m:r>
                    <m:r>
                      <a:rPr lang="de-CH" sz="3600" b="1" i="1" smtClean="0">
                        <a:solidFill>
                          <a:srgbClr val="00B050"/>
                        </a:solidFill>
                        <a:latin typeface="Cambria Math" panose="02040503050406030204" pitchFamily="18" charset="0"/>
                      </a:rPr>
                      <m:t>:  </m:t>
                    </m:r>
                  </m:oMath>
                </a14:m>
                <a:r>
                  <a:rPr lang="de-CH" sz="3600" dirty="0">
                    <a:latin typeface="Times New Roman" panose="02020603050405020304" pitchFamily="18" charset="0"/>
                    <a:cs typeface="Times New Roman" panose="02020603050405020304" pitchFamily="18" charset="0"/>
                  </a:rPr>
                  <a:t>Reaktion ist </a:t>
                </a:r>
                <a:r>
                  <a:rPr lang="de-CH" sz="3600" dirty="0">
                    <a:solidFill>
                      <a:srgbClr val="00B050"/>
                    </a:solidFill>
                    <a:latin typeface="Times New Roman" panose="02020603050405020304" pitchFamily="18" charset="0"/>
                    <a:cs typeface="Times New Roman" panose="02020603050405020304" pitchFamily="18" charset="0"/>
                  </a:rPr>
                  <a:t>exergonisch </a:t>
                </a:r>
                <a:r>
                  <a:rPr lang="de-CH" sz="3600" dirty="0">
                    <a:latin typeface="Times New Roman" panose="02020603050405020304" pitchFamily="18" charset="0"/>
                    <a:cs typeface="Times New Roman" panose="02020603050405020304" pitchFamily="18" charset="0"/>
                  </a:rPr>
                  <a:t>weil </a:t>
                </a:r>
                <a:r>
                  <a:rPr lang="de-CH" sz="3600" dirty="0">
                    <a:solidFill>
                      <a:srgbClr val="0070C0"/>
                    </a:solidFill>
                    <a:latin typeface="Times New Roman" panose="02020603050405020304" pitchFamily="18" charset="0"/>
                    <a:cs typeface="Times New Roman" panose="02020603050405020304" pitchFamily="18" charset="0"/>
                  </a:rPr>
                  <a:t>Entropie zunimmt</a:t>
                </a:r>
              </a:p>
            </p:txBody>
          </p:sp>
        </mc:Choice>
        <mc:Fallback xmlns="">
          <p:sp>
            <p:nvSpPr>
              <p:cNvPr id="2" name="Titel 1">
                <a:extLst>
                  <a:ext uri="{FF2B5EF4-FFF2-40B4-BE49-F238E27FC236}">
                    <a16:creationId xmlns:a16="http://schemas.microsoft.com/office/drawing/2014/main" id="{D7FA45B1-7364-838F-B65A-DCE562FB5764}"/>
                  </a:ext>
                </a:extLst>
              </p:cNvPr>
              <p:cNvSpPr>
                <a:spLocks noGrp="1" noRot="1" noChangeAspect="1" noMove="1" noResize="1" noEditPoints="1" noAdjustHandles="1" noChangeArrowheads="1" noChangeShapeType="1" noTextEdit="1"/>
              </p:cNvSpPr>
              <p:nvPr>
                <p:ph type="title"/>
              </p:nvPr>
            </p:nvSpPr>
            <p:spPr>
              <a:xfrm>
                <a:off x="680092" y="286665"/>
                <a:ext cx="10905565" cy="1173003"/>
              </a:xfrm>
              <a:blipFill>
                <a:blip r:embed="rId2"/>
                <a:stretch>
                  <a:fillRect r="-1062"/>
                </a:stretch>
              </a:blipFill>
            </p:spPr>
            <p:txBody>
              <a:bodyPr/>
              <a:lstStyle/>
              <a:p>
                <a:r>
                  <a:rPr lang="de-CH">
                    <a:noFill/>
                  </a:rPr>
                  <a:t> </a:t>
                </a:r>
              </a:p>
            </p:txBody>
          </p:sp>
        </mc:Fallback>
      </mc:AlternateContent>
      <mc:AlternateContent xmlns:mc="http://schemas.openxmlformats.org/markup-compatibility/2006" xmlns:a14="http://schemas.microsoft.com/office/drawing/2010/main">
        <mc:Choice Requires="a14">
          <p:sp>
            <p:nvSpPr>
              <p:cNvPr id="3" name="Inhaltsplatzhalter 2">
                <a:extLst>
                  <a:ext uri="{FF2B5EF4-FFF2-40B4-BE49-F238E27FC236}">
                    <a16:creationId xmlns:a16="http://schemas.microsoft.com/office/drawing/2014/main" id="{F1107185-0AAE-B42E-1BB1-CC84916A1603}"/>
                  </a:ext>
                </a:extLst>
              </p:cNvPr>
              <p:cNvSpPr>
                <a:spLocks noGrp="1"/>
              </p:cNvSpPr>
              <p:nvPr>
                <p:ph idx="1"/>
              </p:nvPr>
            </p:nvSpPr>
            <p:spPr>
              <a:xfrm>
                <a:off x="838200" y="1815978"/>
                <a:ext cx="10515600" cy="4930589"/>
              </a:xfrm>
            </p:spPr>
            <p:txBody>
              <a:bodyPr>
                <a:normAutofit/>
              </a:bodyPr>
              <a:lstStyle/>
              <a:p>
                <a:pPr marL="0" indent="0">
                  <a:buNone/>
                </a:pPr>
                <a14:m>
                  <m:oMath xmlns:m="http://schemas.openxmlformats.org/officeDocument/2006/math">
                    <m:r>
                      <m:rPr>
                        <m:nor/>
                      </m:rPr>
                      <a:rPr lang="de-CH" sz="4000" i="0" dirty="0" smtClean="0">
                        <a:solidFill>
                          <a:srgbClr val="00B050"/>
                        </a:solidFill>
                        <a:latin typeface="Symbol" panose="05050102010706020507" pitchFamily="18" charset="2"/>
                      </a:rPr>
                      <m:t>D</m:t>
                    </m:r>
                    <m:r>
                      <m:rPr>
                        <m:nor/>
                      </m:rPr>
                      <a:rPr lang="de-CH" sz="4000" i="0" dirty="0" smtClean="0">
                        <a:solidFill>
                          <a:srgbClr val="00B050"/>
                        </a:solidFill>
                        <a:latin typeface="Times New Roman" panose="02020603050405020304" pitchFamily="18" charset="0"/>
                        <a:cs typeface="Times New Roman" panose="02020603050405020304" pitchFamily="18" charset="0"/>
                      </a:rPr>
                      <m:t>G</m:t>
                    </m:r>
                    <m:r>
                      <m:rPr>
                        <m:nor/>
                      </m:rPr>
                      <a:rPr lang="de-CH" sz="4000" b="0" i="0" dirty="0" smtClean="0">
                        <a:solidFill>
                          <a:srgbClr val="00B050"/>
                        </a:solidFill>
                        <a:latin typeface="Times New Roman" panose="02020603050405020304" pitchFamily="18" charset="0"/>
                        <a:cs typeface="Times New Roman" panose="02020603050405020304" pitchFamily="18" charset="0"/>
                      </a:rPr>
                      <m:t> </m:t>
                    </m:r>
                    <m:r>
                      <m:rPr>
                        <m:nor/>
                      </m:rPr>
                      <a:rPr lang="de-CH" sz="4000" b="0" i="0" dirty="0" smtClean="0">
                        <a:solidFill>
                          <a:schemeClr val="tx1"/>
                        </a:solidFill>
                        <a:latin typeface="Times New Roman" panose="02020603050405020304" pitchFamily="18" charset="0"/>
                        <a:cs typeface="Times New Roman" panose="02020603050405020304" pitchFamily="18" charset="0"/>
                      </a:rPr>
                      <m:t>=</m:t>
                    </m:r>
                    <m:r>
                      <m:rPr>
                        <m:nor/>
                      </m:rPr>
                      <a:rPr lang="de-CH" sz="4000" b="0" i="0" dirty="0" smtClean="0">
                        <a:solidFill>
                          <a:srgbClr val="00B050"/>
                        </a:solidFill>
                        <a:latin typeface="Times New Roman" panose="02020603050405020304" pitchFamily="18" charset="0"/>
                        <a:cs typeface="Times New Roman" panose="02020603050405020304" pitchFamily="18" charset="0"/>
                      </a:rPr>
                      <m:t> </m:t>
                    </m:r>
                  </m:oMath>
                </a14:m>
                <a:r>
                  <a:rPr lang="de-CH" sz="4000" dirty="0">
                    <a:solidFill>
                      <a:srgbClr val="FF0000"/>
                    </a:solidFill>
                    <a:latin typeface="Symbol" panose="05050102010706020507" pitchFamily="18" charset="2"/>
                  </a:rPr>
                  <a:t>D</a:t>
                </a:r>
                <a:r>
                  <a:rPr lang="de-CH" sz="4000" dirty="0">
                    <a:solidFill>
                      <a:srgbClr val="FF0000"/>
                    </a:solidFill>
                    <a:latin typeface="Times New Roman" panose="02020603050405020304" pitchFamily="18" charset="0"/>
                    <a:cs typeface="Times New Roman" panose="02020603050405020304" pitchFamily="18" charset="0"/>
                  </a:rPr>
                  <a:t>H  </a:t>
                </a:r>
                <a:r>
                  <a:rPr lang="de-CH" sz="4000" b="1" dirty="0">
                    <a:latin typeface="Times New Roman" panose="02020603050405020304" pitchFamily="18" charset="0"/>
                    <a:cs typeface="Times New Roman" panose="02020603050405020304" pitchFamily="18" charset="0"/>
                  </a:rPr>
                  <a:t>–</a:t>
                </a:r>
                <a:r>
                  <a:rPr lang="de-CH" sz="4000" dirty="0">
                    <a:latin typeface="Times New Roman" panose="02020603050405020304" pitchFamily="18" charset="0"/>
                    <a:cs typeface="Times New Roman" panose="02020603050405020304" pitchFamily="18" charset="0"/>
                  </a:rPr>
                  <a:t>  T </a:t>
                </a:r>
                <a14:m>
                  <m:oMath xmlns:m="http://schemas.openxmlformats.org/officeDocument/2006/math">
                    <m:r>
                      <a:rPr lang="de-CH" sz="4000" i="1" dirty="0" smtClean="0">
                        <a:latin typeface="Cambria Math" panose="02040503050406030204" pitchFamily="18" charset="0"/>
                      </a:rPr>
                      <m:t>∗</m:t>
                    </m:r>
                    <m:r>
                      <m:rPr>
                        <m:nor/>
                      </m:rPr>
                      <a:rPr lang="de-CH" sz="4000" i="0" dirty="0" smtClean="0">
                        <a:solidFill>
                          <a:srgbClr val="0070C0"/>
                        </a:solidFill>
                        <a:latin typeface="Symbol" panose="05050102010706020507" pitchFamily="18" charset="2"/>
                      </a:rPr>
                      <m:t>D</m:t>
                    </m:r>
                    <m:r>
                      <m:rPr>
                        <m:nor/>
                      </m:rPr>
                      <a:rPr lang="de-CH" sz="4000" i="0" dirty="0" smtClean="0">
                        <a:solidFill>
                          <a:srgbClr val="0070C0"/>
                        </a:solidFill>
                        <a:latin typeface="Times New Roman" panose="02020603050405020304" pitchFamily="18" charset="0"/>
                        <a:cs typeface="Times New Roman" panose="02020603050405020304" pitchFamily="18" charset="0"/>
                      </a:rPr>
                      <m:t>S</m:t>
                    </m:r>
                  </m:oMath>
                </a14:m>
                <a:endParaRPr lang="de-CH" sz="4000" dirty="0">
                  <a:solidFill>
                    <a:srgbClr val="FF0000"/>
                  </a:solidFill>
                  <a:latin typeface="Times New Roman" panose="02020603050405020304" pitchFamily="18" charset="0"/>
                  <a:cs typeface="Times New Roman" panose="02020603050405020304" pitchFamily="18" charset="0"/>
                </a:endParaRPr>
              </a:p>
              <a:p>
                <a:pPr marL="0" indent="0">
                  <a:buNone/>
                </a:pPr>
                <a:endParaRPr lang="de-CH" dirty="0"/>
              </a:p>
              <a:p>
                <a:pPr marL="0" indent="0">
                  <a:buNone/>
                </a:pPr>
                <a:r>
                  <a:rPr lang="de-CH" dirty="0"/>
                  <a:t> </a:t>
                </a:r>
              </a:p>
              <a:p>
                <a:pPr marL="0" indent="0">
                  <a:buNone/>
                </a:pPr>
                <a:endParaRPr lang="de-CH" dirty="0"/>
              </a:p>
              <a:p>
                <a:pPr marL="0" indent="0">
                  <a:lnSpc>
                    <a:spcPct val="100000"/>
                  </a:lnSpc>
                  <a:spcBef>
                    <a:spcPts val="0"/>
                  </a:spcBef>
                  <a:spcAft>
                    <a:spcPts val="600"/>
                  </a:spcAft>
                  <a:buNone/>
                </a:pPr>
                <a:r>
                  <a:rPr lang="de-CH" sz="1600" dirty="0">
                    <a:solidFill>
                      <a:schemeClr val="accent2">
                        <a:lumMod val="40000"/>
                        <a:lumOff val="60000"/>
                      </a:schemeClr>
                    </a:solidFill>
                    <a:latin typeface="Symbol" panose="05050102010706020507" pitchFamily="18" charset="2"/>
                  </a:rPr>
                  <a:t>D</a:t>
                </a:r>
                <a:r>
                  <a:rPr lang="de-CH" sz="1600" dirty="0">
                    <a:solidFill>
                      <a:schemeClr val="accent2">
                        <a:lumMod val="40000"/>
                        <a:lumOff val="60000"/>
                      </a:schemeClr>
                    </a:solidFill>
                    <a:latin typeface="Times New Roman" panose="02020603050405020304" pitchFamily="18" charset="0"/>
                    <a:cs typeface="Times New Roman" panose="02020603050405020304" pitchFamily="18" charset="0"/>
                  </a:rPr>
                  <a:t>H</a:t>
                </a:r>
                <a:r>
                  <a:rPr lang="de-CH" sz="1600" dirty="0">
                    <a:solidFill>
                      <a:schemeClr val="accent2">
                        <a:lumMod val="40000"/>
                        <a:lumOff val="60000"/>
                      </a:schemeClr>
                    </a:solidFill>
                  </a:rPr>
                  <a:t> </a:t>
                </a:r>
                <a14:m>
                  <m:oMath xmlns:m="http://schemas.openxmlformats.org/officeDocument/2006/math">
                    <m:r>
                      <a:rPr lang="de-CH" sz="1600" b="0" i="1" smtClean="0">
                        <a:solidFill>
                          <a:schemeClr val="accent2">
                            <a:lumMod val="40000"/>
                            <a:lumOff val="60000"/>
                          </a:schemeClr>
                        </a:solidFill>
                        <a:latin typeface="Cambria Math" panose="02040503050406030204" pitchFamily="18" charset="0"/>
                      </a:rPr>
                      <m:t>&lt;0   </m:t>
                    </m:r>
                    <m:r>
                      <a:rPr lang="de-CH" sz="1600" b="0" i="1" smtClean="0">
                        <a:solidFill>
                          <a:schemeClr val="accent2">
                            <a:lumMod val="40000"/>
                            <a:lumOff val="60000"/>
                          </a:schemeClr>
                        </a:solidFill>
                        <a:latin typeface="Cambria Math" panose="02040503050406030204" pitchFamily="18" charset="0"/>
                      </a:rPr>
                      <m:t>𝑒𝑥𝑜𝑡ℎ𝑒𝑟𝑚</m:t>
                    </m:r>
                  </m:oMath>
                </a14:m>
                <a:r>
                  <a:rPr lang="de-CH" sz="1600" dirty="0">
                    <a:solidFill>
                      <a:schemeClr val="accent2">
                        <a:lumMod val="40000"/>
                        <a:lumOff val="60000"/>
                      </a:schemeClr>
                    </a:solidFill>
                  </a:rPr>
                  <a:t>, Wärme (Heat) wird frei</a:t>
                </a:r>
              </a:p>
              <a:p>
                <a:pPr marL="0" indent="0">
                  <a:lnSpc>
                    <a:spcPct val="100000"/>
                  </a:lnSpc>
                  <a:spcBef>
                    <a:spcPts val="0"/>
                  </a:spcBef>
                  <a:spcAft>
                    <a:spcPts val="600"/>
                  </a:spcAft>
                  <a:buNone/>
                </a:pPr>
                <a14:m>
                  <m:oMath xmlns:m="http://schemas.openxmlformats.org/officeDocument/2006/math">
                    <m:r>
                      <m:rPr>
                        <m:nor/>
                      </m:rPr>
                      <a:rPr lang="de-CH" sz="1600" b="1" i="0" dirty="0">
                        <a:solidFill>
                          <a:srgbClr val="FF0000"/>
                        </a:solidFill>
                        <a:latin typeface="Symbol" panose="05050102010706020507" pitchFamily="18" charset="2"/>
                      </a:rPr>
                      <m:t>D</m:t>
                    </m:r>
                    <m:r>
                      <m:rPr>
                        <m:nor/>
                      </m:rPr>
                      <a:rPr lang="de-CH" sz="1600" b="1" i="0" dirty="0">
                        <a:solidFill>
                          <a:srgbClr val="FF0000"/>
                        </a:solidFill>
                        <a:latin typeface="Times New Roman" panose="02020603050405020304" pitchFamily="18" charset="0"/>
                        <a:cs typeface="Times New Roman" panose="02020603050405020304" pitchFamily="18" charset="0"/>
                      </a:rPr>
                      <m:t>H</m:t>
                    </m:r>
                    <m:r>
                      <a:rPr lang="de-CH" sz="1600" b="1" i="1" smtClean="0">
                        <a:solidFill>
                          <a:srgbClr val="FF0000"/>
                        </a:solidFill>
                        <a:latin typeface="Cambria Math" panose="02040503050406030204" pitchFamily="18" charset="0"/>
                      </a:rPr>
                      <m:t>&gt;</m:t>
                    </m:r>
                    <m:r>
                      <a:rPr lang="de-CH" sz="1600" b="1" i="1" smtClean="0">
                        <a:solidFill>
                          <a:srgbClr val="FF0000"/>
                        </a:solidFill>
                        <a:latin typeface="Cambria Math" panose="02040503050406030204" pitchFamily="18" charset="0"/>
                      </a:rPr>
                      <m:t>𝟎</m:t>
                    </m:r>
                    <m:r>
                      <a:rPr lang="de-CH" sz="1600" b="1" i="1" smtClean="0">
                        <a:solidFill>
                          <a:srgbClr val="FF0000"/>
                        </a:solidFill>
                        <a:latin typeface="Cambria Math" panose="02040503050406030204" pitchFamily="18" charset="0"/>
                      </a:rPr>
                      <m:t>   </m:t>
                    </m:r>
                    <m:r>
                      <a:rPr lang="de-CH" sz="1600" b="1" i="1" smtClean="0">
                        <a:solidFill>
                          <a:srgbClr val="FF0000"/>
                        </a:solidFill>
                        <a:latin typeface="Cambria Math" panose="02040503050406030204" pitchFamily="18" charset="0"/>
                      </a:rPr>
                      <m:t>𝒆𝒏𝒅𝒐𝒕𝒉𝒆𝒓𝒎</m:t>
                    </m:r>
                  </m:oMath>
                </a14:m>
                <a:r>
                  <a:rPr lang="de-CH" sz="1600" b="1" dirty="0">
                    <a:solidFill>
                      <a:srgbClr val="FF0000"/>
                    </a:solidFill>
                  </a:rPr>
                  <a:t>, Wärme wird benötigt</a:t>
                </a:r>
              </a:p>
              <a:p>
                <a:pPr marL="0" indent="0">
                  <a:lnSpc>
                    <a:spcPct val="100000"/>
                  </a:lnSpc>
                  <a:spcBef>
                    <a:spcPts val="0"/>
                  </a:spcBef>
                  <a:spcAft>
                    <a:spcPts val="600"/>
                  </a:spcAft>
                  <a:buNone/>
                </a:pPr>
                <a14:m>
                  <m:oMath xmlns:m="http://schemas.openxmlformats.org/officeDocument/2006/math">
                    <m:r>
                      <m:rPr>
                        <m:nor/>
                      </m:rPr>
                      <a:rPr lang="de-CH" sz="1600" i="0" dirty="0" smtClean="0">
                        <a:solidFill>
                          <a:schemeClr val="tx2">
                            <a:lumMod val="25000"/>
                            <a:lumOff val="75000"/>
                          </a:schemeClr>
                        </a:solidFill>
                        <a:latin typeface="Symbol" panose="05050102010706020507" pitchFamily="18" charset="2"/>
                      </a:rPr>
                      <m:t>D</m:t>
                    </m:r>
                    <m:r>
                      <m:rPr>
                        <m:nor/>
                      </m:rPr>
                      <a:rPr lang="de-CH" sz="1600" i="0" dirty="0" smtClean="0">
                        <a:solidFill>
                          <a:schemeClr val="tx2">
                            <a:lumMod val="25000"/>
                            <a:lumOff val="75000"/>
                          </a:schemeClr>
                        </a:solidFill>
                        <a:latin typeface="Times New Roman" panose="02020603050405020304" pitchFamily="18" charset="0"/>
                        <a:cs typeface="Times New Roman" panose="02020603050405020304" pitchFamily="18" charset="0"/>
                      </a:rPr>
                      <m:t>S</m:t>
                    </m:r>
                    <m:r>
                      <a:rPr lang="de-CH" sz="1600" b="0" i="1" smtClean="0">
                        <a:solidFill>
                          <a:schemeClr val="tx2">
                            <a:lumMod val="25000"/>
                            <a:lumOff val="75000"/>
                          </a:schemeClr>
                        </a:solidFill>
                        <a:latin typeface="Cambria Math" panose="02040503050406030204" pitchFamily="18" charset="0"/>
                      </a:rPr>
                      <m:t>&lt;0   </m:t>
                    </m:r>
                    <m:r>
                      <a:rPr lang="de-CH" sz="1600" b="0" i="1" smtClean="0">
                        <a:solidFill>
                          <a:schemeClr val="tx2">
                            <a:lumMod val="25000"/>
                            <a:lumOff val="75000"/>
                          </a:schemeClr>
                        </a:solidFill>
                        <a:latin typeface="Cambria Math" panose="02040503050406030204" pitchFamily="18" charset="0"/>
                      </a:rPr>
                      <m:t>𝐸𝑛𝑡𝑟𝑜𝑝𝑖𝑒</m:t>
                    </m:r>
                    <m:r>
                      <a:rPr lang="de-CH" sz="1600" b="0" i="1" smtClean="0">
                        <a:solidFill>
                          <a:schemeClr val="tx2">
                            <a:lumMod val="25000"/>
                            <a:lumOff val="75000"/>
                          </a:schemeClr>
                        </a:solidFill>
                        <a:latin typeface="Cambria Math" panose="02040503050406030204" pitchFamily="18" charset="0"/>
                      </a:rPr>
                      <m:t> </m:t>
                    </m:r>
                    <m:r>
                      <a:rPr lang="de-CH" sz="1600" b="0" i="1" smtClean="0">
                        <a:solidFill>
                          <a:schemeClr val="tx2">
                            <a:lumMod val="25000"/>
                            <a:lumOff val="75000"/>
                          </a:schemeClr>
                        </a:solidFill>
                        <a:latin typeface="Cambria Math" panose="02040503050406030204" pitchFamily="18" charset="0"/>
                      </a:rPr>
                      <m:t>𝑛𝑖𝑚𝑚𝑡</m:t>
                    </m:r>
                    <m:r>
                      <a:rPr lang="de-CH" sz="1600" b="0" i="1" smtClean="0">
                        <a:solidFill>
                          <a:schemeClr val="tx2">
                            <a:lumMod val="25000"/>
                            <a:lumOff val="75000"/>
                          </a:schemeClr>
                        </a:solidFill>
                        <a:latin typeface="Cambria Math" panose="02040503050406030204" pitchFamily="18" charset="0"/>
                      </a:rPr>
                      <m:t> </m:t>
                    </m:r>
                    <m:r>
                      <a:rPr lang="de-CH" sz="1600" b="0" i="1" smtClean="0">
                        <a:solidFill>
                          <a:schemeClr val="tx2">
                            <a:lumMod val="25000"/>
                            <a:lumOff val="75000"/>
                          </a:schemeClr>
                        </a:solidFill>
                        <a:latin typeface="Cambria Math" panose="02040503050406030204" pitchFamily="18" charset="0"/>
                      </a:rPr>
                      <m:t>𝑎𝑏</m:t>
                    </m:r>
                  </m:oMath>
                </a14:m>
                <a:r>
                  <a:rPr lang="de-CH" sz="1600" dirty="0">
                    <a:solidFill>
                      <a:schemeClr val="tx2">
                        <a:lumMod val="25000"/>
                        <a:lumOff val="75000"/>
                      </a:schemeClr>
                    </a:solidFill>
                  </a:rPr>
                  <a:t>, «Ordnung» nimmt zu</a:t>
                </a:r>
              </a:p>
              <a:p>
                <a:pPr marL="0" indent="0">
                  <a:lnSpc>
                    <a:spcPct val="100000"/>
                  </a:lnSpc>
                  <a:spcBef>
                    <a:spcPts val="0"/>
                  </a:spcBef>
                  <a:spcAft>
                    <a:spcPts val="600"/>
                  </a:spcAft>
                  <a:buNone/>
                </a:pPr>
                <a14:m>
                  <m:oMath xmlns:m="http://schemas.openxmlformats.org/officeDocument/2006/math">
                    <m:r>
                      <m:rPr>
                        <m:nor/>
                      </m:rPr>
                      <a:rPr lang="de-CH" sz="1600" b="1" i="0" dirty="0" smtClean="0">
                        <a:solidFill>
                          <a:srgbClr val="0070C0"/>
                        </a:solidFill>
                        <a:latin typeface="Symbol" panose="05050102010706020507" pitchFamily="18" charset="2"/>
                      </a:rPr>
                      <m:t>D</m:t>
                    </m:r>
                    <m:r>
                      <m:rPr>
                        <m:nor/>
                      </m:rPr>
                      <a:rPr lang="de-CH" sz="1600" b="1" i="0" dirty="0" smtClean="0">
                        <a:solidFill>
                          <a:srgbClr val="0070C0"/>
                        </a:solidFill>
                        <a:latin typeface="Times New Roman" panose="02020603050405020304" pitchFamily="18" charset="0"/>
                        <a:cs typeface="Times New Roman" panose="02020603050405020304" pitchFamily="18" charset="0"/>
                      </a:rPr>
                      <m:t>S</m:t>
                    </m:r>
                    <m:r>
                      <a:rPr lang="de-CH" sz="1600" b="1" i="1" smtClean="0">
                        <a:solidFill>
                          <a:srgbClr val="0070C0"/>
                        </a:solidFill>
                        <a:latin typeface="Cambria Math" panose="02040503050406030204" pitchFamily="18" charset="0"/>
                      </a:rPr>
                      <m:t>&gt;</m:t>
                    </m:r>
                    <m:r>
                      <a:rPr lang="de-CH" sz="1600" b="1" i="1" smtClean="0">
                        <a:solidFill>
                          <a:srgbClr val="0070C0"/>
                        </a:solidFill>
                        <a:latin typeface="Cambria Math" panose="02040503050406030204" pitchFamily="18" charset="0"/>
                      </a:rPr>
                      <m:t>𝟎</m:t>
                    </m:r>
                    <m:r>
                      <a:rPr lang="de-CH" sz="1600" b="1" i="1" smtClean="0">
                        <a:solidFill>
                          <a:srgbClr val="0070C0"/>
                        </a:solidFill>
                        <a:latin typeface="Cambria Math" panose="02040503050406030204" pitchFamily="18" charset="0"/>
                      </a:rPr>
                      <m:t>   </m:t>
                    </m:r>
                    <m:r>
                      <a:rPr lang="de-CH" sz="1600" b="1" i="1" smtClean="0">
                        <a:solidFill>
                          <a:srgbClr val="0070C0"/>
                        </a:solidFill>
                        <a:latin typeface="Cambria Math" panose="02040503050406030204" pitchFamily="18" charset="0"/>
                      </a:rPr>
                      <m:t>𝑬𝒏𝒕𝒓𝒐𝒑𝒊𝒆</m:t>
                    </m:r>
                    <m:r>
                      <a:rPr lang="de-CH" sz="1600" b="1" i="1" smtClean="0">
                        <a:solidFill>
                          <a:srgbClr val="0070C0"/>
                        </a:solidFill>
                        <a:latin typeface="Cambria Math" panose="02040503050406030204" pitchFamily="18" charset="0"/>
                      </a:rPr>
                      <m:t> </m:t>
                    </m:r>
                    <m:r>
                      <a:rPr lang="de-CH" sz="1600" b="1" i="1" smtClean="0">
                        <a:solidFill>
                          <a:srgbClr val="0070C0"/>
                        </a:solidFill>
                        <a:latin typeface="Cambria Math" panose="02040503050406030204" pitchFamily="18" charset="0"/>
                      </a:rPr>
                      <m:t>𝒏𝒊𝒎𝒎𝒕</m:t>
                    </m:r>
                    <m:r>
                      <a:rPr lang="de-CH" sz="1600" b="1" i="1" smtClean="0">
                        <a:solidFill>
                          <a:srgbClr val="0070C0"/>
                        </a:solidFill>
                        <a:latin typeface="Cambria Math" panose="02040503050406030204" pitchFamily="18" charset="0"/>
                      </a:rPr>
                      <m:t> </m:t>
                    </m:r>
                    <m:r>
                      <a:rPr lang="de-CH" sz="1600" b="1" i="1" smtClean="0">
                        <a:solidFill>
                          <a:srgbClr val="0070C0"/>
                        </a:solidFill>
                        <a:latin typeface="Cambria Math" panose="02040503050406030204" pitchFamily="18" charset="0"/>
                      </a:rPr>
                      <m:t>𝒛𝒖</m:t>
                    </m:r>
                  </m:oMath>
                </a14:m>
                <a:r>
                  <a:rPr lang="de-CH" sz="1600" b="1" dirty="0">
                    <a:solidFill>
                      <a:srgbClr val="0070C0"/>
                    </a:solidFill>
                  </a:rPr>
                  <a:t>, «Unordnung» nimmt zu</a:t>
                </a:r>
              </a:p>
              <a:p>
                <a:pPr marL="0" indent="0">
                  <a:lnSpc>
                    <a:spcPct val="100000"/>
                  </a:lnSpc>
                  <a:spcBef>
                    <a:spcPts val="0"/>
                  </a:spcBef>
                  <a:spcAft>
                    <a:spcPts val="600"/>
                  </a:spcAft>
                  <a:buNone/>
                </a:pPr>
                <a14:m>
                  <m:oMath xmlns:m="http://schemas.openxmlformats.org/officeDocument/2006/math">
                    <m:r>
                      <m:rPr>
                        <m:nor/>
                      </m:rPr>
                      <a:rPr lang="de-CH" sz="1600" b="1" i="0" dirty="0" smtClean="0">
                        <a:solidFill>
                          <a:srgbClr val="00B050"/>
                        </a:solidFill>
                        <a:latin typeface="Symbol" panose="05050102010706020507" pitchFamily="18" charset="2"/>
                      </a:rPr>
                      <m:t>D</m:t>
                    </m:r>
                    <m:r>
                      <m:rPr>
                        <m:nor/>
                      </m:rPr>
                      <a:rPr lang="de-CH" sz="1600" b="1" i="0" dirty="0" smtClean="0">
                        <a:solidFill>
                          <a:srgbClr val="00B050"/>
                        </a:solidFill>
                        <a:latin typeface="Times New Roman" panose="02020603050405020304" pitchFamily="18" charset="0"/>
                        <a:cs typeface="Times New Roman" panose="02020603050405020304" pitchFamily="18" charset="0"/>
                      </a:rPr>
                      <m:t>G</m:t>
                    </m:r>
                    <m:r>
                      <a:rPr lang="de-CH" sz="1600" b="1" i="1" smtClean="0">
                        <a:solidFill>
                          <a:srgbClr val="00B050"/>
                        </a:solidFill>
                        <a:latin typeface="Cambria Math" panose="02040503050406030204" pitchFamily="18" charset="0"/>
                      </a:rPr>
                      <m:t>&lt;</m:t>
                    </m:r>
                    <m:r>
                      <a:rPr lang="de-CH" sz="1600" b="1" i="1" smtClean="0">
                        <a:solidFill>
                          <a:srgbClr val="00B050"/>
                        </a:solidFill>
                        <a:latin typeface="Cambria Math" panose="02040503050406030204" pitchFamily="18" charset="0"/>
                      </a:rPr>
                      <m:t>𝟎</m:t>
                    </m:r>
                    <m:r>
                      <a:rPr lang="de-CH" sz="1600" b="1" i="1" smtClean="0">
                        <a:solidFill>
                          <a:srgbClr val="00B050"/>
                        </a:solidFill>
                        <a:latin typeface="Cambria Math" panose="02040503050406030204" pitchFamily="18" charset="0"/>
                      </a:rPr>
                      <m:t>   </m:t>
                    </m:r>
                    <m:r>
                      <a:rPr lang="de-CH" sz="1600" b="1" i="1" smtClean="0">
                        <a:solidFill>
                          <a:srgbClr val="00B050"/>
                        </a:solidFill>
                        <a:latin typeface="Cambria Math" panose="02040503050406030204" pitchFamily="18" charset="0"/>
                      </a:rPr>
                      <m:t>𝒆𝒙𝒆𝒓𝒈𝒐𝒏𝒊𝒔𝒄𝒉</m:t>
                    </m:r>
                  </m:oMath>
                </a14:m>
                <a:r>
                  <a:rPr lang="de-CH" sz="1600" b="1" dirty="0">
                    <a:solidFill>
                      <a:srgbClr val="00B050"/>
                    </a:solidFill>
                  </a:rPr>
                  <a:t>,  Reaktion läuft freiwillig ab</a:t>
                </a:r>
              </a:p>
              <a:p>
                <a:pPr marL="0" indent="0">
                  <a:lnSpc>
                    <a:spcPct val="100000"/>
                  </a:lnSpc>
                  <a:spcBef>
                    <a:spcPts val="0"/>
                  </a:spcBef>
                  <a:spcAft>
                    <a:spcPts val="600"/>
                  </a:spcAft>
                  <a:buNone/>
                </a:pPr>
                <a14:m>
                  <m:oMathPara xmlns:m="http://schemas.openxmlformats.org/officeDocument/2006/math">
                    <m:oMathParaPr>
                      <m:jc m:val="left"/>
                    </m:oMathParaPr>
                    <m:oMath>
                      <m:r>
                        <m:rPr>
                          <m:nor/>
                        </m:rPr>
                        <a:rPr lang="de-CH" sz="1600" i="0" dirty="0" smtClean="0">
                          <a:solidFill>
                            <a:schemeClr val="accent6">
                              <a:lumMod val="40000"/>
                              <a:lumOff val="60000"/>
                            </a:schemeClr>
                          </a:solidFill>
                          <a:latin typeface="Symbol" panose="05050102010706020507" pitchFamily="18" charset="2"/>
                        </a:rPr>
                        <m:t>D</m:t>
                      </m:r>
                      <m:r>
                        <m:rPr>
                          <m:nor/>
                        </m:rPr>
                        <a:rPr lang="de-CH" sz="1600" i="0" dirty="0" smtClean="0">
                          <a:solidFill>
                            <a:schemeClr val="accent6">
                              <a:lumMod val="40000"/>
                              <a:lumOff val="60000"/>
                            </a:schemeClr>
                          </a:solidFill>
                          <a:latin typeface="Times New Roman" panose="02020603050405020304" pitchFamily="18" charset="0"/>
                          <a:cs typeface="Times New Roman" panose="02020603050405020304" pitchFamily="18" charset="0"/>
                        </a:rPr>
                        <m:t>G</m:t>
                      </m:r>
                      <m:r>
                        <a:rPr lang="de-CH" sz="1600" b="0" i="1" smtClean="0">
                          <a:solidFill>
                            <a:schemeClr val="accent6">
                              <a:lumMod val="40000"/>
                              <a:lumOff val="60000"/>
                            </a:schemeClr>
                          </a:solidFill>
                          <a:latin typeface="Cambria Math" panose="02040503050406030204" pitchFamily="18" charset="0"/>
                        </a:rPr>
                        <m:t>&gt;0   </m:t>
                      </m:r>
                      <m:r>
                        <a:rPr lang="de-CH" sz="1600" b="0" i="1" smtClean="0">
                          <a:solidFill>
                            <a:schemeClr val="accent6">
                              <a:lumMod val="40000"/>
                              <a:lumOff val="60000"/>
                            </a:schemeClr>
                          </a:solidFill>
                          <a:latin typeface="Cambria Math" panose="02040503050406030204" pitchFamily="18" charset="0"/>
                        </a:rPr>
                        <m:t>𝑒𝑛𝑑𝑒𝑟𝑔𝑜𝑛𝑖𝑠𝑐ℎ</m:t>
                      </m:r>
                      <m:r>
                        <a:rPr lang="de-CH" sz="1600" b="0" i="1" smtClean="0">
                          <a:solidFill>
                            <a:schemeClr val="accent6">
                              <a:lumMod val="40000"/>
                              <a:lumOff val="60000"/>
                            </a:schemeClr>
                          </a:solidFill>
                          <a:latin typeface="Cambria Math" panose="02040503050406030204" pitchFamily="18" charset="0"/>
                        </a:rPr>
                        <m:t>, </m:t>
                      </m:r>
                      <m:r>
                        <m:rPr>
                          <m:sty m:val="p"/>
                        </m:rPr>
                        <a:rPr lang="de-CH" sz="1600" b="0" i="0" smtClean="0">
                          <a:solidFill>
                            <a:schemeClr val="accent6">
                              <a:lumMod val="40000"/>
                              <a:lumOff val="60000"/>
                            </a:schemeClr>
                          </a:solidFill>
                          <a:latin typeface="Cambria Math" panose="02040503050406030204" pitchFamily="18" charset="0"/>
                        </a:rPr>
                        <m:t>Reaktion</m:t>
                      </m:r>
                      <m:r>
                        <a:rPr lang="de-CH" sz="1600" b="0" i="0" smtClean="0">
                          <a:solidFill>
                            <a:schemeClr val="accent6">
                              <a:lumMod val="40000"/>
                              <a:lumOff val="60000"/>
                            </a:schemeClr>
                          </a:solidFill>
                          <a:latin typeface="Cambria Math" panose="02040503050406030204" pitchFamily="18" charset="0"/>
                        </a:rPr>
                        <m:t> </m:t>
                      </m:r>
                      <m:r>
                        <m:rPr>
                          <m:sty m:val="p"/>
                        </m:rPr>
                        <a:rPr lang="de-CH" sz="1600" b="0" i="0" smtClean="0">
                          <a:solidFill>
                            <a:schemeClr val="accent6">
                              <a:lumMod val="40000"/>
                              <a:lumOff val="60000"/>
                            </a:schemeClr>
                          </a:solidFill>
                          <a:latin typeface="Cambria Math" panose="02040503050406030204" pitchFamily="18" charset="0"/>
                        </a:rPr>
                        <m:t>l</m:t>
                      </m:r>
                      <m:r>
                        <a:rPr lang="de-CH" sz="1600" b="0" i="0" smtClean="0">
                          <a:solidFill>
                            <a:schemeClr val="accent6">
                              <a:lumMod val="40000"/>
                              <a:lumOff val="60000"/>
                            </a:schemeClr>
                          </a:solidFill>
                          <a:latin typeface="Cambria Math" panose="02040503050406030204" pitchFamily="18" charset="0"/>
                        </a:rPr>
                        <m:t>ä</m:t>
                      </m:r>
                      <m:r>
                        <m:rPr>
                          <m:sty m:val="p"/>
                        </m:rPr>
                        <a:rPr lang="de-CH" sz="1600" b="0" i="0" smtClean="0">
                          <a:solidFill>
                            <a:schemeClr val="accent6">
                              <a:lumMod val="40000"/>
                              <a:lumOff val="60000"/>
                            </a:schemeClr>
                          </a:solidFill>
                          <a:latin typeface="Cambria Math" panose="02040503050406030204" pitchFamily="18" charset="0"/>
                        </a:rPr>
                        <m:t>uft</m:t>
                      </m:r>
                      <m:r>
                        <a:rPr lang="de-CH" sz="1600" b="0" i="0" smtClean="0">
                          <a:solidFill>
                            <a:schemeClr val="accent6">
                              <a:lumMod val="40000"/>
                              <a:lumOff val="60000"/>
                            </a:schemeClr>
                          </a:solidFill>
                          <a:latin typeface="Cambria Math" panose="02040503050406030204" pitchFamily="18" charset="0"/>
                        </a:rPr>
                        <m:t> </m:t>
                      </m:r>
                      <m:r>
                        <m:rPr>
                          <m:sty m:val="p"/>
                        </m:rPr>
                        <a:rPr lang="de-CH" sz="1600" b="0" i="0" smtClean="0">
                          <a:solidFill>
                            <a:schemeClr val="accent6">
                              <a:lumMod val="40000"/>
                              <a:lumOff val="60000"/>
                            </a:schemeClr>
                          </a:solidFill>
                          <a:latin typeface="Cambria Math" panose="02040503050406030204" pitchFamily="18" charset="0"/>
                        </a:rPr>
                        <m:t>nicht</m:t>
                      </m:r>
                      <m:r>
                        <a:rPr lang="de-CH" sz="1600" b="0" i="0" smtClean="0">
                          <a:solidFill>
                            <a:schemeClr val="accent6">
                              <a:lumMod val="40000"/>
                              <a:lumOff val="60000"/>
                            </a:schemeClr>
                          </a:solidFill>
                          <a:latin typeface="Cambria Math" panose="02040503050406030204" pitchFamily="18" charset="0"/>
                        </a:rPr>
                        <m:t> </m:t>
                      </m:r>
                      <m:r>
                        <m:rPr>
                          <m:sty m:val="p"/>
                        </m:rPr>
                        <a:rPr lang="de-CH" sz="1600" b="0" i="0" smtClean="0">
                          <a:solidFill>
                            <a:schemeClr val="accent6">
                              <a:lumMod val="40000"/>
                              <a:lumOff val="60000"/>
                            </a:schemeClr>
                          </a:solidFill>
                          <a:latin typeface="Cambria Math" panose="02040503050406030204" pitchFamily="18" charset="0"/>
                        </a:rPr>
                        <m:t>freiwillig</m:t>
                      </m:r>
                      <m:r>
                        <a:rPr lang="de-CH" sz="1600" b="0" i="0" smtClean="0">
                          <a:solidFill>
                            <a:schemeClr val="accent6">
                              <a:lumMod val="40000"/>
                              <a:lumOff val="60000"/>
                            </a:schemeClr>
                          </a:solidFill>
                          <a:latin typeface="Cambria Math" panose="02040503050406030204" pitchFamily="18" charset="0"/>
                        </a:rPr>
                        <m:t> </m:t>
                      </m:r>
                      <m:r>
                        <m:rPr>
                          <m:sty m:val="p"/>
                        </m:rPr>
                        <a:rPr lang="de-CH" sz="1600" b="0" i="0" smtClean="0">
                          <a:solidFill>
                            <a:schemeClr val="accent6">
                              <a:lumMod val="40000"/>
                              <a:lumOff val="60000"/>
                            </a:schemeClr>
                          </a:solidFill>
                          <a:latin typeface="Cambria Math" panose="02040503050406030204" pitchFamily="18" charset="0"/>
                        </a:rPr>
                        <m:t>ab</m:t>
                      </m:r>
                    </m:oMath>
                  </m:oMathPara>
                </a14:m>
                <a:endParaRPr lang="de-CH" sz="1600" dirty="0">
                  <a:solidFill>
                    <a:schemeClr val="accent6">
                      <a:lumMod val="40000"/>
                      <a:lumOff val="60000"/>
                    </a:schemeClr>
                  </a:solidFill>
                </a:endParaRPr>
              </a:p>
              <a:p>
                <a:pPr marL="0" indent="0">
                  <a:lnSpc>
                    <a:spcPct val="100000"/>
                  </a:lnSpc>
                  <a:spcBef>
                    <a:spcPts val="0"/>
                  </a:spcBef>
                  <a:spcAft>
                    <a:spcPts val="600"/>
                  </a:spcAft>
                  <a:buNone/>
                </a:pPr>
                <a:r>
                  <a:rPr lang="de-CH" sz="1600" dirty="0">
                    <a:solidFill>
                      <a:srgbClr val="002060"/>
                    </a:solidFill>
                  </a:rPr>
                  <a:t>T  &gt;  0       absolute Temperatur ist immer</a:t>
                </a:r>
              </a:p>
              <a:p>
                <a:pPr marL="0" indent="0">
                  <a:buNone/>
                </a:pPr>
                <a:endParaRPr lang="de-CH" dirty="0">
                  <a:solidFill>
                    <a:srgbClr val="00B050"/>
                  </a:solidFill>
                </a:endParaRPr>
              </a:p>
              <a:p>
                <a:pPr marL="0" indent="0">
                  <a:buNone/>
                </a:pPr>
                <a:endParaRPr lang="de-CH" dirty="0"/>
              </a:p>
            </p:txBody>
          </p:sp>
        </mc:Choice>
        <mc:Fallback xmlns="">
          <p:sp>
            <p:nvSpPr>
              <p:cNvPr id="3" name="Inhaltsplatzhalter 2">
                <a:extLst>
                  <a:ext uri="{FF2B5EF4-FFF2-40B4-BE49-F238E27FC236}">
                    <a16:creationId xmlns:a16="http://schemas.microsoft.com/office/drawing/2014/main" id="{F1107185-0AAE-B42E-1BB1-CC84916A1603}"/>
                  </a:ext>
                </a:extLst>
              </p:cNvPr>
              <p:cNvSpPr>
                <a:spLocks noGrp="1" noRot="1" noChangeAspect="1" noMove="1" noResize="1" noEditPoints="1" noAdjustHandles="1" noChangeArrowheads="1" noChangeShapeType="1" noTextEdit="1"/>
              </p:cNvSpPr>
              <p:nvPr>
                <p:ph idx="1"/>
              </p:nvPr>
            </p:nvSpPr>
            <p:spPr>
              <a:xfrm>
                <a:off x="838200" y="1815978"/>
                <a:ext cx="10515600" cy="4930589"/>
              </a:xfrm>
              <a:blipFill>
                <a:blip r:embed="rId3"/>
                <a:stretch>
                  <a:fillRect l="-348" t="-3585"/>
                </a:stretch>
              </a:blipFill>
            </p:spPr>
            <p:txBody>
              <a:bodyPr/>
              <a:lstStyle/>
              <a:p>
                <a:r>
                  <a:rPr lang="de-CH">
                    <a:noFill/>
                  </a:rPr>
                  <a:t> </a:t>
                </a:r>
              </a:p>
            </p:txBody>
          </p:sp>
        </mc:Fallback>
      </mc:AlternateContent>
      <p:sp>
        <p:nvSpPr>
          <p:cNvPr id="5" name="Rechteck 4">
            <a:extLst>
              <a:ext uri="{FF2B5EF4-FFF2-40B4-BE49-F238E27FC236}">
                <a16:creationId xmlns:a16="http://schemas.microsoft.com/office/drawing/2014/main" id="{359831CA-39BE-05EA-F8A3-3E6A02081C4C}"/>
              </a:ext>
            </a:extLst>
          </p:cNvPr>
          <p:cNvSpPr/>
          <p:nvPr/>
        </p:nvSpPr>
        <p:spPr>
          <a:xfrm>
            <a:off x="2245348" y="3236729"/>
            <a:ext cx="380245" cy="120082"/>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7" name="Geschweifte Klammer rechts 6">
            <a:extLst>
              <a:ext uri="{FF2B5EF4-FFF2-40B4-BE49-F238E27FC236}">
                <a16:creationId xmlns:a16="http://schemas.microsoft.com/office/drawing/2014/main" id="{CD3D7522-387E-85D3-9BBC-87F43D9661D6}"/>
              </a:ext>
            </a:extLst>
          </p:cNvPr>
          <p:cNvSpPr/>
          <p:nvPr/>
        </p:nvSpPr>
        <p:spPr>
          <a:xfrm rot="5400000">
            <a:off x="3783053" y="1884378"/>
            <a:ext cx="230790" cy="2082208"/>
          </a:xfrm>
          <a:prstGeom prst="rightBrace">
            <a:avLst>
              <a:gd name="adj1" fmla="val 8333"/>
              <a:gd name="adj2" fmla="val 59668"/>
            </a:avLst>
          </a:prstGeom>
          <a:ln>
            <a:solidFill>
              <a:srgbClr val="0070C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CH"/>
          </a:p>
        </p:txBody>
      </p:sp>
      <p:grpSp>
        <p:nvGrpSpPr>
          <p:cNvPr id="10" name="Gruppieren 9">
            <a:extLst>
              <a:ext uri="{FF2B5EF4-FFF2-40B4-BE49-F238E27FC236}">
                <a16:creationId xmlns:a16="http://schemas.microsoft.com/office/drawing/2014/main" id="{1C5A9F88-AF59-DD50-8E30-4FF7537B6D8E}"/>
              </a:ext>
            </a:extLst>
          </p:cNvPr>
          <p:cNvGrpSpPr/>
          <p:nvPr/>
        </p:nvGrpSpPr>
        <p:grpSpPr>
          <a:xfrm>
            <a:off x="7284281" y="5102226"/>
            <a:ext cx="502022" cy="523612"/>
            <a:chOff x="6696635" y="2142565"/>
            <a:chExt cx="735106" cy="744070"/>
          </a:xfrm>
        </p:grpSpPr>
        <p:sp>
          <p:nvSpPr>
            <p:cNvPr id="8" name="Ellipse 7">
              <a:extLst>
                <a:ext uri="{FF2B5EF4-FFF2-40B4-BE49-F238E27FC236}">
                  <a16:creationId xmlns:a16="http://schemas.microsoft.com/office/drawing/2014/main" id="{F461AC1B-F660-C969-8E41-891875249FCE}"/>
                </a:ext>
              </a:extLst>
            </p:cNvPr>
            <p:cNvSpPr/>
            <p:nvPr/>
          </p:nvSpPr>
          <p:spPr>
            <a:xfrm>
              <a:off x="6696635" y="2142565"/>
              <a:ext cx="735106" cy="744070"/>
            </a:xfrm>
            <a:prstGeom prst="ellipse">
              <a:avLst/>
            </a:prstGeom>
            <a:solidFill>
              <a:schemeClr val="accent6">
                <a:lumMod val="20000"/>
                <a:lumOff val="80000"/>
              </a:scheme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9" name="Rechteck 8">
              <a:extLst>
                <a:ext uri="{FF2B5EF4-FFF2-40B4-BE49-F238E27FC236}">
                  <a16:creationId xmlns:a16="http://schemas.microsoft.com/office/drawing/2014/main" id="{2DFCF99C-D761-ADA3-400A-58521A4D5A58}"/>
                </a:ext>
              </a:extLst>
            </p:cNvPr>
            <p:cNvSpPr/>
            <p:nvPr/>
          </p:nvSpPr>
          <p:spPr>
            <a:xfrm>
              <a:off x="6875929" y="2465294"/>
              <a:ext cx="412377" cy="80682"/>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20" name="Gruppieren 19">
            <a:extLst>
              <a:ext uri="{FF2B5EF4-FFF2-40B4-BE49-F238E27FC236}">
                <a16:creationId xmlns:a16="http://schemas.microsoft.com/office/drawing/2014/main" id="{3068FFD4-FF3E-C1B8-BD11-4B6E2C25CB52}"/>
              </a:ext>
            </a:extLst>
          </p:cNvPr>
          <p:cNvGrpSpPr/>
          <p:nvPr/>
        </p:nvGrpSpPr>
        <p:grpSpPr>
          <a:xfrm>
            <a:off x="5910283" y="4067359"/>
            <a:ext cx="493312" cy="493191"/>
            <a:chOff x="6732494" y="2984776"/>
            <a:chExt cx="735106" cy="744070"/>
          </a:xfrm>
        </p:grpSpPr>
        <p:sp>
          <p:nvSpPr>
            <p:cNvPr id="21" name="Ellipse 20">
              <a:extLst>
                <a:ext uri="{FF2B5EF4-FFF2-40B4-BE49-F238E27FC236}">
                  <a16:creationId xmlns:a16="http://schemas.microsoft.com/office/drawing/2014/main" id="{47CD819D-87EA-C96F-0EF3-B60955C7B739}"/>
                </a:ext>
              </a:extLst>
            </p:cNvPr>
            <p:cNvSpPr/>
            <p:nvPr/>
          </p:nvSpPr>
          <p:spPr>
            <a:xfrm>
              <a:off x="6732494" y="2984776"/>
              <a:ext cx="735106" cy="744070"/>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22" name="Rechteck 21">
              <a:extLst>
                <a:ext uri="{FF2B5EF4-FFF2-40B4-BE49-F238E27FC236}">
                  <a16:creationId xmlns:a16="http://schemas.microsoft.com/office/drawing/2014/main" id="{B495A68D-4B37-3F81-1350-7EB86E782E62}"/>
                </a:ext>
              </a:extLst>
            </p:cNvPr>
            <p:cNvSpPr/>
            <p:nvPr/>
          </p:nvSpPr>
          <p:spPr>
            <a:xfrm>
              <a:off x="6893858" y="3307505"/>
              <a:ext cx="412377" cy="80682"/>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23" name="Rechteck 22">
              <a:extLst>
                <a:ext uri="{FF2B5EF4-FFF2-40B4-BE49-F238E27FC236}">
                  <a16:creationId xmlns:a16="http://schemas.microsoft.com/office/drawing/2014/main" id="{477C1D67-132C-7070-190A-8FD7E3A5CCDC}"/>
                </a:ext>
              </a:extLst>
            </p:cNvPr>
            <p:cNvSpPr/>
            <p:nvPr/>
          </p:nvSpPr>
          <p:spPr>
            <a:xfrm>
              <a:off x="7064188" y="3141658"/>
              <a:ext cx="80682" cy="430306"/>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grpSp>
      <p:grpSp>
        <p:nvGrpSpPr>
          <p:cNvPr id="27" name="Gruppieren 26">
            <a:extLst>
              <a:ext uri="{FF2B5EF4-FFF2-40B4-BE49-F238E27FC236}">
                <a16:creationId xmlns:a16="http://schemas.microsoft.com/office/drawing/2014/main" id="{1A576C5A-35ED-CBCB-B018-73DA1C3A6016}"/>
              </a:ext>
            </a:extLst>
          </p:cNvPr>
          <p:cNvGrpSpPr/>
          <p:nvPr/>
        </p:nvGrpSpPr>
        <p:grpSpPr>
          <a:xfrm>
            <a:off x="6800099" y="4796260"/>
            <a:ext cx="502022" cy="523612"/>
            <a:chOff x="6732494" y="2984776"/>
            <a:chExt cx="735106" cy="744070"/>
          </a:xfrm>
        </p:grpSpPr>
        <p:sp>
          <p:nvSpPr>
            <p:cNvPr id="28" name="Ellipse 27">
              <a:extLst>
                <a:ext uri="{FF2B5EF4-FFF2-40B4-BE49-F238E27FC236}">
                  <a16:creationId xmlns:a16="http://schemas.microsoft.com/office/drawing/2014/main" id="{181FCD8A-BFA4-19CA-F47C-5CEDA00AFD1A}"/>
                </a:ext>
              </a:extLst>
            </p:cNvPr>
            <p:cNvSpPr/>
            <p:nvPr/>
          </p:nvSpPr>
          <p:spPr>
            <a:xfrm>
              <a:off x="6732494" y="2984776"/>
              <a:ext cx="735106" cy="744070"/>
            </a:xfrm>
            <a:prstGeom prst="ellipse">
              <a:avLst/>
            </a:prstGeom>
            <a:solidFill>
              <a:schemeClr val="accent1">
                <a:lumMod val="20000"/>
                <a:lumOff val="8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29" name="Rechteck 28">
              <a:extLst>
                <a:ext uri="{FF2B5EF4-FFF2-40B4-BE49-F238E27FC236}">
                  <a16:creationId xmlns:a16="http://schemas.microsoft.com/office/drawing/2014/main" id="{4D7722E2-CE24-C244-6ACB-3F5E6950628A}"/>
                </a:ext>
              </a:extLst>
            </p:cNvPr>
            <p:cNvSpPr/>
            <p:nvPr/>
          </p:nvSpPr>
          <p:spPr>
            <a:xfrm>
              <a:off x="6893858" y="3307505"/>
              <a:ext cx="412377" cy="80682"/>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30" name="Rechteck 29">
              <a:extLst>
                <a:ext uri="{FF2B5EF4-FFF2-40B4-BE49-F238E27FC236}">
                  <a16:creationId xmlns:a16="http://schemas.microsoft.com/office/drawing/2014/main" id="{4A8D6AF1-B426-E094-263C-832337C6F446}"/>
                </a:ext>
              </a:extLst>
            </p:cNvPr>
            <p:cNvSpPr/>
            <p:nvPr/>
          </p:nvSpPr>
          <p:spPr>
            <a:xfrm>
              <a:off x="7064188" y="3141658"/>
              <a:ext cx="80682" cy="43030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grpSp>
      <p:grpSp>
        <p:nvGrpSpPr>
          <p:cNvPr id="31" name="Gruppieren 30">
            <a:extLst>
              <a:ext uri="{FF2B5EF4-FFF2-40B4-BE49-F238E27FC236}">
                <a16:creationId xmlns:a16="http://schemas.microsoft.com/office/drawing/2014/main" id="{A41D07C7-39DB-8F0D-6072-1D080EAAE746}"/>
              </a:ext>
            </a:extLst>
          </p:cNvPr>
          <p:cNvGrpSpPr/>
          <p:nvPr/>
        </p:nvGrpSpPr>
        <p:grpSpPr>
          <a:xfrm>
            <a:off x="10646734" y="5871276"/>
            <a:ext cx="471377" cy="469173"/>
            <a:chOff x="6696635" y="2142565"/>
            <a:chExt cx="735106" cy="744070"/>
          </a:xfrm>
        </p:grpSpPr>
        <p:sp>
          <p:nvSpPr>
            <p:cNvPr id="32" name="Ellipse 31">
              <a:extLst>
                <a:ext uri="{FF2B5EF4-FFF2-40B4-BE49-F238E27FC236}">
                  <a16:creationId xmlns:a16="http://schemas.microsoft.com/office/drawing/2014/main" id="{6159BAD6-F268-0285-D054-428D0BF97662}"/>
                </a:ext>
              </a:extLst>
            </p:cNvPr>
            <p:cNvSpPr/>
            <p:nvPr/>
          </p:nvSpPr>
          <p:spPr>
            <a:xfrm>
              <a:off x="6696635" y="2142565"/>
              <a:ext cx="735106" cy="744070"/>
            </a:xfrm>
            <a:prstGeom prst="ellipse">
              <a:avLst/>
            </a:prstGeom>
            <a:solidFill>
              <a:schemeClr val="bg1">
                <a:lumMod val="85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33" name="Rechteck 32">
              <a:extLst>
                <a:ext uri="{FF2B5EF4-FFF2-40B4-BE49-F238E27FC236}">
                  <a16:creationId xmlns:a16="http://schemas.microsoft.com/office/drawing/2014/main" id="{F9633850-32B4-786C-ABC0-761623FF4DE4}"/>
                </a:ext>
              </a:extLst>
            </p:cNvPr>
            <p:cNvSpPr/>
            <p:nvPr/>
          </p:nvSpPr>
          <p:spPr>
            <a:xfrm>
              <a:off x="6875929" y="2465294"/>
              <a:ext cx="412377" cy="8068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34" name="Gruppieren 33">
            <a:extLst>
              <a:ext uri="{FF2B5EF4-FFF2-40B4-BE49-F238E27FC236}">
                <a16:creationId xmlns:a16="http://schemas.microsoft.com/office/drawing/2014/main" id="{EFF9D379-EF84-0D28-83DB-870576B09D02}"/>
              </a:ext>
            </a:extLst>
          </p:cNvPr>
          <p:cNvGrpSpPr/>
          <p:nvPr/>
        </p:nvGrpSpPr>
        <p:grpSpPr>
          <a:xfrm>
            <a:off x="5624623" y="5842252"/>
            <a:ext cx="471377" cy="486217"/>
            <a:chOff x="6732494" y="2984776"/>
            <a:chExt cx="735106" cy="744070"/>
          </a:xfrm>
        </p:grpSpPr>
        <p:sp>
          <p:nvSpPr>
            <p:cNvPr id="35" name="Ellipse 34">
              <a:extLst>
                <a:ext uri="{FF2B5EF4-FFF2-40B4-BE49-F238E27FC236}">
                  <a16:creationId xmlns:a16="http://schemas.microsoft.com/office/drawing/2014/main" id="{BDDDEA72-0046-3718-EEB2-FB65DDCE46E6}"/>
                </a:ext>
              </a:extLst>
            </p:cNvPr>
            <p:cNvSpPr/>
            <p:nvPr/>
          </p:nvSpPr>
          <p:spPr>
            <a:xfrm>
              <a:off x="6732494" y="2984776"/>
              <a:ext cx="735106" cy="744070"/>
            </a:xfrm>
            <a:prstGeom prst="ellipse">
              <a:avLst/>
            </a:prstGeom>
            <a:solidFill>
              <a:schemeClr val="bg2">
                <a:lumMod val="90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36" name="Rechteck 35">
              <a:extLst>
                <a:ext uri="{FF2B5EF4-FFF2-40B4-BE49-F238E27FC236}">
                  <a16:creationId xmlns:a16="http://schemas.microsoft.com/office/drawing/2014/main" id="{ACE1EBAA-533E-34D9-7048-CB87845C671E}"/>
                </a:ext>
              </a:extLst>
            </p:cNvPr>
            <p:cNvSpPr/>
            <p:nvPr/>
          </p:nvSpPr>
          <p:spPr>
            <a:xfrm>
              <a:off x="6893858" y="3307505"/>
              <a:ext cx="412377" cy="8068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37" name="Rechteck 36">
              <a:extLst>
                <a:ext uri="{FF2B5EF4-FFF2-40B4-BE49-F238E27FC236}">
                  <a16:creationId xmlns:a16="http://schemas.microsoft.com/office/drawing/2014/main" id="{8BB05B8C-8718-5771-7767-23D9717EBBFF}"/>
                </a:ext>
              </a:extLst>
            </p:cNvPr>
            <p:cNvSpPr/>
            <p:nvPr/>
          </p:nvSpPr>
          <p:spPr>
            <a:xfrm>
              <a:off x="7064188" y="3141658"/>
              <a:ext cx="80682" cy="430306"/>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grpSp>
      <p:grpSp>
        <p:nvGrpSpPr>
          <p:cNvPr id="48" name="Gruppieren 47">
            <a:extLst>
              <a:ext uri="{FF2B5EF4-FFF2-40B4-BE49-F238E27FC236}">
                <a16:creationId xmlns:a16="http://schemas.microsoft.com/office/drawing/2014/main" id="{C6B64047-6EDB-8DDB-1558-9538E3D93F34}"/>
              </a:ext>
            </a:extLst>
          </p:cNvPr>
          <p:cNvGrpSpPr/>
          <p:nvPr/>
        </p:nvGrpSpPr>
        <p:grpSpPr>
          <a:xfrm>
            <a:off x="3542020" y="2372911"/>
            <a:ext cx="444833" cy="469173"/>
            <a:chOff x="6732494" y="2984776"/>
            <a:chExt cx="735106" cy="744070"/>
          </a:xfrm>
        </p:grpSpPr>
        <p:sp>
          <p:nvSpPr>
            <p:cNvPr id="49" name="Ellipse 48">
              <a:extLst>
                <a:ext uri="{FF2B5EF4-FFF2-40B4-BE49-F238E27FC236}">
                  <a16:creationId xmlns:a16="http://schemas.microsoft.com/office/drawing/2014/main" id="{008DC242-C299-E5E1-A10B-8D346B04FA3B}"/>
                </a:ext>
              </a:extLst>
            </p:cNvPr>
            <p:cNvSpPr/>
            <p:nvPr/>
          </p:nvSpPr>
          <p:spPr>
            <a:xfrm>
              <a:off x="6732494" y="2984776"/>
              <a:ext cx="735106" cy="744070"/>
            </a:xfrm>
            <a:prstGeom prst="ellipse">
              <a:avLst/>
            </a:prstGeom>
            <a:solidFill>
              <a:schemeClr val="bg2">
                <a:lumMod val="90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50" name="Rechteck 49">
              <a:extLst>
                <a:ext uri="{FF2B5EF4-FFF2-40B4-BE49-F238E27FC236}">
                  <a16:creationId xmlns:a16="http://schemas.microsoft.com/office/drawing/2014/main" id="{91081F43-9E76-728D-ECB9-B0E8215ECE01}"/>
                </a:ext>
              </a:extLst>
            </p:cNvPr>
            <p:cNvSpPr/>
            <p:nvPr/>
          </p:nvSpPr>
          <p:spPr>
            <a:xfrm>
              <a:off x="6893858" y="3307505"/>
              <a:ext cx="412377" cy="8068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51" name="Rechteck 50">
              <a:extLst>
                <a:ext uri="{FF2B5EF4-FFF2-40B4-BE49-F238E27FC236}">
                  <a16:creationId xmlns:a16="http://schemas.microsoft.com/office/drawing/2014/main" id="{7DE18352-5833-3418-B877-26755E9590CC}"/>
                </a:ext>
              </a:extLst>
            </p:cNvPr>
            <p:cNvSpPr/>
            <p:nvPr/>
          </p:nvSpPr>
          <p:spPr>
            <a:xfrm>
              <a:off x="7064188" y="3141658"/>
              <a:ext cx="80682" cy="430306"/>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grpSp>
      <p:grpSp>
        <p:nvGrpSpPr>
          <p:cNvPr id="52" name="Gruppieren 51">
            <a:extLst>
              <a:ext uri="{FF2B5EF4-FFF2-40B4-BE49-F238E27FC236}">
                <a16:creationId xmlns:a16="http://schemas.microsoft.com/office/drawing/2014/main" id="{840CCBF7-980A-B48B-F7AE-F90AEDB4FD42}"/>
              </a:ext>
            </a:extLst>
          </p:cNvPr>
          <p:cNvGrpSpPr/>
          <p:nvPr/>
        </p:nvGrpSpPr>
        <p:grpSpPr>
          <a:xfrm>
            <a:off x="2924061" y="2370899"/>
            <a:ext cx="471377" cy="469173"/>
            <a:chOff x="6696635" y="2142565"/>
            <a:chExt cx="735106" cy="744070"/>
          </a:xfrm>
        </p:grpSpPr>
        <p:sp>
          <p:nvSpPr>
            <p:cNvPr id="53" name="Ellipse 52">
              <a:extLst>
                <a:ext uri="{FF2B5EF4-FFF2-40B4-BE49-F238E27FC236}">
                  <a16:creationId xmlns:a16="http://schemas.microsoft.com/office/drawing/2014/main" id="{0C40FD9A-9387-5A61-02B0-C87544B63E96}"/>
                </a:ext>
              </a:extLst>
            </p:cNvPr>
            <p:cNvSpPr/>
            <p:nvPr/>
          </p:nvSpPr>
          <p:spPr>
            <a:xfrm>
              <a:off x="6696635" y="2142565"/>
              <a:ext cx="735106" cy="744070"/>
            </a:xfrm>
            <a:prstGeom prst="ellipse">
              <a:avLst/>
            </a:prstGeom>
            <a:solidFill>
              <a:schemeClr val="bg1">
                <a:lumMod val="85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54" name="Rechteck 53">
              <a:extLst>
                <a:ext uri="{FF2B5EF4-FFF2-40B4-BE49-F238E27FC236}">
                  <a16:creationId xmlns:a16="http://schemas.microsoft.com/office/drawing/2014/main" id="{6A186FEA-8ECD-DB2C-372E-D8808B4F6B86}"/>
                </a:ext>
              </a:extLst>
            </p:cNvPr>
            <p:cNvSpPr/>
            <p:nvPr/>
          </p:nvSpPr>
          <p:spPr>
            <a:xfrm>
              <a:off x="6875929" y="2465294"/>
              <a:ext cx="412377" cy="8068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4" name="Gruppieren 3">
            <a:extLst>
              <a:ext uri="{FF2B5EF4-FFF2-40B4-BE49-F238E27FC236}">
                <a16:creationId xmlns:a16="http://schemas.microsoft.com/office/drawing/2014/main" id="{A1907AE3-6659-43AB-DD9A-2030A0B2C29D}"/>
              </a:ext>
            </a:extLst>
          </p:cNvPr>
          <p:cNvGrpSpPr/>
          <p:nvPr/>
        </p:nvGrpSpPr>
        <p:grpSpPr>
          <a:xfrm>
            <a:off x="3344309" y="3086267"/>
            <a:ext cx="744918" cy="776245"/>
            <a:chOff x="6696635" y="2142565"/>
            <a:chExt cx="735106" cy="744070"/>
          </a:xfrm>
        </p:grpSpPr>
        <p:sp>
          <p:nvSpPr>
            <p:cNvPr id="6" name="Ellipse 5">
              <a:extLst>
                <a:ext uri="{FF2B5EF4-FFF2-40B4-BE49-F238E27FC236}">
                  <a16:creationId xmlns:a16="http://schemas.microsoft.com/office/drawing/2014/main" id="{404E2430-7BB7-75EE-5DEC-5D0972A84B03}"/>
                </a:ext>
              </a:extLst>
            </p:cNvPr>
            <p:cNvSpPr/>
            <p:nvPr/>
          </p:nvSpPr>
          <p:spPr>
            <a:xfrm>
              <a:off x="6696635" y="2142565"/>
              <a:ext cx="735106" cy="744070"/>
            </a:xfrm>
            <a:prstGeom prst="ellipse">
              <a:avLst/>
            </a:prstGeom>
            <a:solidFill>
              <a:schemeClr val="accent1">
                <a:lumMod val="20000"/>
                <a:lumOff val="8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1" name="Rechteck 10">
              <a:extLst>
                <a:ext uri="{FF2B5EF4-FFF2-40B4-BE49-F238E27FC236}">
                  <a16:creationId xmlns:a16="http://schemas.microsoft.com/office/drawing/2014/main" id="{EBCAAE42-330F-8680-EF53-BB1D34496009}"/>
                </a:ext>
              </a:extLst>
            </p:cNvPr>
            <p:cNvSpPr/>
            <p:nvPr/>
          </p:nvSpPr>
          <p:spPr>
            <a:xfrm>
              <a:off x="6875929" y="2465294"/>
              <a:ext cx="412377" cy="80682"/>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14" name="Gruppieren 13">
            <a:extLst>
              <a:ext uri="{FF2B5EF4-FFF2-40B4-BE49-F238E27FC236}">
                <a16:creationId xmlns:a16="http://schemas.microsoft.com/office/drawing/2014/main" id="{A861A22D-2AF6-48FC-C7B1-2D7F213760E8}"/>
              </a:ext>
            </a:extLst>
          </p:cNvPr>
          <p:cNvGrpSpPr/>
          <p:nvPr/>
        </p:nvGrpSpPr>
        <p:grpSpPr>
          <a:xfrm>
            <a:off x="4251873" y="2370899"/>
            <a:ext cx="502022" cy="523612"/>
            <a:chOff x="6732494" y="2984776"/>
            <a:chExt cx="735106" cy="744070"/>
          </a:xfrm>
        </p:grpSpPr>
        <p:sp>
          <p:nvSpPr>
            <p:cNvPr id="58" name="Ellipse 57">
              <a:extLst>
                <a:ext uri="{FF2B5EF4-FFF2-40B4-BE49-F238E27FC236}">
                  <a16:creationId xmlns:a16="http://schemas.microsoft.com/office/drawing/2014/main" id="{95B6D8CC-66B4-D38C-F191-2D2175F38723}"/>
                </a:ext>
              </a:extLst>
            </p:cNvPr>
            <p:cNvSpPr/>
            <p:nvPr/>
          </p:nvSpPr>
          <p:spPr>
            <a:xfrm>
              <a:off x="6732494" y="2984776"/>
              <a:ext cx="735106" cy="744070"/>
            </a:xfrm>
            <a:prstGeom prst="ellipse">
              <a:avLst/>
            </a:prstGeom>
            <a:solidFill>
              <a:schemeClr val="accent1">
                <a:lumMod val="20000"/>
                <a:lumOff val="8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59" name="Rechteck 58">
              <a:extLst>
                <a:ext uri="{FF2B5EF4-FFF2-40B4-BE49-F238E27FC236}">
                  <a16:creationId xmlns:a16="http://schemas.microsoft.com/office/drawing/2014/main" id="{99F27C85-BF60-05A1-BD24-28BF8C8793EB}"/>
                </a:ext>
              </a:extLst>
            </p:cNvPr>
            <p:cNvSpPr/>
            <p:nvPr/>
          </p:nvSpPr>
          <p:spPr>
            <a:xfrm>
              <a:off x="6893858" y="3307505"/>
              <a:ext cx="412377" cy="80682"/>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60" name="Rechteck 59">
              <a:extLst>
                <a:ext uri="{FF2B5EF4-FFF2-40B4-BE49-F238E27FC236}">
                  <a16:creationId xmlns:a16="http://schemas.microsoft.com/office/drawing/2014/main" id="{64389CF3-50B1-02C0-31E8-E8D5078A1C62}"/>
                </a:ext>
              </a:extLst>
            </p:cNvPr>
            <p:cNvSpPr/>
            <p:nvPr/>
          </p:nvSpPr>
          <p:spPr>
            <a:xfrm>
              <a:off x="7064188" y="3141658"/>
              <a:ext cx="80682" cy="43030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grpSp>
      <p:grpSp>
        <p:nvGrpSpPr>
          <p:cNvPr id="65" name="Gruppieren 64">
            <a:extLst>
              <a:ext uri="{FF2B5EF4-FFF2-40B4-BE49-F238E27FC236}">
                <a16:creationId xmlns:a16="http://schemas.microsoft.com/office/drawing/2014/main" id="{92C1C8F5-1CCE-1213-ED93-8B046CDF3632}"/>
              </a:ext>
            </a:extLst>
          </p:cNvPr>
          <p:cNvGrpSpPr/>
          <p:nvPr/>
        </p:nvGrpSpPr>
        <p:grpSpPr>
          <a:xfrm>
            <a:off x="2171780" y="3201308"/>
            <a:ext cx="538915" cy="514711"/>
            <a:chOff x="6732494" y="2984776"/>
            <a:chExt cx="735106" cy="744070"/>
          </a:xfrm>
        </p:grpSpPr>
        <p:sp>
          <p:nvSpPr>
            <p:cNvPr id="66" name="Ellipse 65">
              <a:extLst>
                <a:ext uri="{FF2B5EF4-FFF2-40B4-BE49-F238E27FC236}">
                  <a16:creationId xmlns:a16="http://schemas.microsoft.com/office/drawing/2014/main" id="{02369609-7D01-567C-7108-939A222439F0}"/>
                </a:ext>
              </a:extLst>
            </p:cNvPr>
            <p:cNvSpPr/>
            <p:nvPr/>
          </p:nvSpPr>
          <p:spPr>
            <a:xfrm>
              <a:off x="6732494" y="2984776"/>
              <a:ext cx="735106" cy="744070"/>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67" name="Rechteck 66">
              <a:extLst>
                <a:ext uri="{FF2B5EF4-FFF2-40B4-BE49-F238E27FC236}">
                  <a16:creationId xmlns:a16="http://schemas.microsoft.com/office/drawing/2014/main" id="{54D0CA41-A810-2A00-904C-7079E97980A1}"/>
                </a:ext>
              </a:extLst>
            </p:cNvPr>
            <p:cNvSpPr/>
            <p:nvPr/>
          </p:nvSpPr>
          <p:spPr>
            <a:xfrm>
              <a:off x="6893858" y="3307505"/>
              <a:ext cx="412377" cy="80682"/>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68" name="Rechteck 67">
              <a:extLst>
                <a:ext uri="{FF2B5EF4-FFF2-40B4-BE49-F238E27FC236}">
                  <a16:creationId xmlns:a16="http://schemas.microsoft.com/office/drawing/2014/main" id="{8EF9CB8C-B25E-ADA3-D0F9-8D35B74125AD}"/>
                </a:ext>
              </a:extLst>
            </p:cNvPr>
            <p:cNvSpPr/>
            <p:nvPr/>
          </p:nvSpPr>
          <p:spPr>
            <a:xfrm>
              <a:off x="7064188" y="3141658"/>
              <a:ext cx="80682" cy="430306"/>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grpSp>
      <p:grpSp>
        <p:nvGrpSpPr>
          <p:cNvPr id="38" name="Gruppieren 37">
            <a:extLst>
              <a:ext uri="{FF2B5EF4-FFF2-40B4-BE49-F238E27FC236}">
                <a16:creationId xmlns:a16="http://schemas.microsoft.com/office/drawing/2014/main" id="{2BF91A4D-CDB5-A883-3919-11156C147428}"/>
              </a:ext>
            </a:extLst>
          </p:cNvPr>
          <p:cNvGrpSpPr/>
          <p:nvPr/>
        </p:nvGrpSpPr>
        <p:grpSpPr>
          <a:xfrm>
            <a:off x="938390" y="3162750"/>
            <a:ext cx="502022" cy="523612"/>
            <a:chOff x="6696635" y="2142565"/>
            <a:chExt cx="735106" cy="744070"/>
          </a:xfrm>
        </p:grpSpPr>
        <p:sp>
          <p:nvSpPr>
            <p:cNvPr id="39" name="Ellipse 38">
              <a:extLst>
                <a:ext uri="{FF2B5EF4-FFF2-40B4-BE49-F238E27FC236}">
                  <a16:creationId xmlns:a16="http://schemas.microsoft.com/office/drawing/2014/main" id="{8A6FA923-84CD-A1F8-8D5D-8ECE2EB2E0B4}"/>
                </a:ext>
              </a:extLst>
            </p:cNvPr>
            <p:cNvSpPr/>
            <p:nvPr/>
          </p:nvSpPr>
          <p:spPr>
            <a:xfrm>
              <a:off x="6696635" y="2142565"/>
              <a:ext cx="735106" cy="744070"/>
            </a:xfrm>
            <a:prstGeom prst="ellipse">
              <a:avLst/>
            </a:prstGeom>
            <a:solidFill>
              <a:schemeClr val="accent6">
                <a:lumMod val="20000"/>
                <a:lumOff val="80000"/>
              </a:scheme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40" name="Rechteck 39">
              <a:extLst>
                <a:ext uri="{FF2B5EF4-FFF2-40B4-BE49-F238E27FC236}">
                  <a16:creationId xmlns:a16="http://schemas.microsoft.com/office/drawing/2014/main" id="{42169008-2977-4BD8-CD56-90B2E147DD4A}"/>
                </a:ext>
              </a:extLst>
            </p:cNvPr>
            <p:cNvSpPr/>
            <p:nvPr/>
          </p:nvSpPr>
          <p:spPr>
            <a:xfrm>
              <a:off x="6875929" y="2465294"/>
              <a:ext cx="412377" cy="80682"/>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spTree>
    <p:extLst>
      <p:ext uri="{BB962C8B-B14F-4D97-AF65-F5344CB8AC3E}">
        <p14:creationId xmlns:p14="http://schemas.microsoft.com/office/powerpoint/2010/main" val="3702049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E7EE0-B3D5-4311-05BB-98B890566D53}"/>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el 1">
                <a:extLst>
                  <a:ext uri="{FF2B5EF4-FFF2-40B4-BE49-F238E27FC236}">
                    <a16:creationId xmlns:a16="http://schemas.microsoft.com/office/drawing/2014/main" id="{3EE3F71B-3083-5658-0E4C-14C1ECEA0CD9}"/>
                  </a:ext>
                </a:extLst>
              </p:cNvPr>
              <p:cNvSpPr>
                <a:spLocks noGrp="1"/>
              </p:cNvSpPr>
              <p:nvPr>
                <p:ph type="title"/>
              </p:nvPr>
            </p:nvSpPr>
            <p:spPr/>
            <p:txBody>
              <a:bodyPr>
                <a:normAutofit/>
              </a:bodyPr>
              <a:lstStyle/>
              <a:p>
                <a14:m>
                  <m:oMath xmlns:m="http://schemas.openxmlformats.org/officeDocument/2006/math">
                    <m:r>
                      <m:rPr>
                        <m:nor/>
                      </m:rPr>
                      <a:rPr lang="de-CH" sz="3000" b="1" i="0" dirty="0" smtClean="0">
                        <a:solidFill>
                          <a:srgbClr val="00B050"/>
                        </a:solidFill>
                        <a:latin typeface="Symbol" panose="05050102010706020507" pitchFamily="18" charset="2"/>
                      </a:rPr>
                      <m:t>D</m:t>
                    </m:r>
                    <m:r>
                      <m:rPr>
                        <m:nor/>
                      </m:rPr>
                      <a:rPr lang="de-CH" sz="3000" b="1" i="0" dirty="0" smtClean="0">
                        <a:solidFill>
                          <a:srgbClr val="00B050"/>
                        </a:solidFill>
                        <a:latin typeface="Times New Roman" panose="02020603050405020304" pitchFamily="18" charset="0"/>
                        <a:cs typeface="Times New Roman" panose="02020603050405020304" pitchFamily="18" charset="0"/>
                      </a:rPr>
                      <m:t>G</m:t>
                    </m:r>
                    <m:r>
                      <a:rPr lang="de-CH" sz="3000" b="1" i="1" smtClean="0">
                        <a:solidFill>
                          <a:srgbClr val="00B050"/>
                        </a:solidFill>
                        <a:latin typeface="Cambria Math" panose="02040503050406030204" pitchFamily="18" charset="0"/>
                      </a:rPr>
                      <m:t>&gt;</m:t>
                    </m:r>
                    <m:r>
                      <a:rPr lang="de-CH" sz="3000" b="1" i="1">
                        <a:solidFill>
                          <a:srgbClr val="00B050"/>
                        </a:solidFill>
                        <a:latin typeface="Cambria Math" panose="02040503050406030204" pitchFamily="18" charset="0"/>
                      </a:rPr>
                      <m:t>𝟎</m:t>
                    </m:r>
                    <m:r>
                      <a:rPr lang="de-CH" sz="3000" b="1" i="1" smtClean="0">
                        <a:solidFill>
                          <a:srgbClr val="00B050"/>
                        </a:solidFill>
                        <a:latin typeface="Cambria Math" panose="02040503050406030204" pitchFamily="18" charset="0"/>
                      </a:rPr>
                      <m:t>:  </m:t>
                    </m:r>
                  </m:oMath>
                </a14:m>
                <a:r>
                  <a:rPr lang="de-CH" sz="3000" dirty="0">
                    <a:latin typeface="Times New Roman" panose="02020603050405020304" pitchFamily="18" charset="0"/>
                    <a:cs typeface="Times New Roman" panose="02020603050405020304" pitchFamily="18" charset="0"/>
                  </a:rPr>
                  <a:t>Reaktion ist </a:t>
                </a:r>
                <a:r>
                  <a:rPr lang="de-CH" sz="3000" dirty="0">
                    <a:solidFill>
                      <a:srgbClr val="00B050"/>
                    </a:solidFill>
                    <a:latin typeface="Times New Roman" panose="02020603050405020304" pitchFamily="18" charset="0"/>
                    <a:cs typeface="Times New Roman" panose="02020603050405020304" pitchFamily="18" charset="0"/>
                  </a:rPr>
                  <a:t>endergonisch </a:t>
                </a:r>
                <a:r>
                  <a:rPr lang="de-CH" sz="2400" dirty="0">
                    <a:solidFill>
                      <a:srgbClr val="00B050"/>
                    </a:solidFill>
                    <a:latin typeface="Times New Roman" panose="02020603050405020304" pitchFamily="18" charset="0"/>
                    <a:cs typeface="Times New Roman" panose="02020603050405020304" pitchFamily="18" charset="0"/>
                  </a:rPr>
                  <a:t>(läuft nicht freiwillig ab) </a:t>
                </a:r>
                <a:r>
                  <a:rPr lang="de-CH" sz="3000" dirty="0">
                    <a:latin typeface="Times New Roman" panose="02020603050405020304" pitchFamily="18" charset="0"/>
                    <a:cs typeface="Times New Roman" panose="02020603050405020304" pitchFamily="18" charset="0"/>
                  </a:rPr>
                  <a:t>wenn…</a:t>
                </a:r>
                <a:endParaRPr lang="de-CH" sz="3000" dirty="0">
                  <a:solidFill>
                    <a:srgbClr val="00B050"/>
                  </a:solidFill>
                  <a:latin typeface="Times New Roman" panose="02020603050405020304" pitchFamily="18" charset="0"/>
                  <a:cs typeface="Times New Roman" panose="02020603050405020304" pitchFamily="18" charset="0"/>
                </a:endParaRPr>
              </a:p>
            </p:txBody>
          </p:sp>
        </mc:Choice>
        <mc:Fallback xmlns="">
          <p:sp>
            <p:nvSpPr>
              <p:cNvPr id="2" name="Titel 1">
                <a:extLst>
                  <a:ext uri="{FF2B5EF4-FFF2-40B4-BE49-F238E27FC236}">
                    <a16:creationId xmlns:a16="http://schemas.microsoft.com/office/drawing/2014/main" id="{3EE3F71B-3083-5658-0E4C-14C1ECEA0CD9}"/>
                  </a:ext>
                </a:extLst>
              </p:cNvPr>
              <p:cNvSpPr>
                <a:spLocks noGrp="1" noRot="1" noChangeAspect="1" noMove="1" noResize="1" noEditPoints="1" noAdjustHandles="1" noChangeArrowheads="1" noChangeShapeType="1" noTextEdit="1"/>
              </p:cNvSpPr>
              <p:nvPr>
                <p:ph type="title"/>
              </p:nvPr>
            </p:nvSpPr>
            <p:spPr>
              <a:blipFill>
                <a:blip r:embed="rId2"/>
                <a:stretch>
                  <a:fillRect/>
                </a:stretch>
              </a:blipFill>
            </p:spPr>
            <p:txBody>
              <a:bodyPr/>
              <a:lstStyle/>
              <a:p>
                <a:r>
                  <a:rPr lang="de-CH">
                    <a:noFill/>
                  </a:rPr>
                  <a:t> </a:t>
                </a:r>
              </a:p>
            </p:txBody>
          </p:sp>
        </mc:Fallback>
      </mc:AlternateContent>
      <mc:AlternateContent xmlns:mc="http://schemas.openxmlformats.org/markup-compatibility/2006" xmlns:a14="http://schemas.microsoft.com/office/drawing/2010/main">
        <mc:Choice Requires="a14">
          <p:sp>
            <p:nvSpPr>
              <p:cNvPr id="3" name="Inhaltsplatzhalter 2">
                <a:extLst>
                  <a:ext uri="{FF2B5EF4-FFF2-40B4-BE49-F238E27FC236}">
                    <a16:creationId xmlns:a16="http://schemas.microsoft.com/office/drawing/2014/main" id="{DDA71218-E381-68B6-18CF-CB5929AACB04}"/>
                  </a:ext>
                </a:extLst>
              </p:cNvPr>
              <p:cNvSpPr>
                <a:spLocks noGrp="1"/>
              </p:cNvSpPr>
              <p:nvPr>
                <p:ph idx="1"/>
              </p:nvPr>
            </p:nvSpPr>
            <p:spPr>
              <a:xfrm>
                <a:off x="838200" y="1825625"/>
                <a:ext cx="10515600" cy="4862046"/>
              </a:xfrm>
            </p:spPr>
            <p:txBody>
              <a:bodyPr>
                <a:normAutofit/>
              </a:bodyPr>
              <a:lstStyle/>
              <a:p>
                <a:pPr marL="0" indent="0">
                  <a:buNone/>
                </a:pPr>
                <a14:m>
                  <m:oMath xmlns:m="http://schemas.openxmlformats.org/officeDocument/2006/math">
                    <m:r>
                      <m:rPr>
                        <m:nor/>
                      </m:rPr>
                      <a:rPr lang="de-CH" sz="4000" i="0" dirty="0" smtClean="0">
                        <a:solidFill>
                          <a:srgbClr val="00B050"/>
                        </a:solidFill>
                        <a:latin typeface="Symbol" panose="05050102010706020507" pitchFamily="18" charset="2"/>
                      </a:rPr>
                      <m:t>D</m:t>
                    </m:r>
                    <m:r>
                      <m:rPr>
                        <m:nor/>
                      </m:rPr>
                      <a:rPr lang="de-CH" sz="4000" i="0" dirty="0" smtClean="0">
                        <a:solidFill>
                          <a:srgbClr val="00B050"/>
                        </a:solidFill>
                        <a:latin typeface="Times New Roman" panose="02020603050405020304" pitchFamily="18" charset="0"/>
                        <a:cs typeface="Times New Roman" panose="02020603050405020304" pitchFamily="18" charset="0"/>
                      </a:rPr>
                      <m:t>G</m:t>
                    </m:r>
                    <m:r>
                      <m:rPr>
                        <m:nor/>
                      </m:rPr>
                      <a:rPr lang="de-CH" sz="4000" b="0" i="0" dirty="0" smtClean="0">
                        <a:solidFill>
                          <a:srgbClr val="00B050"/>
                        </a:solidFill>
                        <a:latin typeface="Times New Roman" panose="02020603050405020304" pitchFamily="18" charset="0"/>
                        <a:cs typeface="Times New Roman" panose="02020603050405020304" pitchFamily="18" charset="0"/>
                      </a:rPr>
                      <m:t> </m:t>
                    </m:r>
                    <m:r>
                      <m:rPr>
                        <m:nor/>
                      </m:rPr>
                      <a:rPr lang="de-CH" sz="4000" b="0" i="0" dirty="0" smtClean="0">
                        <a:solidFill>
                          <a:schemeClr val="tx1"/>
                        </a:solidFill>
                        <a:latin typeface="Times New Roman" panose="02020603050405020304" pitchFamily="18" charset="0"/>
                        <a:cs typeface="Times New Roman" panose="02020603050405020304" pitchFamily="18" charset="0"/>
                      </a:rPr>
                      <m:t>=</m:t>
                    </m:r>
                    <m:r>
                      <m:rPr>
                        <m:nor/>
                      </m:rPr>
                      <a:rPr lang="de-CH" sz="4000" b="0" i="0" dirty="0" smtClean="0">
                        <a:solidFill>
                          <a:srgbClr val="00B050"/>
                        </a:solidFill>
                        <a:latin typeface="Times New Roman" panose="02020603050405020304" pitchFamily="18" charset="0"/>
                        <a:cs typeface="Times New Roman" panose="02020603050405020304" pitchFamily="18" charset="0"/>
                      </a:rPr>
                      <m:t> </m:t>
                    </m:r>
                  </m:oMath>
                </a14:m>
                <a:r>
                  <a:rPr lang="de-CH" sz="4000" dirty="0">
                    <a:solidFill>
                      <a:srgbClr val="FF0000"/>
                    </a:solidFill>
                    <a:latin typeface="Symbol" panose="05050102010706020507" pitchFamily="18" charset="2"/>
                  </a:rPr>
                  <a:t>D</a:t>
                </a:r>
                <a:r>
                  <a:rPr lang="de-CH" sz="4000" dirty="0">
                    <a:solidFill>
                      <a:srgbClr val="FF0000"/>
                    </a:solidFill>
                    <a:latin typeface="Times New Roman" panose="02020603050405020304" pitchFamily="18" charset="0"/>
                    <a:cs typeface="Times New Roman" panose="02020603050405020304" pitchFamily="18" charset="0"/>
                  </a:rPr>
                  <a:t>H  </a:t>
                </a:r>
                <a:r>
                  <a:rPr lang="de-CH" sz="4000" b="1" dirty="0">
                    <a:latin typeface="Times New Roman" panose="02020603050405020304" pitchFamily="18" charset="0"/>
                    <a:cs typeface="Times New Roman" panose="02020603050405020304" pitchFamily="18" charset="0"/>
                  </a:rPr>
                  <a:t>–</a:t>
                </a:r>
                <a:r>
                  <a:rPr lang="de-CH" sz="4000" dirty="0">
                    <a:latin typeface="Times New Roman" panose="02020603050405020304" pitchFamily="18" charset="0"/>
                    <a:cs typeface="Times New Roman" panose="02020603050405020304" pitchFamily="18" charset="0"/>
                  </a:rPr>
                  <a:t>  T </a:t>
                </a:r>
                <a14:m>
                  <m:oMath xmlns:m="http://schemas.openxmlformats.org/officeDocument/2006/math">
                    <m:r>
                      <a:rPr lang="de-CH" sz="4000" i="1" dirty="0" smtClean="0">
                        <a:latin typeface="Cambria Math" panose="02040503050406030204" pitchFamily="18" charset="0"/>
                      </a:rPr>
                      <m:t>∗</m:t>
                    </m:r>
                    <m:r>
                      <m:rPr>
                        <m:nor/>
                      </m:rPr>
                      <a:rPr lang="de-CH" sz="4000" i="0" dirty="0" smtClean="0">
                        <a:solidFill>
                          <a:srgbClr val="0070C0"/>
                        </a:solidFill>
                        <a:latin typeface="Symbol" panose="05050102010706020507" pitchFamily="18" charset="2"/>
                      </a:rPr>
                      <m:t>D</m:t>
                    </m:r>
                    <m:r>
                      <m:rPr>
                        <m:nor/>
                      </m:rPr>
                      <a:rPr lang="de-CH" sz="4000" i="0" dirty="0" smtClean="0">
                        <a:solidFill>
                          <a:srgbClr val="0070C0"/>
                        </a:solidFill>
                        <a:latin typeface="Times New Roman" panose="02020603050405020304" pitchFamily="18" charset="0"/>
                        <a:cs typeface="Times New Roman" panose="02020603050405020304" pitchFamily="18" charset="0"/>
                      </a:rPr>
                      <m:t>S</m:t>
                    </m:r>
                  </m:oMath>
                </a14:m>
                <a:endParaRPr lang="de-CH" sz="4000" dirty="0">
                  <a:solidFill>
                    <a:srgbClr val="FF0000"/>
                  </a:solidFill>
                  <a:latin typeface="Times New Roman" panose="02020603050405020304" pitchFamily="18" charset="0"/>
                  <a:cs typeface="Times New Roman" panose="02020603050405020304" pitchFamily="18" charset="0"/>
                </a:endParaRPr>
              </a:p>
              <a:p>
                <a:pPr marL="0" indent="0">
                  <a:buNone/>
                </a:pPr>
                <a:endParaRPr lang="de-CH" dirty="0"/>
              </a:p>
              <a:p>
                <a:pPr marL="0" indent="0">
                  <a:buNone/>
                </a:pPr>
                <a:r>
                  <a:rPr lang="de-CH" dirty="0"/>
                  <a:t> </a:t>
                </a:r>
              </a:p>
              <a:p>
                <a:pPr marL="0" indent="0">
                  <a:buNone/>
                </a:pPr>
                <a:endParaRPr lang="de-CH" dirty="0"/>
              </a:p>
              <a:p>
                <a:pPr marL="0" indent="0">
                  <a:lnSpc>
                    <a:spcPct val="100000"/>
                  </a:lnSpc>
                  <a:spcBef>
                    <a:spcPts val="0"/>
                  </a:spcBef>
                  <a:spcAft>
                    <a:spcPts val="600"/>
                  </a:spcAft>
                  <a:buNone/>
                </a:pPr>
                <a:r>
                  <a:rPr lang="de-CH" sz="1600" dirty="0">
                    <a:solidFill>
                      <a:schemeClr val="accent2">
                        <a:lumMod val="40000"/>
                        <a:lumOff val="60000"/>
                      </a:schemeClr>
                    </a:solidFill>
                    <a:latin typeface="Symbol" panose="05050102010706020507" pitchFamily="18" charset="2"/>
                  </a:rPr>
                  <a:t>D</a:t>
                </a:r>
                <a:r>
                  <a:rPr lang="de-CH" sz="1600" dirty="0">
                    <a:solidFill>
                      <a:schemeClr val="accent2">
                        <a:lumMod val="40000"/>
                        <a:lumOff val="60000"/>
                      </a:schemeClr>
                    </a:solidFill>
                    <a:latin typeface="Times New Roman" panose="02020603050405020304" pitchFamily="18" charset="0"/>
                    <a:cs typeface="Times New Roman" panose="02020603050405020304" pitchFamily="18" charset="0"/>
                  </a:rPr>
                  <a:t>H</a:t>
                </a:r>
                <a:r>
                  <a:rPr lang="de-CH" sz="1600" dirty="0">
                    <a:solidFill>
                      <a:schemeClr val="accent2">
                        <a:lumMod val="40000"/>
                        <a:lumOff val="60000"/>
                      </a:schemeClr>
                    </a:solidFill>
                  </a:rPr>
                  <a:t> </a:t>
                </a:r>
                <a14:m>
                  <m:oMath xmlns:m="http://schemas.openxmlformats.org/officeDocument/2006/math">
                    <m:r>
                      <a:rPr lang="de-CH" sz="1600" b="0" i="1" smtClean="0">
                        <a:solidFill>
                          <a:schemeClr val="accent2">
                            <a:lumMod val="40000"/>
                            <a:lumOff val="60000"/>
                          </a:schemeClr>
                        </a:solidFill>
                        <a:latin typeface="Cambria Math" panose="02040503050406030204" pitchFamily="18" charset="0"/>
                      </a:rPr>
                      <m:t>&lt;0   </m:t>
                    </m:r>
                    <m:r>
                      <a:rPr lang="de-CH" sz="1600" b="0" i="1" smtClean="0">
                        <a:solidFill>
                          <a:schemeClr val="accent2">
                            <a:lumMod val="40000"/>
                            <a:lumOff val="60000"/>
                          </a:schemeClr>
                        </a:solidFill>
                        <a:latin typeface="Cambria Math" panose="02040503050406030204" pitchFamily="18" charset="0"/>
                      </a:rPr>
                      <m:t>𝑒𝑥𝑜𝑡ℎ𝑒𝑟𝑚</m:t>
                    </m:r>
                  </m:oMath>
                </a14:m>
                <a:r>
                  <a:rPr lang="de-CH" sz="1600" dirty="0">
                    <a:solidFill>
                      <a:schemeClr val="accent2">
                        <a:lumMod val="40000"/>
                        <a:lumOff val="60000"/>
                      </a:schemeClr>
                    </a:solidFill>
                  </a:rPr>
                  <a:t>, Wärme (Heat) wird frei</a:t>
                </a:r>
              </a:p>
              <a:p>
                <a:pPr marL="0" indent="0">
                  <a:lnSpc>
                    <a:spcPct val="100000"/>
                  </a:lnSpc>
                  <a:spcBef>
                    <a:spcPts val="0"/>
                  </a:spcBef>
                  <a:spcAft>
                    <a:spcPts val="600"/>
                  </a:spcAft>
                  <a:buNone/>
                </a:pPr>
                <a14:m>
                  <m:oMath xmlns:m="http://schemas.openxmlformats.org/officeDocument/2006/math">
                    <m:r>
                      <m:rPr>
                        <m:nor/>
                      </m:rPr>
                      <a:rPr lang="de-CH" sz="1600" b="1" i="0" dirty="0">
                        <a:solidFill>
                          <a:srgbClr val="FF0000"/>
                        </a:solidFill>
                        <a:latin typeface="Symbol" panose="05050102010706020507" pitchFamily="18" charset="2"/>
                      </a:rPr>
                      <m:t>D</m:t>
                    </m:r>
                    <m:r>
                      <m:rPr>
                        <m:nor/>
                      </m:rPr>
                      <a:rPr lang="de-CH" sz="1600" b="1" i="0" dirty="0">
                        <a:solidFill>
                          <a:srgbClr val="FF0000"/>
                        </a:solidFill>
                        <a:latin typeface="Times New Roman" panose="02020603050405020304" pitchFamily="18" charset="0"/>
                        <a:cs typeface="Times New Roman" panose="02020603050405020304" pitchFamily="18" charset="0"/>
                      </a:rPr>
                      <m:t>H</m:t>
                    </m:r>
                    <m:r>
                      <a:rPr lang="de-CH" sz="1600" b="1" i="1" smtClean="0">
                        <a:solidFill>
                          <a:srgbClr val="FF0000"/>
                        </a:solidFill>
                        <a:latin typeface="Cambria Math" panose="02040503050406030204" pitchFamily="18" charset="0"/>
                      </a:rPr>
                      <m:t>&gt;</m:t>
                    </m:r>
                    <m:r>
                      <a:rPr lang="de-CH" sz="1600" b="1" i="1" smtClean="0">
                        <a:solidFill>
                          <a:srgbClr val="FF0000"/>
                        </a:solidFill>
                        <a:latin typeface="Cambria Math" panose="02040503050406030204" pitchFamily="18" charset="0"/>
                      </a:rPr>
                      <m:t>𝟎</m:t>
                    </m:r>
                    <m:r>
                      <a:rPr lang="de-CH" sz="1600" b="1" i="1" smtClean="0">
                        <a:solidFill>
                          <a:srgbClr val="FF0000"/>
                        </a:solidFill>
                        <a:latin typeface="Cambria Math" panose="02040503050406030204" pitchFamily="18" charset="0"/>
                      </a:rPr>
                      <m:t>   </m:t>
                    </m:r>
                    <m:r>
                      <a:rPr lang="de-CH" sz="1600" b="1" i="1" smtClean="0">
                        <a:solidFill>
                          <a:srgbClr val="FF0000"/>
                        </a:solidFill>
                        <a:latin typeface="Cambria Math" panose="02040503050406030204" pitchFamily="18" charset="0"/>
                      </a:rPr>
                      <m:t>𝒆𝒏𝒅𝒐𝒕𝒉𝒆𝒓𝒎</m:t>
                    </m:r>
                  </m:oMath>
                </a14:m>
                <a:r>
                  <a:rPr lang="de-CH" sz="1600" b="1" dirty="0">
                    <a:solidFill>
                      <a:srgbClr val="FF0000"/>
                    </a:solidFill>
                  </a:rPr>
                  <a:t>, Wärme wird benötigt</a:t>
                </a:r>
              </a:p>
              <a:p>
                <a:pPr marL="0" indent="0">
                  <a:lnSpc>
                    <a:spcPct val="100000"/>
                  </a:lnSpc>
                  <a:spcBef>
                    <a:spcPts val="0"/>
                  </a:spcBef>
                  <a:spcAft>
                    <a:spcPts val="600"/>
                  </a:spcAft>
                  <a:buNone/>
                </a:pPr>
                <a14:m>
                  <m:oMath xmlns:m="http://schemas.openxmlformats.org/officeDocument/2006/math">
                    <m:r>
                      <m:rPr>
                        <m:nor/>
                      </m:rPr>
                      <a:rPr lang="de-CH" sz="1600" b="1" i="0" dirty="0" smtClean="0">
                        <a:solidFill>
                          <a:srgbClr val="0070C0"/>
                        </a:solidFill>
                        <a:latin typeface="Symbol" panose="05050102010706020507" pitchFamily="18" charset="2"/>
                      </a:rPr>
                      <m:t>D</m:t>
                    </m:r>
                    <m:r>
                      <m:rPr>
                        <m:nor/>
                      </m:rPr>
                      <a:rPr lang="de-CH" sz="1600" b="1" i="0" dirty="0" smtClean="0">
                        <a:solidFill>
                          <a:srgbClr val="0070C0"/>
                        </a:solidFill>
                        <a:latin typeface="Times New Roman" panose="02020603050405020304" pitchFamily="18" charset="0"/>
                        <a:cs typeface="Times New Roman" panose="02020603050405020304" pitchFamily="18" charset="0"/>
                      </a:rPr>
                      <m:t>S</m:t>
                    </m:r>
                    <m:r>
                      <a:rPr lang="de-CH" sz="1600" b="1" i="1" smtClean="0">
                        <a:solidFill>
                          <a:srgbClr val="0070C0"/>
                        </a:solidFill>
                        <a:latin typeface="Cambria Math" panose="02040503050406030204" pitchFamily="18" charset="0"/>
                      </a:rPr>
                      <m:t>&lt;</m:t>
                    </m:r>
                    <m:r>
                      <a:rPr lang="de-CH" sz="1600" b="1" i="1" smtClean="0">
                        <a:solidFill>
                          <a:srgbClr val="0070C0"/>
                        </a:solidFill>
                        <a:latin typeface="Cambria Math" panose="02040503050406030204" pitchFamily="18" charset="0"/>
                      </a:rPr>
                      <m:t>𝟎</m:t>
                    </m:r>
                    <m:r>
                      <a:rPr lang="de-CH" sz="1600" b="1" i="1" smtClean="0">
                        <a:solidFill>
                          <a:srgbClr val="0070C0"/>
                        </a:solidFill>
                        <a:latin typeface="Cambria Math" panose="02040503050406030204" pitchFamily="18" charset="0"/>
                      </a:rPr>
                      <m:t>   </m:t>
                    </m:r>
                    <m:r>
                      <a:rPr lang="de-CH" sz="1600" b="1" i="1" smtClean="0">
                        <a:solidFill>
                          <a:srgbClr val="0070C0"/>
                        </a:solidFill>
                        <a:latin typeface="Cambria Math" panose="02040503050406030204" pitchFamily="18" charset="0"/>
                      </a:rPr>
                      <m:t>𝑬𝒏𝒕𝒓𝒐𝒑𝒊𝒆</m:t>
                    </m:r>
                    <m:r>
                      <a:rPr lang="de-CH" sz="1600" b="1" i="1" smtClean="0">
                        <a:solidFill>
                          <a:srgbClr val="0070C0"/>
                        </a:solidFill>
                        <a:latin typeface="Cambria Math" panose="02040503050406030204" pitchFamily="18" charset="0"/>
                      </a:rPr>
                      <m:t> </m:t>
                    </m:r>
                    <m:r>
                      <a:rPr lang="de-CH" sz="1600" b="1" i="1" smtClean="0">
                        <a:solidFill>
                          <a:srgbClr val="0070C0"/>
                        </a:solidFill>
                        <a:latin typeface="Cambria Math" panose="02040503050406030204" pitchFamily="18" charset="0"/>
                      </a:rPr>
                      <m:t>𝒏𝒊𝒎𝒎𝒕</m:t>
                    </m:r>
                    <m:r>
                      <a:rPr lang="de-CH" sz="1600" b="1" i="1" smtClean="0">
                        <a:solidFill>
                          <a:srgbClr val="0070C0"/>
                        </a:solidFill>
                        <a:latin typeface="Cambria Math" panose="02040503050406030204" pitchFamily="18" charset="0"/>
                      </a:rPr>
                      <m:t> </m:t>
                    </m:r>
                    <m:r>
                      <a:rPr lang="de-CH" sz="1600" b="1" i="1" smtClean="0">
                        <a:solidFill>
                          <a:srgbClr val="0070C0"/>
                        </a:solidFill>
                        <a:latin typeface="Cambria Math" panose="02040503050406030204" pitchFamily="18" charset="0"/>
                      </a:rPr>
                      <m:t>𝒂𝒃</m:t>
                    </m:r>
                  </m:oMath>
                </a14:m>
                <a:r>
                  <a:rPr lang="de-CH" sz="1600" b="1" dirty="0">
                    <a:solidFill>
                      <a:srgbClr val="0070C0"/>
                    </a:solidFill>
                  </a:rPr>
                  <a:t>, «Ordnung» nimmt zu</a:t>
                </a:r>
              </a:p>
              <a:p>
                <a:pPr marL="0" indent="0">
                  <a:lnSpc>
                    <a:spcPct val="100000"/>
                  </a:lnSpc>
                  <a:spcBef>
                    <a:spcPts val="0"/>
                  </a:spcBef>
                  <a:spcAft>
                    <a:spcPts val="600"/>
                  </a:spcAft>
                  <a:buNone/>
                </a:pPr>
                <a14:m>
                  <m:oMath xmlns:m="http://schemas.openxmlformats.org/officeDocument/2006/math">
                    <m:r>
                      <m:rPr>
                        <m:nor/>
                      </m:rPr>
                      <a:rPr lang="de-CH" sz="1600" i="0" dirty="0" smtClean="0">
                        <a:solidFill>
                          <a:schemeClr val="tx2">
                            <a:lumMod val="25000"/>
                            <a:lumOff val="75000"/>
                          </a:schemeClr>
                        </a:solidFill>
                        <a:latin typeface="Symbol" panose="05050102010706020507" pitchFamily="18" charset="2"/>
                      </a:rPr>
                      <m:t>D</m:t>
                    </m:r>
                    <m:r>
                      <m:rPr>
                        <m:nor/>
                      </m:rPr>
                      <a:rPr lang="de-CH" sz="1600" i="0" dirty="0" smtClean="0">
                        <a:solidFill>
                          <a:schemeClr val="tx2">
                            <a:lumMod val="25000"/>
                            <a:lumOff val="75000"/>
                          </a:schemeClr>
                        </a:solidFill>
                        <a:latin typeface="Times New Roman" panose="02020603050405020304" pitchFamily="18" charset="0"/>
                        <a:cs typeface="Times New Roman" panose="02020603050405020304" pitchFamily="18" charset="0"/>
                      </a:rPr>
                      <m:t>S</m:t>
                    </m:r>
                    <m:r>
                      <a:rPr lang="de-CH" sz="1600" b="0" i="1" smtClean="0">
                        <a:solidFill>
                          <a:schemeClr val="tx2">
                            <a:lumMod val="25000"/>
                            <a:lumOff val="75000"/>
                          </a:schemeClr>
                        </a:solidFill>
                        <a:latin typeface="Cambria Math" panose="02040503050406030204" pitchFamily="18" charset="0"/>
                      </a:rPr>
                      <m:t>&gt;0   </m:t>
                    </m:r>
                    <m:r>
                      <a:rPr lang="de-CH" sz="1600" b="0" i="1" smtClean="0">
                        <a:solidFill>
                          <a:schemeClr val="tx2">
                            <a:lumMod val="25000"/>
                            <a:lumOff val="75000"/>
                          </a:schemeClr>
                        </a:solidFill>
                        <a:latin typeface="Cambria Math" panose="02040503050406030204" pitchFamily="18" charset="0"/>
                      </a:rPr>
                      <m:t>𝐸𝑛𝑡𝑟𝑜𝑝𝑖𝑒</m:t>
                    </m:r>
                    <m:r>
                      <a:rPr lang="de-CH" sz="1600" b="0" i="1" smtClean="0">
                        <a:solidFill>
                          <a:schemeClr val="tx2">
                            <a:lumMod val="25000"/>
                            <a:lumOff val="75000"/>
                          </a:schemeClr>
                        </a:solidFill>
                        <a:latin typeface="Cambria Math" panose="02040503050406030204" pitchFamily="18" charset="0"/>
                      </a:rPr>
                      <m:t> </m:t>
                    </m:r>
                    <m:r>
                      <a:rPr lang="de-CH" sz="1600" b="0" i="1" smtClean="0">
                        <a:solidFill>
                          <a:schemeClr val="tx2">
                            <a:lumMod val="25000"/>
                            <a:lumOff val="75000"/>
                          </a:schemeClr>
                        </a:solidFill>
                        <a:latin typeface="Cambria Math" panose="02040503050406030204" pitchFamily="18" charset="0"/>
                      </a:rPr>
                      <m:t>𝑛𝑖𝑚𝑚𝑡</m:t>
                    </m:r>
                    <m:r>
                      <a:rPr lang="de-CH" sz="1600" b="0" i="1" smtClean="0">
                        <a:solidFill>
                          <a:schemeClr val="tx2">
                            <a:lumMod val="25000"/>
                            <a:lumOff val="75000"/>
                          </a:schemeClr>
                        </a:solidFill>
                        <a:latin typeface="Cambria Math" panose="02040503050406030204" pitchFamily="18" charset="0"/>
                      </a:rPr>
                      <m:t> </m:t>
                    </m:r>
                    <m:r>
                      <a:rPr lang="de-CH" sz="1600" b="0" i="1" smtClean="0">
                        <a:solidFill>
                          <a:schemeClr val="tx2">
                            <a:lumMod val="25000"/>
                            <a:lumOff val="75000"/>
                          </a:schemeClr>
                        </a:solidFill>
                        <a:latin typeface="Cambria Math" panose="02040503050406030204" pitchFamily="18" charset="0"/>
                      </a:rPr>
                      <m:t>𝑧𝑢</m:t>
                    </m:r>
                  </m:oMath>
                </a14:m>
                <a:r>
                  <a:rPr lang="de-CH" sz="1600" dirty="0">
                    <a:solidFill>
                      <a:schemeClr val="tx2">
                        <a:lumMod val="25000"/>
                        <a:lumOff val="75000"/>
                      </a:schemeClr>
                    </a:solidFill>
                  </a:rPr>
                  <a:t>, «Unordnung» nimmt zu</a:t>
                </a:r>
              </a:p>
              <a:p>
                <a:pPr marL="0" indent="0">
                  <a:lnSpc>
                    <a:spcPct val="100000"/>
                  </a:lnSpc>
                  <a:spcBef>
                    <a:spcPts val="0"/>
                  </a:spcBef>
                  <a:spcAft>
                    <a:spcPts val="600"/>
                  </a:spcAft>
                  <a:buNone/>
                </a:pPr>
                <a14:m>
                  <m:oMath xmlns:m="http://schemas.openxmlformats.org/officeDocument/2006/math">
                    <m:r>
                      <m:rPr>
                        <m:nor/>
                      </m:rPr>
                      <a:rPr lang="de-CH" sz="1600" i="0" dirty="0" smtClean="0">
                        <a:solidFill>
                          <a:schemeClr val="accent6">
                            <a:lumMod val="60000"/>
                            <a:lumOff val="40000"/>
                          </a:schemeClr>
                        </a:solidFill>
                        <a:latin typeface="Symbol" panose="05050102010706020507" pitchFamily="18" charset="2"/>
                      </a:rPr>
                      <m:t>D</m:t>
                    </m:r>
                    <m:r>
                      <m:rPr>
                        <m:nor/>
                      </m:rPr>
                      <a:rPr lang="de-CH" sz="1600" i="0" dirty="0" smtClean="0">
                        <a:solidFill>
                          <a:schemeClr val="accent6">
                            <a:lumMod val="60000"/>
                            <a:lumOff val="40000"/>
                          </a:schemeClr>
                        </a:solidFill>
                        <a:latin typeface="Times New Roman" panose="02020603050405020304" pitchFamily="18" charset="0"/>
                        <a:cs typeface="Times New Roman" panose="02020603050405020304" pitchFamily="18" charset="0"/>
                      </a:rPr>
                      <m:t>G</m:t>
                    </m:r>
                    <m:r>
                      <a:rPr lang="de-CH" sz="1600" b="0" i="1" smtClean="0">
                        <a:solidFill>
                          <a:schemeClr val="accent6">
                            <a:lumMod val="60000"/>
                            <a:lumOff val="40000"/>
                          </a:schemeClr>
                        </a:solidFill>
                        <a:latin typeface="Cambria Math" panose="02040503050406030204" pitchFamily="18" charset="0"/>
                      </a:rPr>
                      <m:t>&lt;0   </m:t>
                    </m:r>
                    <m:r>
                      <a:rPr lang="de-CH" sz="1600" b="0" i="1" smtClean="0">
                        <a:solidFill>
                          <a:schemeClr val="accent6">
                            <a:lumMod val="60000"/>
                            <a:lumOff val="40000"/>
                          </a:schemeClr>
                        </a:solidFill>
                        <a:latin typeface="Cambria Math" panose="02040503050406030204" pitchFamily="18" charset="0"/>
                      </a:rPr>
                      <m:t>𝑒𝑥𝑒𝑟𝑔𝑜𝑛𝑖𝑠𝑐ℎ</m:t>
                    </m:r>
                  </m:oMath>
                </a14:m>
                <a:r>
                  <a:rPr lang="de-CH" sz="1600" dirty="0">
                    <a:solidFill>
                      <a:schemeClr val="accent6">
                        <a:lumMod val="60000"/>
                        <a:lumOff val="40000"/>
                      </a:schemeClr>
                    </a:solidFill>
                  </a:rPr>
                  <a:t>,  Reaktion läuft freiwillig ab</a:t>
                </a:r>
              </a:p>
              <a:p>
                <a:pPr marL="0" indent="0">
                  <a:lnSpc>
                    <a:spcPct val="100000"/>
                  </a:lnSpc>
                  <a:spcBef>
                    <a:spcPts val="0"/>
                  </a:spcBef>
                  <a:spcAft>
                    <a:spcPts val="600"/>
                  </a:spcAft>
                  <a:buNone/>
                </a:pPr>
                <a14:m>
                  <m:oMathPara xmlns:m="http://schemas.openxmlformats.org/officeDocument/2006/math">
                    <m:oMathParaPr>
                      <m:jc m:val="left"/>
                    </m:oMathParaPr>
                    <m:oMath>
                      <m:r>
                        <m:rPr>
                          <m:nor/>
                        </m:rPr>
                        <a:rPr lang="de-CH" sz="1600" b="1" i="0" dirty="0">
                          <a:solidFill>
                            <a:srgbClr val="00B050"/>
                          </a:solidFill>
                          <a:latin typeface="Symbol" panose="05050102010706020507" pitchFamily="18" charset="2"/>
                        </a:rPr>
                        <m:t>D</m:t>
                      </m:r>
                      <m:r>
                        <m:rPr>
                          <m:nor/>
                        </m:rPr>
                        <a:rPr lang="de-CH" sz="1600" b="1" i="0" dirty="0">
                          <a:solidFill>
                            <a:srgbClr val="00B050"/>
                          </a:solidFill>
                          <a:latin typeface="Times New Roman" panose="02020603050405020304" pitchFamily="18" charset="0"/>
                          <a:cs typeface="Times New Roman" panose="02020603050405020304" pitchFamily="18" charset="0"/>
                        </a:rPr>
                        <m:t>G</m:t>
                      </m:r>
                      <m:r>
                        <a:rPr lang="de-CH" sz="1600" b="1" i="1" smtClean="0">
                          <a:solidFill>
                            <a:srgbClr val="00B050"/>
                          </a:solidFill>
                          <a:latin typeface="Cambria Math" panose="02040503050406030204" pitchFamily="18" charset="0"/>
                        </a:rPr>
                        <m:t>&gt;</m:t>
                      </m:r>
                      <m:r>
                        <a:rPr lang="de-CH" sz="1600" b="1" i="1" smtClean="0">
                          <a:solidFill>
                            <a:srgbClr val="00B050"/>
                          </a:solidFill>
                          <a:latin typeface="Cambria Math" panose="02040503050406030204" pitchFamily="18" charset="0"/>
                        </a:rPr>
                        <m:t>𝟎</m:t>
                      </m:r>
                      <m:r>
                        <a:rPr lang="de-CH" sz="1600" b="1" i="1" smtClean="0">
                          <a:solidFill>
                            <a:srgbClr val="00B050"/>
                          </a:solidFill>
                          <a:latin typeface="Cambria Math" panose="02040503050406030204" pitchFamily="18" charset="0"/>
                        </a:rPr>
                        <m:t>   </m:t>
                      </m:r>
                      <m:r>
                        <a:rPr lang="de-CH" sz="1600" b="1" i="1" smtClean="0">
                          <a:solidFill>
                            <a:srgbClr val="00B050"/>
                          </a:solidFill>
                          <a:latin typeface="Cambria Math" panose="02040503050406030204" pitchFamily="18" charset="0"/>
                        </a:rPr>
                        <m:t>𝒆𝒏𝒅𝒆𝒓𝒈𝒐𝒏𝒊𝒔𝒄𝒉</m:t>
                      </m:r>
                      <m:r>
                        <a:rPr lang="de-CH" sz="1600" b="1" i="1" smtClean="0">
                          <a:solidFill>
                            <a:srgbClr val="00B050"/>
                          </a:solidFill>
                          <a:latin typeface="Cambria Math" panose="02040503050406030204" pitchFamily="18" charset="0"/>
                        </a:rPr>
                        <m:t>, </m:t>
                      </m:r>
                      <m:r>
                        <a:rPr lang="de-CH" sz="1600" b="1" i="0" smtClean="0">
                          <a:solidFill>
                            <a:srgbClr val="00B050"/>
                          </a:solidFill>
                          <a:latin typeface="Cambria Math" panose="02040503050406030204" pitchFamily="18" charset="0"/>
                        </a:rPr>
                        <m:t>𝐑𝐞𝐚𝐤𝐭𝐢𝐨𝐧</m:t>
                      </m:r>
                      <m:r>
                        <a:rPr lang="de-CH" sz="1600" b="1" i="0" smtClean="0">
                          <a:solidFill>
                            <a:srgbClr val="00B050"/>
                          </a:solidFill>
                          <a:latin typeface="Cambria Math" panose="02040503050406030204" pitchFamily="18" charset="0"/>
                        </a:rPr>
                        <m:t> </m:t>
                      </m:r>
                      <m:r>
                        <a:rPr lang="de-CH" sz="1600" b="1" i="0" smtClean="0">
                          <a:solidFill>
                            <a:srgbClr val="00B050"/>
                          </a:solidFill>
                          <a:latin typeface="Cambria Math" panose="02040503050406030204" pitchFamily="18" charset="0"/>
                        </a:rPr>
                        <m:t>𝐥</m:t>
                      </m:r>
                      <m:r>
                        <a:rPr lang="de-CH" sz="1600" b="1" i="0" smtClean="0">
                          <a:solidFill>
                            <a:srgbClr val="00B050"/>
                          </a:solidFill>
                          <a:latin typeface="Cambria Math" panose="02040503050406030204" pitchFamily="18" charset="0"/>
                        </a:rPr>
                        <m:t>ä</m:t>
                      </m:r>
                      <m:r>
                        <a:rPr lang="de-CH" sz="1600" b="1" i="0" smtClean="0">
                          <a:solidFill>
                            <a:srgbClr val="00B050"/>
                          </a:solidFill>
                          <a:latin typeface="Cambria Math" panose="02040503050406030204" pitchFamily="18" charset="0"/>
                        </a:rPr>
                        <m:t>𝐮𝐟𝐭</m:t>
                      </m:r>
                      <m:r>
                        <a:rPr lang="de-CH" sz="1600" b="1" i="0" smtClean="0">
                          <a:solidFill>
                            <a:srgbClr val="00B050"/>
                          </a:solidFill>
                          <a:latin typeface="Cambria Math" panose="02040503050406030204" pitchFamily="18" charset="0"/>
                        </a:rPr>
                        <m:t> </m:t>
                      </m:r>
                      <m:r>
                        <a:rPr lang="de-CH" sz="1600" b="1" i="0" smtClean="0">
                          <a:solidFill>
                            <a:srgbClr val="00B050"/>
                          </a:solidFill>
                          <a:latin typeface="Cambria Math" panose="02040503050406030204" pitchFamily="18" charset="0"/>
                        </a:rPr>
                        <m:t>𝐧𝐢𝐜𝐡𝐭</m:t>
                      </m:r>
                      <m:r>
                        <a:rPr lang="de-CH" sz="1600" b="1" i="0" smtClean="0">
                          <a:solidFill>
                            <a:srgbClr val="00B050"/>
                          </a:solidFill>
                          <a:latin typeface="Cambria Math" panose="02040503050406030204" pitchFamily="18" charset="0"/>
                        </a:rPr>
                        <m:t> </m:t>
                      </m:r>
                      <m:r>
                        <a:rPr lang="de-CH" sz="1600" b="1" i="0" smtClean="0">
                          <a:solidFill>
                            <a:srgbClr val="00B050"/>
                          </a:solidFill>
                          <a:latin typeface="Cambria Math" panose="02040503050406030204" pitchFamily="18" charset="0"/>
                        </a:rPr>
                        <m:t>𝐟𝐫𝐞𝐢𝐰𝐢𝐥𝐥𝐢𝐠</m:t>
                      </m:r>
                      <m:r>
                        <a:rPr lang="de-CH" sz="1600" b="1" i="0" smtClean="0">
                          <a:solidFill>
                            <a:srgbClr val="00B050"/>
                          </a:solidFill>
                          <a:latin typeface="Cambria Math" panose="02040503050406030204" pitchFamily="18" charset="0"/>
                        </a:rPr>
                        <m:t> </m:t>
                      </m:r>
                      <m:r>
                        <a:rPr lang="de-CH" sz="1600" b="1" i="0" smtClean="0">
                          <a:solidFill>
                            <a:srgbClr val="00B050"/>
                          </a:solidFill>
                          <a:latin typeface="Cambria Math" panose="02040503050406030204" pitchFamily="18" charset="0"/>
                        </a:rPr>
                        <m:t>𝐚𝐛</m:t>
                      </m:r>
                    </m:oMath>
                  </m:oMathPara>
                </a14:m>
                <a:endParaRPr lang="de-CH" sz="1600" b="1" dirty="0">
                  <a:solidFill>
                    <a:srgbClr val="00B050"/>
                  </a:solidFill>
                </a:endParaRPr>
              </a:p>
              <a:p>
                <a:pPr marL="0" indent="0">
                  <a:lnSpc>
                    <a:spcPct val="100000"/>
                  </a:lnSpc>
                  <a:spcBef>
                    <a:spcPts val="0"/>
                  </a:spcBef>
                  <a:spcAft>
                    <a:spcPts val="600"/>
                  </a:spcAft>
                  <a:buNone/>
                </a:pPr>
                <a:r>
                  <a:rPr lang="de-CH" sz="1600" dirty="0">
                    <a:solidFill>
                      <a:srgbClr val="002060"/>
                    </a:solidFill>
                  </a:rPr>
                  <a:t>T  &gt;  0       absolute Temperatur ist immer</a:t>
                </a:r>
              </a:p>
              <a:p>
                <a:pPr marL="0" indent="0">
                  <a:buNone/>
                </a:pPr>
                <a:endParaRPr lang="de-CH" dirty="0">
                  <a:solidFill>
                    <a:srgbClr val="00B050"/>
                  </a:solidFill>
                </a:endParaRPr>
              </a:p>
              <a:p>
                <a:pPr marL="0" indent="0">
                  <a:buNone/>
                </a:pPr>
                <a:endParaRPr lang="de-CH" dirty="0"/>
              </a:p>
            </p:txBody>
          </p:sp>
        </mc:Choice>
        <mc:Fallback xmlns="">
          <p:sp>
            <p:nvSpPr>
              <p:cNvPr id="3" name="Inhaltsplatzhalter 2">
                <a:extLst>
                  <a:ext uri="{FF2B5EF4-FFF2-40B4-BE49-F238E27FC236}">
                    <a16:creationId xmlns:a16="http://schemas.microsoft.com/office/drawing/2014/main" id="{DDA71218-E381-68B6-18CF-CB5929AACB04}"/>
                  </a:ext>
                </a:extLst>
              </p:cNvPr>
              <p:cNvSpPr>
                <a:spLocks noGrp="1" noRot="1" noChangeAspect="1" noMove="1" noResize="1" noEditPoints="1" noAdjustHandles="1" noChangeArrowheads="1" noChangeShapeType="1" noTextEdit="1"/>
              </p:cNvSpPr>
              <p:nvPr>
                <p:ph idx="1"/>
              </p:nvPr>
            </p:nvSpPr>
            <p:spPr>
              <a:xfrm>
                <a:off x="838200" y="1825625"/>
                <a:ext cx="10515600" cy="4862046"/>
              </a:xfrm>
              <a:blipFill>
                <a:blip r:embed="rId3"/>
                <a:stretch>
                  <a:fillRect l="-348" t="-3634"/>
                </a:stretch>
              </a:blipFill>
            </p:spPr>
            <p:txBody>
              <a:bodyPr/>
              <a:lstStyle/>
              <a:p>
                <a:r>
                  <a:rPr lang="de-CH">
                    <a:noFill/>
                  </a:rPr>
                  <a:t> </a:t>
                </a:r>
              </a:p>
            </p:txBody>
          </p:sp>
        </mc:Fallback>
      </mc:AlternateContent>
      <p:sp>
        <p:nvSpPr>
          <p:cNvPr id="5" name="Rechteck 4">
            <a:extLst>
              <a:ext uri="{FF2B5EF4-FFF2-40B4-BE49-F238E27FC236}">
                <a16:creationId xmlns:a16="http://schemas.microsoft.com/office/drawing/2014/main" id="{F0D6A7EC-4818-9D2C-9861-69BA743E76D3}"/>
              </a:ext>
            </a:extLst>
          </p:cNvPr>
          <p:cNvSpPr/>
          <p:nvPr/>
        </p:nvSpPr>
        <p:spPr>
          <a:xfrm>
            <a:off x="2245348" y="3236729"/>
            <a:ext cx="380245" cy="120082"/>
          </a:xfrm>
          <a:prstGeom prst="rect">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7" name="Geschweifte Klammer rechts 6">
            <a:extLst>
              <a:ext uri="{FF2B5EF4-FFF2-40B4-BE49-F238E27FC236}">
                <a16:creationId xmlns:a16="http://schemas.microsoft.com/office/drawing/2014/main" id="{A6BA5774-27A1-F9DE-6A0F-709CC7C52DDC}"/>
              </a:ext>
            </a:extLst>
          </p:cNvPr>
          <p:cNvSpPr/>
          <p:nvPr/>
        </p:nvSpPr>
        <p:spPr>
          <a:xfrm rot="5400000">
            <a:off x="3783053" y="1884378"/>
            <a:ext cx="230790" cy="2082208"/>
          </a:xfrm>
          <a:prstGeom prst="rightBrace">
            <a:avLst>
              <a:gd name="adj1" fmla="val 8333"/>
              <a:gd name="adj2" fmla="val 59668"/>
            </a:avLst>
          </a:prstGeom>
          <a:ln>
            <a:solidFill>
              <a:srgbClr val="0070C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CH"/>
          </a:p>
        </p:txBody>
      </p:sp>
      <p:grpSp>
        <p:nvGrpSpPr>
          <p:cNvPr id="16" name="Gruppieren 15">
            <a:extLst>
              <a:ext uri="{FF2B5EF4-FFF2-40B4-BE49-F238E27FC236}">
                <a16:creationId xmlns:a16="http://schemas.microsoft.com/office/drawing/2014/main" id="{0891351F-70EF-E3FC-F424-EDE219B76A6F}"/>
              </a:ext>
            </a:extLst>
          </p:cNvPr>
          <p:cNvGrpSpPr/>
          <p:nvPr/>
        </p:nvGrpSpPr>
        <p:grpSpPr>
          <a:xfrm>
            <a:off x="7825118" y="5364032"/>
            <a:ext cx="502022" cy="523612"/>
            <a:chOff x="6732494" y="2984776"/>
            <a:chExt cx="735106" cy="744070"/>
          </a:xfrm>
        </p:grpSpPr>
        <p:sp>
          <p:nvSpPr>
            <p:cNvPr id="12" name="Ellipse 11">
              <a:extLst>
                <a:ext uri="{FF2B5EF4-FFF2-40B4-BE49-F238E27FC236}">
                  <a16:creationId xmlns:a16="http://schemas.microsoft.com/office/drawing/2014/main" id="{48C5C8D0-D9FD-0CA7-1946-59052EB94967}"/>
                </a:ext>
              </a:extLst>
            </p:cNvPr>
            <p:cNvSpPr/>
            <p:nvPr/>
          </p:nvSpPr>
          <p:spPr>
            <a:xfrm>
              <a:off x="6732494" y="2984776"/>
              <a:ext cx="735106" cy="744070"/>
            </a:xfrm>
            <a:prstGeom prst="ellipse">
              <a:avLst/>
            </a:prstGeom>
            <a:solidFill>
              <a:schemeClr val="accent6">
                <a:lumMod val="20000"/>
                <a:lumOff val="80000"/>
              </a:scheme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3" name="Rechteck 12">
              <a:extLst>
                <a:ext uri="{FF2B5EF4-FFF2-40B4-BE49-F238E27FC236}">
                  <a16:creationId xmlns:a16="http://schemas.microsoft.com/office/drawing/2014/main" id="{73935FDD-634C-7D6B-E25F-35F10F08E132}"/>
                </a:ext>
              </a:extLst>
            </p:cNvPr>
            <p:cNvSpPr/>
            <p:nvPr/>
          </p:nvSpPr>
          <p:spPr>
            <a:xfrm>
              <a:off x="6893858" y="3307505"/>
              <a:ext cx="412377" cy="80682"/>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5" name="Rechteck 14">
              <a:extLst>
                <a:ext uri="{FF2B5EF4-FFF2-40B4-BE49-F238E27FC236}">
                  <a16:creationId xmlns:a16="http://schemas.microsoft.com/office/drawing/2014/main" id="{0DB29599-8A95-89E5-EA34-1E0470C6D048}"/>
                </a:ext>
              </a:extLst>
            </p:cNvPr>
            <p:cNvSpPr/>
            <p:nvPr/>
          </p:nvSpPr>
          <p:spPr>
            <a:xfrm>
              <a:off x="7064188" y="3141658"/>
              <a:ext cx="80682" cy="430306"/>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20" name="Gruppieren 19">
            <a:extLst>
              <a:ext uri="{FF2B5EF4-FFF2-40B4-BE49-F238E27FC236}">
                <a16:creationId xmlns:a16="http://schemas.microsoft.com/office/drawing/2014/main" id="{1853D280-48F3-F304-C00C-E0D00C64C16B}"/>
              </a:ext>
            </a:extLst>
          </p:cNvPr>
          <p:cNvGrpSpPr/>
          <p:nvPr/>
        </p:nvGrpSpPr>
        <p:grpSpPr>
          <a:xfrm>
            <a:off x="5910283" y="4067359"/>
            <a:ext cx="493312" cy="493191"/>
            <a:chOff x="6732494" y="2984776"/>
            <a:chExt cx="735106" cy="744070"/>
          </a:xfrm>
        </p:grpSpPr>
        <p:sp>
          <p:nvSpPr>
            <p:cNvPr id="21" name="Ellipse 20">
              <a:extLst>
                <a:ext uri="{FF2B5EF4-FFF2-40B4-BE49-F238E27FC236}">
                  <a16:creationId xmlns:a16="http://schemas.microsoft.com/office/drawing/2014/main" id="{85E34A79-E068-E477-21EE-952945D505A0}"/>
                </a:ext>
              </a:extLst>
            </p:cNvPr>
            <p:cNvSpPr/>
            <p:nvPr/>
          </p:nvSpPr>
          <p:spPr>
            <a:xfrm>
              <a:off x="6732494" y="2984776"/>
              <a:ext cx="735106" cy="744070"/>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22" name="Rechteck 21">
              <a:extLst>
                <a:ext uri="{FF2B5EF4-FFF2-40B4-BE49-F238E27FC236}">
                  <a16:creationId xmlns:a16="http://schemas.microsoft.com/office/drawing/2014/main" id="{FF30596C-37FE-50FB-4E6D-3F24EE6CF473}"/>
                </a:ext>
              </a:extLst>
            </p:cNvPr>
            <p:cNvSpPr/>
            <p:nvPr/>
          </p:nvSpPr>
          <p:spPr>
            <a:xfrm>
              <a:off x="6893858" y="3307505"/>
              <a:ext cx="412377" cy="80682"/>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23" name="Rechteck 22">
              <a:extLst>
                <a:ext uri="{FF2B5EF4-FFF2-40B4-BE49-F238E27FC236}">
                  <a16:creationId xmlns:a16="http://schemas.microsoft.com/office/drawing/2014/main" id="{0F6D579D-FE53-5D77-5949-9DE9519AA635}"/>
                </a:ext>
              </a:extLst>
            </p:cNvPr>
            <p:cNvSpPr/>
            <p:nvPr/>
          </p:nvSpPr>
          <p:spPr>
            <a:xfrm>
              <a:off x="7064188" y="3141658"/>
              <a:ext cx="80682" cy="430306"/>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grpSp>
      <p:grpSp>
        <p:nvGrpSpPr>
          <p:cNvPr id="24" name="Gruppieren 23">
            <a:extLst>
              <a:ext uri="{FF2B5EF4-FFF2-40B4-BE49-F238E27FC236}">
                <a16:creationId xmlns:a16="http://schemas.microsoft.com/office/drawing/2014/main" id="{0761E632-94E7-2783-47AF-829602D47742}"/>
              </a:ext>
            </a:extLst>
          </p:cNvPr>
          <p:cNvGrpSpPr/>
          <p:nvPr/>
        </p:nvGrpSpPr>
        <p:grpSpPr>
          <a:xfrm>
            <a:off x="6359546" y="4448891"/>
            <a:ext cx="493312" cy="493191"/>
            <a:chOff x="6696635" y="2142565"/>
            <a:chExt cx="735106" cy="744070"/>
          </a:xfrm>
        </p:grpSpPr>
        <p:sp>
          <p:nvSpPr>
            <p:cNvPr id="25" name="Ellipse 24">
              <a:extLst>
                <a:ext uri="{FF2B5EF4-FFF2-40B4-BE49-F238E27FC236}">
                  <a16:creationId xmlns:a16="http://schemas.microsoft.com/office/drawing/2014/main" id="{511C6547-5731-E6CD-66B1-7EE3EE99BE91}"/>
                </a:ext>
              </a:extLst>
            </p:cNvPr>
            <p:cNvSpPr/>
            <p:nvPr/>
          </p:nvSpPr>
          <p:spPr>
            <a:xfrm>
              <a:off x="6696635" y="2142565"/>
              <a:ext cx="735106" cy="744070"/>
            </a:xfrm>
            <a:prstGeom prst="ellipse">
              <a:avLst/>
            </a:prstGeom>
            <a:solidFill>
              <a:schemeClr val="accent1">
                <a:lumMod val="20000"/>
                <a:lumOff val="8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6" name="Rechteck 25">
              <a:extLst>
                <a:ext uri="{FF2B5EF4-FFF2-40B4-BE49-F238E27FC236}">
                  <a16:creationId xmlns:a16="http://schemas.microsoft.com/office/drawing/2014/main" id="{97D359DC-6C71-319E-DEF0-D51899738849}"/>
                </a:ext>
              </a:extLst>
            </p:cNvPr>
            <p:cNvSpPr/>
            <p:nvPr/>
          </p:nvSpPr>
          <p:spPr>
            <a:xfrm>
              <a:off x="6875929" y="2465294"/>
              <a:ext cx="412377" cy="80682"/>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31" name="Gruppieren 30">
            <a:extLst>
              <a:ext uri="{FF2B5EF4-FFF2-40B4-BE49-F238E27FC236}">
                <a16:creationId xmlns:a16="http://schemas.microsoft.com/office/drawing/2014/main" id="{8E41A809-5595-A1A9-F888-090465723CE9}"/>
              </a:ext>
            </a:extLst>
          </p:cNvPr>
          <p:cNvGrpSpPr/>
          <p:nvPr/>
        </p:nvGrpSpPr>
        <p:grpSpPr>
          <a:xfrm>
            <a:off x="10646734" y="5871276"/>
            <a:ext cx="471377" cy="469173"/>
            <a:chOff x="6696635" y="2142565"/>
            <a:chExt cx="735106" cy="744070"/>
          </a:xfrm>
        </p:grpSpPr>
        <p:sp>
          <p:nvSpPr>
            <p:cNvPr id="32" name="Ellipse 31">
              <a:extLst>
                <a:ext uri="{FF2B5EF4-FFF2-40B4-BE49-F238E27FC236}">
                  <a16:creationId xmlns:a16="http://schemas.microsoft.com/office/drawing/2014/main" id="{AEF84770-E362-BF91-E724-9232A68C4E22}"/>
                </a:ext>
              </a:extLst>
            </p:cNvPr>
            <p:cNvSpPr/>
            <p:nvPr/>
          </p:nvSpPr>
          <p:spPr>
            <a:xfrm>
              <a:off x="6696635" y="2142565"/>
              <a:ext cx="735106" cy="744070"/>
            </a:xfrm>
            <a:prstGeom prst="ellipse">
              <a:avLst/>
            </a:prstGeom>
            <a:solidFill>
              <a:schemeClr val="bg1">
                <a:lumMod val="85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33" name="Rechteck 32">
              <a:extLst>
                <a:ext uri="{FF2B5EF4-FFF2-40B4-BE49-F238E27FC236}">
                  <a16:creationId xmlns:a16="http://schemas.microsoft.com/office/drawing/2014/main" id="{4049375B-9A47-2EC3-7C3B-FB407E79E1FC}"/>
                </a:ext>
              </a:extLst>
            </p:cNvPr>
            <p:cNvSpPr/>
            <p:nvPr/>
          </p:nvSpPr>
          <p:spPr>
            <a:xfrm>
              <a:off x="6875929" y="2465294"/>
              <a:ext cx="412377" cy="8068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34" name="Gruppieren 33">
            <a:extLst>
              <a:ext uri="{FF2B5EF4-FFF2-40B4-BE49-F238E27FC236}">
                <a16:creationId xmlns:a16="http://schemas.microsoft.com/office/drawing/2014/main" id="{3F12670C-E948-BFAB-6F34-2C6E143DCFC4}"/>
              </a:ext>
            </a:extLst>
          </p:cNvPr>
          <p:cNvGrpSpPr/>
          <p:nvPr/>
        </p:nvGrpSpPr>
        <p:grpSpPr>
          <a:xfrm>
            <a:off x="5624623" y="5842252"/>
            <a:ext cx="471377" cy="486217"/>
            <a:chOff x="6732494" y="2984776"/>
            <a:chExt cx="735106" cy="744070"/>
          </a:xfrm>
        </p:grpSpPr>
        <p:sp>
          <p:nvSpPr>
            <p:cNvPr id="35" name="Ellipse 34">
              <a:extLst>
                <a:ext uri="{FF2B5EF4-FFF2-40B4-BE49-F238E27FC236}">
                  <a16:creationId xmlns:a16="http://schemas.microsoft.com/office/drawing/2014/main" id="{6F35CE72-1199-3D1E-EB5C-ED695C818563}"/>
                </a:ext>
              </a:extLst>
            </p:cNvPr>
            <p:cNvSpPr/>
            <p:nvPr/>
          </p:nvSpPr>
          <p:spPr>
            <a:xfrm>
              <a:off x="6732494" y="2984776"/>
              <a:ext cx="735106" cy="744070"/>
            </a:xfrm>
            <a:prstGeom prst="ellipse">
              <a:avLst/>
            </a:prstGeom>
            <a:solidFill>
              <a:schemeClr val="bg2">
                <a:lumMod val="90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36" name="Rechteck 35">
              <a:extLst>
                <a:ext uri="{FF2B5EF4-FFF2-40B4-BE49-F238E27FC236}">
                  <a16:creationId xmlns:a16="http://schemas.microsoft.com/office/drawing/2014/main" id="{D3643988-A1F6-F404-9CF5-E3E99235B558}"/>
                </a:ext>
              </a:extLst>
            </p:cNvPr>
            <p:cNvSpPr/>
            <p:nvPr/>
          </p:nvSpPr>
          <p:spPr>
            <a:xfrm>
              <a:off x="6893858" y="3307505"/>
              <a:ext cx="412377" cy="8068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37" name="Rechteck 36">
              <a:extLst>
                <a:ext uri="{FF2B5EF4-FFF2-40B4-BE49-F238E27FC236}">
                  <a16:creationId xmlns:a16="http://schemas.microsoft.com/office/drawing/2014/main" id="{F60A2A48-3EBC-3A33-8067-4A2E0DDB713A}"/>
                </a:ext>
              </a:extLst>
            </p:cNvPr>
            <p:cNvSpPr/>
            <p:nvPr/>
          </p:nvSpPr>
          <p:spPr>
            <a:xfrm>
              <a:off x="7064188" y="3141658"/>
              <a:ext cx="80682" cy="430306"/>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grpSp>
      <p:grpSp>
        <p:nvGrpSpPr>
          <p:cNvPr id="48" name="Gruppieren 47">
            <a:extLst>
              <a:ext uri="{FF2B5EF4-FFF2-40B4-BE49-F238E27FC236}">
                <a16:creationId xmlns:a16="http://schemas.microsoft.com/office/drawing/2014/main" id="{5A06B852-5593-BDB4-C812-D57D6086F3B1}"/>
              </a:ext>
            </a:extLst>
          </p:cNvPr>
          <p:cNvGrpSpPr/>
          <p:nvPr/>
        </p:nvGrpSpPr>
        <p:grpSpPr>
          <a:xfrm>
            <a:off x="3542020" y="2372911"/>
            <a:ext cx="444833" cy="469173"/>
            <a:chOff x="6732494" y="2984776"/>
            <a:chExt cx="735106" cy="744070"/>
          </a:xfrm>
        </p:grpSpPr>
        <p:sp>
          <p:nvSpPr>
            <p:cNvPr id="49" name="Ellipse 48">
              <a:extLst>
                <a:ext uri="{FF2B5EF4-FFF2-40B4-BE49-F238E27FC236}">
                  <a16:creationId xmlns:a16="http://schemas.microsoft.com/office/drawing/2014/main" id="{20AC167B-0468-9E65-F371-D96831485182}"/>
                </a:ext>
              </a:extLst>
            </p:cNvPr>
            <p:cNvSpPr/>
            <p:nvPr/>
          </p:nvSpPr>
          <p:spPr>
            <a:xfrm>
              <a:off x="6732494" y="2984776"/>
              <a:ext cx="735106" cy="744070"/>
            </a:xfrm>
            <a:prstGeom prst="ellipse">
              <a:avLst/>
            </a:prstGeom>
            <a:solidFill>
              <a:schemeClr val="bg2">
                <a:lumMod val="90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50" name="Rechteck 49">
              <a:extLst>
                <a:ext uri="{FF2B5EF4-FFF2-40B4-BE49-F238E27FC236}">
                  <a16:creationId xmlns:a16="http://schemas.microsoft.com/office/drawing/2014/main" id="{83FC2D79-6810-DE0C-54CD-D2B314C72B96}"/>
                </a:ext>
              </a:extLst>
            </p:cNvPr>
            <p:cNvSpPr/>
            <p:nvPr/>
          </p:nvSpPr>
          <p:spPr>
            <a:xfrm>
              <a:off x="6893858" y="3307505"/>
              <a:ext cx="412377" cy="8068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51" name="Rechteck 50">
              <a:extLst>
                <a:ext uri="{FF2B5EF4-FFF2-40B4-BE49-F238E27FC236}">
                  <a16:creationId xmlns:a16="http://schemas.microsoft.com/office/drawing/2014/main" id="{3602960E-5F2F-6FC2-BD86-179B93B24CE0}"/>
                </a:ext>
              </a:extLst>
            </p:cNvPr>
            <p:cNvSpPr/>
            <p:nvPr/>
          </p:nvSpPr>
          <p:spPr>
            <a:xfrm>
              <a:off x="7064188" y="3141658"/>
              <a:ext cx="80682" cy="430306"/>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grpSp>
      <p:grpSp>
        <p:nvGrpSpPr>
          <p:cNvPr id="52" name="Gruppieren 51">
            <a:extLst>
              <a:ext uri="{FF2B5EF4-FFF2-40B4-BE49-F238E27FC236}">
                <a16:creationId xmlns:a16="http://schemas.microsoft.com/office/drawing/2014/main" id="{13F429B3-686F-67F7-6435-CE52A103220B}"/>
              </a:ext>
            </a:extLst>
          </p:cNvPr>
          <p:cNvGrpSpPr/>
          <p:nvPr/>
        </p:nvGrpSpPr>
        <p:grpSpPr>
          <a:xfrm>
            <a:off x="2924061" y="2370899"/>
            <a:ext cx="471377" cy="469173"/>
            <a:chOff x="6696635" y="2142565"/>
            <a:chExt cx="735106" cy="744070"/>
          </a:xfrm>
        </p:grpSpPr>
        <p:sp>
          <p:nvSpPr>
            <p:cNvPr id="53" name="Ellipse 52">
              <a:extLst>
                <a:ext uri="{FF2B5EF4-FFF2-40B4-BE49-F238E27FC236}">
                  <a16:creationId xmlns:a16="http://schemas.microsoft.com/office/drawing/2014/main" id="{040FA5B2-1BD0-AB9C-4340-6C3528E05D23}"/>
                </a:ext>
              </a:extLst>
            </p:cNvPr>
            <p:cNvSpPr/>
            <p:nvPr/>
          </p:nvSpPr>
          <p:spPr>
            <a:xfrm>
              <a:off x="6696635" y="2142565"/>
              <a:ext cx="735106" cy="744070"/>
            </a:xfrm>
            <a:prstGeom prst="ellipse">
              <a:avLst/>
            </a:prstGeom>
            <a:solidFill>
              <a:schemeClr val="bg1">
                <a:lumMod val="85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54" name="Rechteck 53">
              <a:extLst>
                <a:ext uri="{FF2B5EF4-FFF2-40B4-BE49-F238E27FC236}">
                  <a16:creationId xmlns:a16="http://schemas.microsoft.com/office/drawing/2014/main" id="{A31B99BC-59F0-3365-7E4D-F7D71C4A7348}"/>
                </a:ext>
              </a:extLst>
            </p:cNvPr>
            <p:cNvSpPr/>
            <p:nvPr/>
          </p:nvSpPr>
          <p:spPr>
            <a:xfrm>
              <a:off x="6875929" y="2465294"/>
              <a:ext cx="412377" cy="8068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4" name="Gruppieren 3">
            <a:extLst>
              <a:ext uri="{FF2B5EF4-FFF2-40B4-BE49-F238E27FC236}">
                <a16:creationId xmlns:a16="http://schemas.microsoft.com/office/drawing/2014/main" id="{FD9C088A-3912-387B-9455-4631086B28B9}"/>
              </a:ext>
            </a:extLst>
          </p:cNvPr>
          <p:cNvGrpSpPr/>
          <p:nvPr/>
        </p:nvGrpSpPr>
        <p:grpSpPr>
          <a:xfrm>
            <a:off x="4297231" y="2378674"/>
            <a:ext cx="493312" cy="493191"/>
            <a:chOff x="6696635" y="2142565"/>
            <a:chExt cx="735106" cy="744070"/>
          </a:xfrm>
        </p:grpSpPr>
        <p:sp>
          <p:nvSpPr>
            <p:cNvPr id="6" name="Ellipse 5">
              <a:extLst>
                <a:ext uri="{FF2B5EF4-FFF2-40B4-BE49-F238E27FC236}">
                  <a16:creationId xmlns:a16="http://schemas.microsoft.com/office/drawing/2014/main" id="{FD22C8D0-88D7-A60F-9316-5730E495127B}"/>
                </a:ext>
              </a:extLst>
            </p:cNvPr>
            <p:cNvSpPr/>
            <p:nvPr/>
          </p:nvSpPr>
          <p:spPr>
            <a:xfrm>
              <a:off x="6696635" y="2142565"/>
              <a:ext cx="735106" cy="744070"/>
            </a:xfrm>
            <a:prstGeom prst="ellipse">
              <a:avLst/>
            </a:prstGeom>
            <a:solidFill>
              <a:schemeClr val="accent1">
                <a:lumMod val="20000"/>
                <a:lumOff val="8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1" name="Rechteck 10">
              <a:extLst>
                <a:ext uri="{FF2B5EF4-FFF2-40B4-BE49-F238E27FC236}">
                  <a16:creationId xmlns:a16="http://schemas.microsoft.com/office/drawing/2014/main" id="{158888DC-B2A4-823D-B56A-3E49F50B6A32}"/>
                </a:ext>
              </a:extLst>
            </p:cNvPr>
            <p:cNvSpPr/>
            <p:nvPr/>
          </p:nvSpPr>
          <p:spPr>
            <a:xfrm>
              <a:off x="6875929" y="2465294"/>
              <a:ext cx="412377" cy="80682"/>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14" name="Gruppieren 13">
            <a:extLst>
              <a:ext uri="{FF2B5EF4-FFF2-40B4-BE49-F238E27FC236}">
                <a16:creationId xmlns:a16="http://schemas.microsoft.com/office/drawing/2014/main" id="{D1434B37-8C67-FF1C-172E-A00B23FAAD96}"/>
              </a:ext>
            </a:extLst>
          </p:cNvPr>
          <p:cNvGrpSpPr/>
          <p:nvPr/>
        </p:nvGrpSpPr>
        <p:grpSpPr>
          <a:xfrm>
            <a:off x="3446101" y="3107803"/>
            <a:ext cx="502022" cy="523612"/>
            <a:chOff x="6732494" y="2984776"/>
            <a:chExt cx="735106" cy="744070"/>
          </a:xfrm>
        </p:grpSpPr>
        <p:sp>
          <p:nvSpPr>
            <p:cNvPr id="58" name="Ellipse 57">
              <a:extLst>
                <a:ext uri="{FF2B5EF4-FFF2-40B4-BE49-F238E27FC236}">
                  <a16:creationId xmlns:a16="http://schemas.microsoft.com/office/drawing/2014/main" id="{79EDE3F3-8DA0-1E65-5F65-84BE0E7CFE23}"/>
                </a:ext>
              </a:extLst>
            </p:cNvPr>
            <p:cNvSpPr/>
            <p:nvPr/>
          </p:nvSpPr>
          <p:spPr>
            <a:xfrm>
              <a:off x="6732494" y="2984776"/>
              <a:ext cx="735106" cy="744070"/>
            </a:xfrm>
            <a:prstGeom prst="ellipse">
              <a:avLst/>
            </a:prstGeom>
            <a:solidFill>
              <a:schemeClr val="accent1">
                <a:lumMod val="20000"/>
                <a:lumOff val="8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59" name="Rechteck 58">
              <a:extLst>
                <a:ext uri="{FF2B5EF4-FFF2-40B4-BE49-F238E27FC236}">
                  <a16:creationId xmlns:a16="http://schemas.microsoft.com/office/drawing/2014/main" id="{014249E6-0318-6856-5027-DE82BBF2F5C3}"/>
                </a:ext>
              </a:extLst>
            </p:cNvPr>
            <p:cNvSpPr/>
            <p:nvPr/>
          </p:nvSpPr>
          <p:spPr>
            <a:xfrm>
              <a:off x="6893858" y="3307505"/>
              <a:ext cx="412377" cy="80682"/>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60" name="Rechteck 59">
              <a:extLst>
                <a:ext uri="{FF2B5EF4-FFF2-40B4-BE49-F238E27FC236}">
                  <a16:creationId xmlns:a16="http://schemas.microsoft.com/office/drawing/2014/main" id="{3D0B6D41-B1A8-5126-A971-9A7BD255F137}"/>
                </a:ext>
              </a:extLst>
            </p:cNvPr>
            <p:cNvSpPr/>
            <p:nvPr/>
          </p:nvSpPr>
          <p:spPr>
            <a:xfrm>
              <a:off x="7064188" y="3141658"/>
              <a:ext cx="80682" cy="43030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grpSp>
      <p:grpSp>
        <p:nvGrpSpPr>
          <p:cNvPr id="61" name="Gruppieren 60">
            <a:extLst>
              <a:ext uri="{FF2B5EF4-FFF2-40B4-BE49-F238E27FC236}">
                <a16:creationId xmlns:a16="http://schemas.microsoft.com/office/drawing/2014/main" id="{23745BEB-4906-A301-EC4B-D20BC1A8A21E}"/>
              </a:ext>
            </a:extLst>
          </p:cNvPr>
          <p:cNvGrpSpPr/>
          <p:nvPr/>
        </p:nvGrpSpPr>
        <p:grpSpPr>
          <a:xfrm>
            <a:off x="841533" y="2871865"/>
            <a:ext cx="799008" cy="759550"/>
            <a:chOff x="6732494" y="2984776"/>
            <a:chExt cx="735106" cy="744070"/>
          </a:xfrm>
        </p:grpSpPr>
        <p:sp>
          <p:nvSpPr>
            <p:cNvPr id="62" name="Ellipse 61">
              <a:extLst>
                <a:ext uri="{FF2B5EF4-FFF2-40B4-BE49-F238E27FC236}">
                  <a16:creationId xmlns:a16="http://schemas.microsoft.com/office/drawing/2014/main" id="{59F25CF3-CCF2-F40C-215C-EEBA89E4E573}"/>
                </a:ext>
              </a:extLst>
            </p:cNvPr>
            <p:cNvSpPr/>
            <p:nvPr/>
          </p:nvSpPr>
          <p:spPr>
            <a:xfrm>
              <a:off x="6732494" y="2984776"/>
              <a:ext cx="735106" cy="744070"/>
            </a:xfrm>
            <a:prstGeom prst="ellipse">
              <a:avLst/>
            </a:prstGeom>
            <a:solidFill>
              <a:schemeClr val="accent6">
                <a:lumMod val="20000"/>
                <a:lumOff val="80000"/>
              </a:scheme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63" name="Rechteck 62">
              <a:extLst>
                <a:ext uri="{FF2B5EF4-FFF2-40B4-BE49-F238E27FC236}">
                  <a16:creationId xmlns:a16="http://schemas.microsoft.com/office/drawing/2014/main" id="{A9F39655-3C49-66CD-3072-15CA0B247646}"/>
                </a:ext>
              </a:extLst>
            </p:cNvPr>
            <p:cNvSpPr/>
            <p:nvPr/>
          </p:nvSpPr>
          <p:spPr>
            <a:xfrm>
              <a:off x="6893858" y="3307505"/>
              <a:ext cx="412377" cy="80682"/>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64" name="Rechteck 63">
              <a:extLst>
                <a:ext uri="{FF2B5EF4-FFF2-40B4-BE49-F238E27FC236}">
                  <a16:creationId xmlns:a16="http://schemas.microsoft.com/office/drawing/2014/main" id="{456D9BE4-F890-84C5-3834-55B8B65CA0EA}"/>
                </a:ext>
              </a:extLst>
            </p:cNvPr>
            <p:cNvSpPr/>
            <p:nvPr/>
          </p:nvSpPr>
          <p:spPr>
            <a:xfrm>
              <a:off x="7064188" y="3141658"/>
              <a:ext cx="80682" cy="430306"/>
            </a:xfrm>
            <a:prstGeom prst="rect">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grpSp>
        <p:nvGrpSpPr>
          <p:cNvPr id="65" name="Gruppieren 64">
            <a:extLst>
              <a:ext uri="{FF2B5EF4-FFF2-40B4-BE49-F238E27FC236}">
                <a16:creationId xmlns:a16="http://schemas.microsoft.com/office/drawing/2014/main" id="{A9B37C20-9A41-CFDD-D4C5-F4A483F0058B}"/>
              </a:ext>
            </a:extLst>
          </p:cNvPr>
          <p:cNvGrpSpPr/>
          <p:nvPr/>
        </p:nvGrpSpPr>
        <p:grpSpPr>
          <a:xfrm>
            <a:off x="2177391" y="3116704"/>
            <a:ext cx="493312" cy="493191"/>
            <a:chOff x="6732494" y="2984776"/>
            <a:chExt cx="735106" cy="744070"/>
          </a:xfrm>
        </p:grpSpPr>
        <p:sp>
          <p:nvSpPr>
            <p:cNvPr id="66" name="Ellipse 65">
              <a:extLst>
                <a:ext uri="{FF2B5EF4-FFF2-40B4-BE49-F238E27FC236}">
                  <a16:creationId xmlns:a16="http://schemas.microsoft.com/office/drawing/2014/main" id="{B4A36A42-C0AE-9ED5-ACFA-6FA49313BFB9}"/>
                </a:ext>
              </a:extLst>
            </p:cNvPr>
            <p:cNvSpPr/>
            <p:nvPr/>
          </p:nvSpPr>
          <p:spPr>
            <a:xfrm>
              <a:off x="6732494" y="2984776"/>
              <a:ext cx="735106" cy="744070"/>
            </a:xfrm>
            <a:prstGeom prst="ellipse">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67" name="Rechteck 66">
              <a:extLst>
                <a:ext uri="{FF2B5EF4-FFF2-40B4-BE49-F238E27FC236}">
                  <a16:creationId xmlns:a16="http://schemas.microsoft.com/office/drawing/2014/main" id="{975D85E2-929F-A544-B161-FB8BEFD80BC8}"/>
                </a:ext>
              </a:extLst>
            </p:cNvPr>
            <p:cNvSpPr/>
            <p:nvPr/>
          </p:nvSpPr>
          <p:spPr>
            <a:xfrm>
              <a:off x="6893858" y="3307505"/>
              <a:ext cx="412377" cy="80682"/>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sp>
          <p:nvSpPr>
            <p:cNvPr id="68" name="Rechteck 67">
              <a:extLst>
                <a:ext uri="{FF2B5EF4-FFF2-40B4-BE49-F238E27FC236}">
                  <a16:creationId xmlns:a16="http://schemas.microsoft.com/office/drawing/2014/main" id="{270EC491-6C4B-E16F-EE58-70D9CCF80638}"/>
                </a:ext>
              </a:extLst>
            </p:cNvPr>
            <p:cNvSpPr/>
            <p:nvPr/>
          </p:nvSpPr>
          <p:spPr>
            <a:xfrm>
              <a:off x="7064188" y="3141658"/>
              <a:ext cx="80682" cy="430306"/>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rgbClr val="FF0000"/>
                </a:solidFill>
              </a:endParaRPr>
            </a:p>
          </p:txBody>
        </p:sp>
      </p:grpSp>
    </p:spTree>
    <p:extLst>
      <p:ext uri="{BB962C8B-B14F-4D97-AF65-F5344CB8AC3E}">
        <p14:creationId xmlns:p14="http://schemas.microsoft.com/office/powerpoint/2010/main" val="160817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917E0B-55F6-5B1B-799A-10C3E6323B87}"/>
              </a:ext>
            </a:extLst>
          </p:cNvPr>
          <p:cNvSpPr>
            <a:spLocks noGrp="1"/>
          </p:cNvSpPr>
          <p:nvPr>
            <p:ph type="title"/>
          </p:nvPr>
        </p:nvSpPr>
        <p:spPr/>
        <p:txBody>
          <a:bodyPr/>
          <a:lstStyle/>
          <a:p>
            <a:r>
              <a:rPr lang="de-CH" dirty="0"/>
              <a:t>Fragen</a:t>
            </a:r>
          </a:p>
        </p:txBody>
      </p:sp>
      <p:sp>
        <p:nvSpPr>
          <p:cNvPr id="3" name="Inhaltsplatzhalter 2">
            <a:extLst>
              <a:ext uri="{FF2B5EF4-FFF2-40B4-BE49-F238E27FC236}">
                <a16:creationId xmlns:a16="http://schemas.microsoft.com/office/drawing/2014/main" id="{E5D6900A-AEF0-CE3C-018B-60A9A6D12A95}"/>
              </a:ext>
            </a:extLst>
          </p:cNvPr>
          <p:cNvSpPr>
            <a:spLocks noGrp="1"/>
          </p:cNvSpPr>
          <p:nvPr>
            <p:ph idx="1"/>
          </p:nvPr>
        </p:nvSpPr>
        <p:spPr>
          <a:xfrm>
            <a:off x="838200" y="1601508"/>
            <a:ext cx="10515600" cy="4351338"/>
          </a:xfrm>
        </p:spPr>
        <p:txBody>
          <a:bodyPr/>
          <a:lstStyle/>
          <a:p>
            <a:pPr marL="514350" indent="-514350">
              <a:buFont typeface="+mj-lt"/>
              <a:buAutoNum type="arabicPeriod"/>
            </a:pPr>
            <a:r>
              <a:rPr lang="de-CH" dirty="0"/>
              <a:t>Ist die Reaktion </a:t>
            </a:r>
            <a:r>
              <a:rPr lang="de-CH" dirty="0">
                <a:solidFill>
                  <a:srgbClr val="FF0000"/>
                </a:solidFill>
              </a:rPr>
              <a:t>exotherm</a:t>
            </a:r>
            <a:r>
              <a:rPr lang="de-CH" dirty="0"/>
              <a:t> oder </a:t>
            </a:r>
            <a:r>
              <a:rPr lang="de-CH" dirty="0">
                <a:solidFill>
                  <a:srgbClr val="FF0000"/>
                </a:solidFill>
              </a:rPr>
              <a:t>endotherm</a:t>
            </a:r>
            <a:r>
              <a:rPr lang="de-CH" dirty="0"/>
              <a:t>?</a:t>
            </a:r>
            <a:r>
              <a:rPr lang="de-CH" dirty="0">
                <a:solidFill>
                  <a:srgbClr val="FF0000"/>
                </a:solidFill>
              </a:rPr>
              <a:t> </a:t>
            </a:r>
            <a:r>
              <a:rPr lang="de-CH" dirty="0"/>
              <a:t> </a:t>
            </a:r>
            <a:r>
              <a:rPr lang="de-CH" dirty="0">
                <a:solidFill>
                  <a:srgbClr val="FF0000"/>
                </a:solidFill>
                <a:latin typeface="Symbol" panose="05050102010706020507" pitchFamily="18" charset="2"/>
              </a:rPr>
              <a:t>D</a:t>
            </a:r>
            <a:r>
              <a:rPr lang="de-CH" dirty="0">
                <a:solidFill>
                  <a:srgbClr val="FF0000"/>
                </a:solidFill>
              </a:rPr>
              <a:t>H&lt;0</a:t>
            </a:r>
            <a:r>
              <a:rPr lang="de-CH" dirty="0"/>
              <a:t> oder </a:t>
            </a:r>
            <a:r>
              <a:rPr lang="de-CH" dirty="0">
                <a:solidFill>
                  <a:srgbClr val="FF0000"/>
                </a:solidFill>
                <a:latin typeface="Symbol" panose="05050102010706020507" pitchFamily="18" charset="2"/>
              </a:rPr>
              <a:t>D</a:t>
            </a:r>
            <a:r>
              <a:rPr lang="de-CH" dirty="0">
                <a:solidFill>
                  <a:srgbClr val="FF0000"/>
                </a:solidFill>
              </a:rPr>
              <a:t>H&gt;0</a:t>
            </a:r>
          </a:p>
          <a:p>
            <a:pPr marL="514350" indent="-514350">
              <a:buFont typeface="+mj-lt"/>
              <a:buAutoNum type="arabicPeriod"/>
            </a:pPr>
            <a:r>
              <a:rPr lang="de-CH" dirty="0"/>
              <a:t>Nimmt die </a:t>
            </a:r>
            <a:r>
              <a:rPr lang="de-CH" dirty="0">
                <a:solidFill>
                  <a:srgbClr val="0070C0"/>
                </a:solidFill>
              </a:rPr>
              <a:t>Entropie</a:t>
            </a:r>
            <a:r>
              <a:rPr lang="de-CH" dirty="0"/>
              <a:t> in der Reaktion </a:t>
            </a:r>
            <a:r>
              <a:rPr lang="de-CH" dirty="0">
                <a:solidFill>
                  <a:srgbClr val="0070C0"/>
                </a:solidFill>
              </a:rPr>
              <a:t>zu</a:t>
            </a:r>
            <a:r>
              <a:rPr lang="de-CH" dirty="0"/>
              <a:t> oder </a:t>
            </a:r>
            <a:r>
              <a:rPr lang="de-CH" dirty="0">
                <a:solidFill>
                  <a:srgbClr val="0070C0"/>
                </a:solidFill>
              </a:rPr>
              <a:t>ab</a:t>
            </a:r>
            <a:r>
              <a:rPr lang="de-CH" dirty="0"/>
              <a:t>? </a:t>
            </a:r>
            <a:r>
              <a:rPr lang="de-CH" dirty="0">
                <a:solidFill>
                  <a:srgbClr val="0070C0"/>
                </a:solidFill>
                <a:latin typeface="Symbol" panose="05050102010706020507" pitchFamily="18" charset="2"/>
              </a:rPr>
              <a:t>D</a:t>
            </a:r>
            <a:r>
              <a:rPr lang="de-CH" dirty="0">
                <a:solidFill>
                  <a:srgbClr val="0070C0"/>
                </a:solidFill>
              </a:rPr>
              <a:t>S&gt;0</a:t>
            </a:r>
            <a:r>
              <a:rPr lang="de-CH" dirty="0"/>
              <a:t> oder </a:t>
            </a:r>
            <a:r>
              <a:rPr lang="de-CH" dirty="0">
                <a:solidFill>
                  <a:srgbClr val="0070C0"/>
                </a:solidFill>
                <a:latin typeface="Symbol" panose="05050102010706020507" pitchFamily="18" charset="2"/>
              </a:rPr>
              <a:t>D</a:t>
            </a:r>
            <a:r>
              <a:rPr lang="de-CH" dirty="0">
                <a:solidFill>
                  <a:srgbClr val="0070C0"/>
                </a:solidFill>
              </a:rPr>
              <a:t>S&lt;0</a:t>
            </a:r>
          </a:p>
          <a:p>
            <a:pPr marL="514350" indent="-514350">
              <a:buFont typeface="+mj-lt"/>
              <a:buAutoNum type="arabicPeriod"/>
            </a:pPr>
            <a:r>
              <a:rPr lang="de-CH" dirty="0">
                <a:sym typeface="Wingdings" panose="05000000000000000000" pitchFamily="2" charset="2"/>
              </a:rPr>
              <a:t></a:t>
            </a:r>
            <a:r>
              <a:rPr lang="de-CH" dirty="0"/>
              <a:t> </a:t>
            </a:r>
            <a:r>
              <a:rPr lang="de-CH" dirty="0">
                <a:solidFill>
                  <a:srgbClr val="00B050"/>
                </a:solidFill>
                <a:latin typeface="Symbol" panose="05050102010706020507" pitchFamily="18" charset="2"/>
              </a:rPr>
              <a:t>D</a:t>
            </a:r>
            <a:r>
              <a:rPr lang="de-CH" dirty="0">
                <a:solidFill>
                  <a:srgbClr val="00B050"/>
                </a:solidFill>
              </a:rPr>
              <a:t>G&lt;0 (exergonisch)</a:t>
            </a:r>
            <a:r>
              <a:rPr lang="de-CH" dirty="0"/>
              <a:t>:</a:t>
            </a:r>
            <a:r>
              <a:rPr lang="de-CH" dirty="0">
                <a:solidFill>
                  <a:srgbClr val="00B050"/>
                </a:solidFill>
              </a:rPr>
              <a:t> </a:t>
            </a:r>
            <a:r>
              <a:rPr lang="de-CH" dirty="0"/>
              <a:t>Reaktion läuft freiwillig ab.</a:t>
            </a:r>
          </a:p>
          <a:p>
            <a:pPr marL="0" indent="0">
              <a:buNone/>
            </a:pPr>
            <a:r>
              <a:rPr lang="de-CH" dirty="0">
                <a:sym typeface="Wingdings" panose="05000000000000000000" pitchFamily="2" charset="2"/>
              </a:rPr>
              <a:t>        </a:t>
            </a:r>
            <a:r>
              <a:rPr lang="de-CH" dirty="0">
                <a:solidFill>
                  <a:srgbClr val="00B050"/>
                </a:solidFill>
                <a:latin typeface="Symbol" panose="05050102010706020507" pitchFamily="18" charset="2"/>
              </a:rPr>
              <a:t>D</a:t>
            </a:r>
            <a:r>
              <a:rPr lang="de-CH" dirty="0">
                <a:solidFill>
                  <a:srgbClr val="00B050"/>
                </a:solidFill>
              </a:rPr>
              <a:t>G&gt;0 (endergonisch)</a:t>
            </a:r>
            <a:r>
              <a:rPr lang="de-CH" dirty="0"/>
              <a:t>: Reaktion läuft nicht freiwillig ab.</a:t>
            </a:r>
          </a:p>
          <a:p>
            <a:pPr marL="0" indent="0">
              <a:buNone/>
            </a:pPr>
            <a:endParaRPr lang="de-CH" dirty="0"/>
          </a:p>
          <a:p>
            <a:pPr marL="0" indent="0">
              <a:buNone/>
            </a:pPr>
            <a:r>
              <a:rPr lang="de-CH" dirty="0"/>
              <a:t>4. Einfluss der </a:t>
            </a:r>
            <a:r>
              <a:rPr lang="de-CH" dirty="0">
                <a:solidFill>
                  <a:srgbClr val="7030A0"/>
                </a:solidFill>
              </a:rPr>
              <a:t>Temperatur T</a:t>
            </a:r>
            <a:r>
              <a:rPr lang="de-CH" dirty="0"/>
              <a:t> auf </a:t>
            </a:r>
            <a:r>
              <a:rPr lang="de-CH" dirty="0">
                <a:solidFill>
                  <a:srgbClr val="00B050"/>
                </a:solidFill>
                <a:latin typeface="Symbol" panose="05050102010706020507" pitchFamily="18" charset="2"/>
              </a:rPr>
              <a:t>D</a:t>
            </a:r>
            <a:r>
              <a:rPr lang="de-CH" dirty="0">
                <a:solidFill>
                  <a:srgbClr val="00B050"/>
                </a:solidFill>
              </a:rPr>
              <a:t>G</a:t>
            </a:r>
            <a:r>
              <a:rPr lang="de-CH" dirty="0"/>
              <a:t> und auf den Reaktionsverlauf</a:t>
            </a:r>
          </a:p>
          <a:p>
            <a:pPr marL="0" indent="0">
              <a:buNone/>
            </a:pPr>
            <a:r>
              <a:rPr lang="de-CH" dirty="0">
                <a:solidFill>
                  <a:srgbClr val="00B050"/>
                </a:solidFill>
              </a:rPr>
              <a:t>     </a:t>
            </a:r>
          </a:p>
          <a:p>
            <a:pPr marL="0" indent="0">
              <a:buNone/>
            </a:pPr>
            <a:r>
              <a:rPr lang="de-CH" dirty="0"/>
              <a:t>5. </a:t>
            </a:r>
            <a:r>
              <a:rPr lang="de-CH" dirty="0">
                <a:solidFill>
                  <a:srgbClr val="00B050"/>
                </a:solidFill>
                <a:latin typeface="Symbol" panose="05050102010706020507" pitchFamily="18" charset="2"/>
              </a:rPr>
              <a:t>D</a:t>
            </a:r>
            <a:r>
              <a:rPr lang="de-CH" dirty="0">
                <a:solidFill>
                  <a:srgbClr val="00B050"/>
                </a:solidFill>
              </a:rPr>
              <a:t>G=0 </a:t>
            </a:r>
            <a:r>
              <a:rPr lang="de-CH" dirty="0"/>
              <a:t> Reaktion ist im chemischen Gleichgewicht (</a:t>
            </a:r>
            <a:r>
              <a:rPr lang="de-CH" dirty="0" err="1"/>
              <a:t>v</a:t>
            </a:r>
            <a:r>
              <a:rPr lang="de-CH" baseline="-25000" dirty="0" err="1"/>
              <a:t>hin</a:t>
            </a:r>
            <a:r>
              <a:rPr lang="de-CH" dirty="0"/>
              <a:t> = </a:t>
            </a:r>
            <a:r>
              <a:rPr lang="de-CH" dirty="0" err="1"/>
              <a:t>v</a:t>
            </a:r>
            <a:r>
              <a:rPr lang="de-CH" baseline="-25000" dirty="0" err="1"/>
              <a:t>rück</a:t>
            </a:r>
            <a:r>
              <a:rPr lang="de-CH" dirty="0"/>
              <a:t>)</a:t>
            </a:r>
          </a:p>
          <a:p>
            <a:pPr marL="0" indent="0">
              <a:buNone/>
            </a:pPr>
            <a:endParaRPr lang="de-CH" dirty="0"/>
          </a:p>
          <a:p>
            <a:pPr marL="514350" indent="-514350">
              <a:buFont typeface="+mj-lt"/>
              <a:buAutoNum type="arabicPeriod"/>
            </a:pPr>
            <a:endParaRPr lang="de-CH" dirty="0"/>
          </a:p>
          <a:p>
            <a:pPr marL="514350" indent="-514350">
              <a:buFont typeface="+mj-lt"/>
              <a:buAutoNum type="arabicPeriod"/>
            </a:pPr>
            <a:endParaRPr lang="de-CH" dirty="0"/>
          </a:p>
        </p:txBody>
      </p:sp>
    </p:spTree>
    <p:extLst>
      <p:ext uri="{BB962C8B-B14F-4D97-AF65-F5344CB8AC3E}">
        <p14:creationId xmlns:p14="http://schemas.microsoft.com/office/powerpoint/2010/main" val="1765742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DB87CF-B475-286D-CFF5-C19B2A88F8D4}"/>
              </a:ext>
            </a:extLst>
          </p:cNvPr>
          <p:cNvSpPr>
            <a:spLocks noGrp="1"/>
          </p:cNvSpPr>
          <p:nvPr>
            <p:ph type="title"/>
          </p:nvPr>
        </p:nvSpPr>
        <p:spPr/>
        <p:txBody>
          <a:bodyPr>
            <a:normAutofit/>
          </a:bodyPr>
          <a:lstStyle/>
          <a:p>
            <a:r>
              <a:rPr lang="de-CH" sz="3000" dirty="0"/>
              <a:t>Experiment 1: Wasser kochen und Eis schmelzen</a:t>
            </a:r>
          </a:p>
        </p:txBody>
      </p:sp>
      <p:sp>
        <p:nvSpPr>
          <p:cNvPr id="3" name="Inhaltsplatzhalter 2">
            <a:extLst>
              <a:ext uri="{FF2B5EF4-FFF2-40B4-BE49-F238E27FC236}">
                <a16:creationId xmlns:a16="http://schemas.microsoft.com/office/drawing/2014/main" id="{E3A53166-579E-D9AC-FD76-AC8541E6CA3F}"/>
              </a:ext>
            </a:extLst>
          </p:cNvPr>
          <p:cNvSpPr>
            <a:spLocks noGrp="1"/>
          </p:cNvSpPr>
          <p:nvPr>
            <p:ph idx="1"/>
          </p:nvPr>
        </p:nvSpPr>
        <p:spPr>
          <a:xfrm>
            <a:off x="290713" y="1499302"/>
            <a:ext cx="6890015" cy="4993573"/>
          </a:xfrm>
        </p:spPr>
        <p:txBody>
          <a:bodyPr>
            <a:normAutofit fontScale="62500" lnSpcReduction="20000"/>
          </a:bodyPr>
          <a:lstStyle/>
          <a:p>
            <a:r>
              <a:rPr lang="de-DE" altLang="de-DE" sz="2000" dirty="0">
                <a:latin typeface="Times New Roman" panose="02020603050405020304" pitchFamily="18" charset="0"/>
                <a:ea typeface="Calibri" panose="020F0502020204030204" pitchFamily="34" charset="0"/>
                <a:cs typeface="Times New Roman" panose="02020603050405020304" pitchFamily="18" charset="0"/>
              </a:rPr>
              <a:t>Wasser auf Bunsenbrenner erwärmen von 20 auf 100 °C: </a:t>
            </a:r>
          </a:p>
          <a:p>
            <a:pPr marL="457200" lvl="1" indent="0">
              <a:buNone/>
            </a:pPr>
            <a:r>
              <a:rPr lang="de-DE" altLang="de-DE" sz="1600" dirty="0">
                <a:latin typeface="Times New Roman" panose="02020603050405020304" pitchFamily="18" charset="0"/>
                <a:ea typeface="Calibri" panose="020F0502020204030204" pitchFamily="34" charset="0"/>
                <a:cs typeface="Times New Roman" panose="02020603050405020304" pitchFamily="18" charset="0"/>
              </a:rPr>
              <a:t>Spez. W</a:t>
            </a:r>
            <a:r>
              <a:rPr lang="de-DE" altLang="de-DE" sz="1600" dirty="0">
                <a:latin typeface="Calibri" panose="020F0502020204030204" pitchFamily="34" charset="0"/>
                <a:ea typeface="Calibri" panose="020F0502020204030204" pitchFamily="34" charset="0"/>
                <a:cs typeface="Times New Roman" panose="02020603050405020304" pitchFamily="18" charset="0"/>
              </a:rPr>
              <a:t>ä</a:t>
            </a:r>
            <a:r>
              <a:rPr lang="de-DE" altLang="de-DE" sz="1600" dirty="0">
                <a:latin typeface="Times New Roman" panose="02020603050405020304" pitchFamily="18" charset="0"/>
                <a:ea typeface="Calibri" panose="020F0502020204030204" pitchFamily="34" charset="0"/>
                <a:cs typeface="Times New Roman" panose="02020603050405020304" pitchFamily="18" charset="0"/>
              </a:rPr>
              <a:t>rmekapazit</a:t>
            </a:r>
            <a:r>
              <a:rPr lang="de-DE" altLang="de-DE" sz="1600" dirty="0">
                <a:latin typeface="Calibri" panose="020F0502020204030204" pitchFamily="34" charset="0"/>
                <a:ea typeface="Calibri" panose="020F0502020204030204" pitchFamily="34" charset="0"/>
                <a:cs typeface="Times New Roman" panose="02020603050405020304" pitchFamily="18" charset="0"/>
              </a:rPr>
              <a:t>ä</a:t>
            </a:r>
            <a:r>
              <a:rPr lang="de-DE" altLang="de-DE" sz="1600" dirty="0">
                <a:latin typeface="Times New Roman" panose="02020603050405020304" pitchFamily="18" charset="0"/>
                <a:ea typeface="Calibri" panose="020F0502020204030204" pitchFamily="34" charset="0"/>
                <a:cs typeface="Times New Roman" panose="02020603050405020304" pitchFamily="18" charset="0"/>
              </a:rPr>
              <a:t>t von Wasser:  </a:t>
            </a:r>
            <a:r>
              <a:rPr lang="de-DE" altLang="de-DE" sz="1600" dirty="0" err="1">
                <a:latin typeface="Times New Roman" panose="02020603050405020304" pitchFamily="18" charset="0"/>
                <a:ea typeface="Calibri" panose="020F0502020204030204" pitchFamily="34" charset="0"/>
                <a:cs typeface="Times New Roman" panose="02020603050405020304" pitchFamily="18" charset="0"/>
              </a:rPr>
              <a:t>c</a:t>
            </a:r>
            <a:r>
              <a:rPr lang="de-DE" altLang="de-DE" sz="1600" baseline="-30000" dirty="0" err="1">
                <a:latin typeface="Times New Roman" panose="02020603050405020304" pitchFamily="18" charset="0"/>
                <a:ea typeface="Calibri" panose="020F0502020204030204" pitchFamily="34" charset="0"/>
                <a:cs typeface="Times New Roman" panose="02020603050405020304" pitchFamily="18" charset="0"/>
              </a:rPr>
              <a:t>p</a:t>
            </a:r>
            <a:r>
              <a:rPr lang="de-DE" altLang="de-DE" sz="1600" dirty="0">
                <a:latin typeface="Times New Roman" panose="02020603050405020304" pitchFamily="18" charset="0"/>
                <a:ea typeface="Calibri" panose="020F0502020204030204" pitchFamily="34" charset="0"/>
                <a:cs typeface="Times New Roman" panose="02020603050405020304" pitchFamily="18" charset="0"/>
              </a:rPr>
              <a:t> =4.183 J/g/K. (</a:t>
            </a:r>
            <a:r>
              <a:rPr lang="de-DE" altLang="de-DE" sz="1600" dirty="0" err="1">
                <a:latin typeface="Times New Roman" panose="02020603050405020304" pitchFamily="18" charset="0"/>
                <a:ea typeface="Calibri" panose="020F0502020204030204" pitchFamily="34" charset="0"/>
                <a:cs typeface="Times New Roman" panose="02020603050405020304" pitchFamily="18" charset="0"/>
              </a:rPr>
              <a:t>ca</a:t>
            </a:r>
            <a:r>
              <a:rPr lang="de-DE" altLang="de-DE" sz="1600" dirty="0">
                <a:latin typeface="Times New Roman" panose="02020603050405020304" pitchFamily="18" charset="0"/>
                <a:ea typeface="Calibri" panose="020F0502020204030204" pitchFamily="34" charset="0"/>
                <a:cs typeface="Times New Roman" panose="02020603050405020304" pitchFamily="18" charset="0"/>
              </a:rPr>
              <a:t> 419 J/g pro 100K)</a:t>
            </a:r>
          </a:p>
          <a:p>
            <a:pPr>
              <a:lnSpc>
                <a:spcPct val="120000"/>
              </a:lnSpc>
            </a:pPr>
            <a:r>
              <a:rPr lang="de-DE" altLang="de-DE" sz="2000" dirty="0">
                <a:latin typeface="Times New Roman" panose="02020603050405020304" pitchFamily="18" charset="0"/>
                <a:ea typeface="Calibri" panose="020F0502020204030204" pitchFamily="34" charset="0"/>
                <a:cs typeface="Times New Roman" panose="02020603050405020304" pitchFamily="18" charset="0"/>
              </a:rPr>
              <a:t>Wasser sieden lassen bei T</a:t>
            </a:r>
            <a:r>
              <a:rPr lang="de-DE" altLang="de-DE" sz="2000" baseline="-25000" dirty="0">
                <a:latin typeface="Times New Roman" panose="02020603050405020304" pitchFamily="18" charset="0"/>
                <a:ea typeface="Calibri" panose="020F0502020204030204" pitchFamily="34" charset="0"/>
                <a:cs typeface="Times New Roman" panose="02020603050405020304" pitchFamily="18" charset="0"/>
              </a:rPr>
              <a:t>b</a:t>
            </a:r>
            <a:r>
              <a:rPr lang="de-DE" altLang="de-DE" sz="2000" dirty="0">
                <a:latin typeface="Times New Roman" panose="02020603050405020304" pitchFamily="18" charset="0"/>
                <a:ea typeface="Calibri" panose="020F0502020204030204" pitchFamily="34" charset="0"/>
                <a:cs typeface="Times New Roman" panose="02020603050405020304" pitchFamily="18" charset="0"/>
              </a:rPr>
              <a:t>=100 °C, das flüssige Wasser wird nicht </a:t>
            </a:r>
            <a:r>
              <a:rPr lang="de-DE" altLang="de-DE" sz="2000" dirty="0" err="1">
                <a:latin typeface="Times New Roman" panose="02020603050405020304" pitchFamily="18" charset="0"/>
                <a:ea typeface="Calibri" panose="020F0502020204030204" pitchFamily="34" charset="0"/>
                <a:cs typeface="Times New Roman" panose="02020603050405020304" pitchFamily="18" charset="0"/>
              </a:rPr>
              <a:t>heisser</a:t>
            </a:r>
            <a:r>
              <a:rPr lang="de-DE" altLang="de-DE" sz="2000" dirty="0">
                <a:latin typeface="Times New Roman" panose="02020603050405020304" pitchFamily="18" charset="0"/>
                <a:ea typeface="Calibri" panose="020F0502020204030204" pitchFamily="34" charset="0"/>
                <a:cs typeface="Times New Roman" panose="02020603050405020304" pitchFamily="18" charset="0"/>
              </a:rPr>
              <a:t> als T</a:t>
            </a:r>
            <a:r>
              <a:rPr lang="de-DE" altLang="de-DE" sz="2000" baseline="-25000" dirty="0">
                <a:latin typeface="Times New Roman" panose="02020603050405020304" pitchFamily="18" charset="0"/>
                <a:ea typeface="Calibri" panose="020F0502020204030204" pitchFamily="34" charset="0"/>
                <a:cs typeface="Times New Roman" panose="02020603050405020304" pitchFamily="18" charset="0"/>
              </a:rPr>
              <a:t>b</a:t>
            </a:r>
            <a:r>
              <a:rPr lang="de-DE" altLang="de-DE" sz="2000" dirty="0">
                <a:latin typeface="Times New Roman" panose="02020603050405020304" pitchFamily="18" charset="0"/>
                <a:ea typeface="Calibri" panose="020F0502020204030204" pitchFamily="34" charset="0"/>
                <a:cs typeface="Times New Roman" panose="02020603050405020304" pitchFamily="18" charset="0"/>
              </a:rPr>
              <a:t>: </a:t>
            </a:r>
            <a:r>
              <a:rPr lang="de-DE" altLang="de-DE" sz="1600" dirty="0">
                <a:latin typeface="Times New Roman" panose="02020603050405020304" pitchFamily="18" charset="0"/>
                <a:ea typeface="Calibri" panose="020F0502020204030204" pitchFamily="34" charset="0"/>
                <a:cs typeface="Times New Roman" panose="02020603050405020304" pitchFamily="18" charset="0"/>
              </a:rPr>
              <a:t>(&amp; Kondensationswärme des Dampfes spüren…)</a:t>
            </a:r>
          </a:p>
          <a:p>
            <a:pPr marL="457200" lvl="1" indent="0">
              <a:buNone/>
            </a:pPr>
            <a:r>
              <a:rPr lang="de-DE" altLang="de-DE" sz="1600" dirty="0">
                <a:latin typeface="Times New Roman" panose="02020603050405020304" pitchFamily="18" charset="0"/>
                <a:ea typeface="Calibri" panose="020F0502020204030204" pitchFamily="34" charset="0"/>
                <a:cs typeface="Times New Roman" panose="02020603050405020304" pitchFamily="18" charset="0"/>
              </a:rPr>
              <a:t>Verdampfungswärme:  +2260 J/g      Kondensationswärme: -2260 J/g</a:t>
            </a:r>
          </a:p>
          <a:p>
            <a:r>
              <a:rPr lang="de-DE" altLang="de-DE" sz="2000" dirty="0">
                <a:latin typeface="Times New Roman" panose="02020603050405020304" pitchFamily="18" charset="0"/>
                <a:ea typeface="Calibri" panose="020F0502020204030204" pitchFamily="34" charset="0"/>
                <a:cs typeface="Times New Roman" panose="02020603050405020304" pitchFamily="18" charset="0"/>
              </a:rPr>
              <a:t>In unserer Hand Eis schmelzen lassen </a:t>
            </a:r>
            <a:r>
              <a:rPr lang="de-DE" altLang="de-DE" sz="1600" dirty="0">
                <a:latin typeface="Times New Roman" panose="02020603050405020304" pitchFamily="18" charset="0"/>
                <a:ea typeface="Calibri" panose="020F0502020204030204" pitchFamily="34" charset="0"/>
                <a:cs typeface="Times New Roman" panose="02020603050405020304" pitchFamily="18" charset="0"/>
              </a:rPr>
              <a:t>(wir versuchen den Eiswürfel zu erwärmen)</a:t>
            </a:r>
            <a:r>
              <a:rPr lang="de-DE" altLang="de-DE" sz="2000" dirty="0">
                <a:latin typeface="Times New Roman" panose="02020603050405020304" pitchFamily="18" charset="0"/>
                <a:ea typeface="Calibri" panose="020F0502020204030204" pitchFamily="34" charset="0"/>
                <a:cs typeface="Times New Roman" panose="02020603050405020304" pitchFamily="18" charset="0"/>
              </a:rPr>
              <a:t>, Temperatur des Eises bleibt bei T</a:t>
            </a:r>
            <a:r>
              <a:rPr lang="de-DE" altLang="de-DE" sz="2000" baseline="-25000" dirty="0">
                <a:latin typeface="Times New Roman" panose="02020603050405020304" pitchFamily="18" charset="0"/>
                <a:ea typeface="Calibri" panose="020F0502020204030204" pitchFamily="34" charset="0"/>
                <a:cs typeface="Times New Roman" panose="02020603050405020304" pitchFamily="18" charset="0"/>
              </a:rPr>
              <a:t>m</a:t>
            </a:r>
            <a:r>
              <a:rPr lang="de-DE" altLang="de-DE" sz="2000" dirty="0">
                <a:latin typeface="Times New Roman" panose="02020603050405020304" pitchFamily="18" charset="0"/>
                <a:ea typeface="Calibri" panose="020F0502020204030204" pitchFamily="34" charset="0"/>
                <a:cs typeface="Times New Roman" panose="02020603050405020304" pitchFamily="18" charset="0"/>
              </a:rPr>
              <a:t> = 0°C konstant. </a:t>
            </a:r>
          </a:p>
          <a:p>
            <a:pPr marL="457200" lvl="1" indent="0">
              <a:buNone/>
            </a:pPr>
            <a:r>
              <a:rPr lang="de-DE" altLang="de-DE" sz="1600" dirty="0">
                <a:latin typeface="Times New Roman" panose="02020603050405020304" pitchFamily="18" charset="0"/>
                <a:ea typeface="Calibri" panose="020F0502020204030204" pitchFamily="34" charset="0"/>
                <a:cs typeface="Times New Roman" panose="02020603050405020304" pitchFamily="18" charset="0"/>
              </a:rPr>
              <a:t>Schmelzwärme: +335 J/g                   Erstarrungswärme:  -335 J/g</a:t>
            </a:r>
          </a:p>
          <a:p>
            <a:pPr>
              <a:lnSpc>
                <a:spcPct val="120000"/>
              </a:lnSpc>
            </a:pPr>
            <a:r>
              <a:rPr lang="de-DE" altLang="de-DE" sz="2000" dirty="0">
                <a:latin typeface="Times New Roman" panose="02020603050405020304" pitchFamily="18" charset="0"/>
                <a:ea typeface="Calibri" panose="020F0502020204030204" pitchFamily="34" charset="0"/>
                <a:cs typeface="Times New Roman" panose="02020603050405020304" pitchFamily="18" charset="0"/>
              </a:rPr>
              <a:t>Die zugef</a:t>
            </a:r>
            <a:r>
              <a:rPr lang="de-DE" altLang="de-DE" sz="2000" dirty="0">
                <a:latin typeface="Calibri" panose="020F0502020204030204" pitchFamily="34" charset="0"/>
                <a:ea typeface="Calibri" panose="020F0502020204030204" pitchFamily="34" charset="0"/>
                <a:cs typeface="Times New Roman" panose="02020603050405020304" pitchFamily="18" charset="0"/>
              </a:rPr>
              <a:t>ü</a:t>
            </a:r>
            <a:r>
              <a:rPr lang="de-DE" altLang="de-DE" sz="2000" dirty="0">
                <a:latin typeface="Times New Roman" panose="02020603050405020304" pitchFamily="18" charset="0"/>
                <a:ea typeface="Calibri" panose="020F0502020204030204" pitchFamily="34" charset="0"/>
                <a:cs typeface="Times New Roman" panose="02020603050405020304" pitchFamily="18" charset="0"/>
              </a:rPr>
              <a:t>hrte W</a:t>
            </a:r>
            <a:r>
              <a:rPr lang="de-DE" altLang="de-DE" sz="2000" dirty="0">
                <a:latin typeface="Calibri" panose="020F0502020204030204" pitchFamily="34" charset="0"/>
                <a:ea typeface="Calibri" panose="020F0502020204030204" pitchFamily="34" charset="0"/>
                <a:cs typeface="Times New Roman" panose="02020603050405020304" pitchFamily="18" charset="0"/>
              </a:rPr>
              <a:t>ä</a:t>
            </a:r>
            <a:r>
              <a:rPr lang="de-DE" altLang="de-DE" sz="2000" dirty="0">
                <a:latin typeface="Times New Roman" panose="02020603050405020304" pitchFamily="18" charset="0"/>
                <a:ea typeface="Calibri" panose="020F0502020204030204" pitchFamily="34" charset="0"/>
                <a:cs typeface="Times New Roman" panose="02020603050405020304" pitchFamily="18" charset="0"/>
              </a:rPr>
              <a:t>rmemenge Q, die wir f</a:t>
            </a:r>
            <a:r>
              <a:rPr lang="de-DE" altLang="de-DE" sz="2000" dirty="0">
                <a:latin typeface="Calibri" panose="020F0502020204030204" pitchFamily="34" charset="0"/>
                <a:ea typeface="Calibri" panose="020F0502020204030204" pitchFamily="34" charset="0"/>
                <a:cs typeface="Times New Roman" panose="02020603050405020304" pitchFamily="18" charset="0"/>
              </a:rPr>
              <a:t>ü</a:t>
            </a:r>
            <a:r>
              <a:rPr lang="de-DE" altLang="de-DE" sz="2000" dirty="0">
                <a:latin typeface="Times New Roman" panose="02020603050405020304" pitchFamily="18" charset="0"/>
                <a:ea typeface="Calibri" panose="020F0502020204030204" pitchFamily="34" charset="0"/>
                <a:cs typeface="Times New Roman" panose="02020603050405020304" pitchFamily="18" charset="0"/>
              </a:rPr>
              <a:t>r das Sieden von Wasser oder Schmelzen von Eis verwenden, wird also in eine andere Energieform umgewandelt. Wir wissen, dass bei einer Aggregatszustands</a:t>
            </a:r>
            <a:r>
              <a:rPr lang="de-DE" altLang="de-DE" sz="2000" dirty="0">
                <a:latin typeface="Calibri" panose="020F0502020204030204" pitchFamily="34" charset="0"/>
                <a:ea typeface="Calibri" panose="020F0502020204030204" pitchFamily="34" charset="0"/>
                <a:cs typeface="Times New Roman" panose="02020603050405020304" pitchFamily="18" charset="0"/>
              </a:rPr>
              <a:t>ä</a:t>
            </a:r>
            <a:r>
              <a:rPr lang="de-DE" altLang="de-DE" sz="2000" dirty="0">
                <a:latin typeface="Times New Roman" panose="02020603050405020304" pitchFamily="18" charset="0"/>
                <a:ea typeface="Calibri" panose="020F0502020204030204" pitchFamily="34" charset="0"/>
                <a:cs typeface="Times New Roman" panose="02020603050405020304" pitchFamily="18" charset="0"/>
              </a:rPr>
              <a:t>nderung von fest nach fl</a:t>
            </a:r>
            <a:r>
              <a:rPr lang="de-DE" altLang="de-DE" sz="2000" dirty="0">
                <a:latin typeface="Calibri" panose="020F0502020204030204" pitchFamily="34" charset="0"/>
                <a:ea typeface="Calibri" panose="020F0502020204030204" pitchFamily="34" charset="0"/>
                <a:cs typeface="Times New Roman" panose="02020603050405020304" pitchFamily="18" charset="0"/>
              </a:rPr>
              <a:t>ü</a:t>
            </a:r>
            <a:r>
              <a:rPr lang="de-DE" altLang="de-DE" sz="2000" dirty="0">
                <a:latin typeface="Times New Roman" panose="02020603050405020304" pitchFamily="18" charset="0"/>
                <a:ea typeface="Calibri" panose="020F0502020204030204" pitchFamily="34" charset="0"/>
                <a:cs typeface="Times New Roman" panose="02020603050405020304" pitchFamily="18" charset="0"/>
              </a:rPr>
              <a:t>ssig die Entropie zunimmt. Es ist also gut m</a:t>
            </a:r>
            <a:r>
              <a:rPr lang="de-DE" altLang="de-DE" sz="2000" dirty="0">
                <a:latin typeface="Calibri" panose="020F0502020204030204" pitchFamily="34" charset="0"/>
                <a:ea typeface="Calibri" panose="020F0502020204030204" pitchFamily="34" charset="0"/>
                <a:cs typeface="Times New Roman" panose="02020603050405020304" pitchFamily="18" charset="0"/>
              </a:rPr>
              <a:t>ö</a:t>
            </a:r>
            <a:r>
              <a:rPr lang="de-DE" altLang="de-DE" sz="2000" dirty="0">
                <a:latin typeface="Times New Roman" panose="02020603050405020304" pitchFamily="18" charset="0"/>
                <a:ea typeface="Calibri" panose="020F0502020204030204" pitchFamily="34" charset="0"/>
                <a:cs typeface="Times New Roman" panose="02020603050405020304" pitchFamily="18" charset="0"/>
              </a:rPr>
              <a:t>glich, dass hier W</a:t>
            </a:r>
            <a:r>
              <a:rPr lang="de-DE" altLang="de-DE" sz="2000" dirty="0">
                <a:latin typeface="Calibri" panose="020F0502020204030204" pitchFamily="34" charset="0"/>
                <a:ea typeface="Calibri" panose="020F0502020204030204" pitchFamily="34" charset="0"/>
                <a:cs typeface="Times New Roman" panose="02020603050405020304" pitchFamily="18" charset="0"/>
              </a:rPr>
              <a:t>ä</a:t>
            </a:r>
            <a:r>
              <a:rPr lang="de-DE" altLang="de-DE" sz="2000" dirty="0">
                <a:latin typeface="Times New Roman" panose="02020603050405020304" pitchFamily="18" charset="0"/>
                <a:ea typeface="Calibri" panose="020F0502020204030204" pitchFamily="34" charset="0"/>
                <a:cs typeface="Times New Roman" panose="02020603050405020304" pitchFamily="18" charset="0"/>
              </a:rPr>
              <a:t>rmeenergie in Entropie umgewandelt wird.</a:t>
            </a:r>
          </a:p>
          <a:p>
            <a:pPr marL="0" indent="0">
              <a:lnSpc>
                <a:spcPct val="120000"/>
              </a:lnSpc>
              <a:buNone/>
            </a:pPr>
            <a:r>
              <a:rPr lang="de-DE" altLang="de-DE" sz="2000" u="sng" dirty="0">
                <a:latin typeface="Times New Roman" panose="02020603050405020304" pitchFamily="18" charset="0"/>
                <a:ea typeface="Calibri" panose="020F0502020204030204" pitchFamily="34" charset="0"/>
                <a:cs typeface="Times New Roman" panose="02020603050405020304" pitchFamily="18" charset="0"/>
              </a:rPr>
              <a:t>Exkurs: </a:t>
            </a:r>
            <a:r>
              <a:rPr lang="de-DE" altLang="de-DE" sz="2000" u="sng"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Entropien</a:t>
            </a:r>
            <a:r>
              <a:rPr lang="de-DE" altLang="de-DE" sz="2000" u="sng" dirty="0">
                <a:latin typeface="Times New Roman" panose="02020603050405020304" pitchFamily="18" charset="0"/>
                <a:ea typeface="Calibri" panose="020F0502020204030204" pitchFamily="34" charset="0"/>
                <a:cs typeface="Times New Roman" panose="02020603050405020304" pitchFamily="18" charset="0"/>
              </a:rPr>
              <a:t> berechnen</a:t>
            </a:r>
          </a:p>
          <a:p>
            <a:pPr marL="0" indent="0">
              <a:buNone/>
            </a:pPr>
            <a:endParaRPr lang="de-DE" altLang="de-DE" sz="1000" dirty="0">
              <a:latin typeface="Times New Roman" panose="02020603050405020304" pitchFamily="18" charset="0"/>
              <a:ea typeface="Calibri" panose="020F0502020204030204" pitchFamily="34" charset="0"/>
              <a:cs typeface="Times New Roman" panose="02020603050405020304" pitchFamily="18" charset="0"/>
            </a:endParaRPr>
          </a:p>
          <a:p>
            <a:pPr marL="0" indent="0" eaLnBrk="0" fontAlgn="base" hangingPunct="0">
              <a:lnSpc>
                <a:spcPct val="100000"/>
              </a:lnSpc>
              <a:spcBef>
                <a:spcPct val="0"/>
              </a:spcBef>
              <a:spcAft>
                <a:spcPts val="600"/>
              </a:spcAft>
              <a:buNone/>
            </a:pPr>
            <a:r>
              <a:rPr lang="de-DE" altLang="de-DE" sz="2000" dirty="0">
                <a:latin typeface="Symbol" panose="05050102010706020507" pitchFamily="18" charset="2"/>
                <a:ea typeface="Calibri" panose="020F0502020204030204" pitchFamily="34" charset="0"/>
                <a:cs typeface="Arial" panose="020B0604020202020204" pitchFamily="34" charset="0"/>
              </a:rPr>
              <a:t>D</a:t>
            </a:r>
            <a:r>
              <a:rPr lang="de-DE" altLang="de-DE" sz="2000" dirty="0">
                <a:latin typeface="Arial" panose="020B0604020202020204" pitchFamily="34" charset="0"/>
                <a:ea typeface="Calibri" panose="020F0502020204030204" pitchFamily="34" charset="0"/>
                <a:cs typeface="Arial" panose="020B0604020202020204" pitchFamily="34" charset="0"/>
              </a:rPr>
              <a:t>Q = T</a:t>
            </a:r>
            <a:r>
              <a:rPr lang="de-DE" altLang="de-DE" sz="2000" dirty="0">
                <a:latin typeface="Symbol" panose="05050102010706020507" pitchFamily="18" charset="2"/>
                <a:ea typeface="Calibri" panose="020F0502020204030204" pitchFamily="34" charset="0"/>
                <a:cs typeface="Arial" panose="020B0604020202020204" pitchFamily="34" charset="0"/>
              </a:rPr>
              <a:t> * </a:t>
            </a:r>
            <a:r>
              <a:rPr lang="de-DE" altLang="de-DE" sz="2000" dirty="0">
                <a:solidFill>
                  <a:srgbClr val="0070C0"/>
                </a:solidFill>
                <a:latin typeface="Symbol" panose="05050102010706020507" pitchFamily="18" charset="2"/>
                <a:ea typeface="Calibri" panose="020F0502020204030204" pitchFamily="34" charset="0"/>
                <a:cs typeface="Arial" panose="020B0604020202020204" pitchFamily="34" charset="0"/>
              </a:rPr>
              <a:t>D</a:t>
            </a:r>
            <a:r>
              <a:rPr lang="de-DE" altLang="de-DE" sz="2000" dirty="0">
                <a:solidFill>
                  <a:srgbClr val="0070C0"/>
                </a:solidFill>
                <a:latin typeface="Arial" panose="020B0604020202020204" pitchFamily="34" charset="0"/>
                <a:ea typeface="Calibri" panose="020F0502020204030204" pitchFamily="34" charset="0"/>
                <a:cs typeface="Arial" panose="020B0604020202020204" pitchFamily="34" charset="0"/>
              </a:rPr>
              <a:t>S</a:t>
            </a:r>
            <a:r>
              <a:rPr lang="de-DE" altLang="de-DE" sz="2000" dirty="0">
                <a:latin typeface="Arial" panose="020B0604020202020204" pitchFamily="34" charset="0"/>
                <a:ea typeface="Calibri" panose="020F0502020204030204" pitchFamily="34" charset="0"/>
                <a:cs typeface="Arial" panose="020B0604020202020204" pitchFamily="34" charset="0"/>
              </a:rPr>
              <a:t>        </a:t>
            </a:r>
            <a:r>
              <a:rPr lang="de-DE" altLang="de-DE" sz="2000" dirty="0" err="1">
                <a:solidFill>
                  <a:srgbClr val="0070C0"/>
                </a:solidFill>
                <a:latin typeface="Symbol" panose="05050102010706020507" pitchFamily="18" charset="2"/>
                <a:ea typeface="Calibri" panose="020F0502020204030204" pitchFamily="34" charset="0"/>
                <a:cs typeface="Arial" panose="020B0604020202020204" pitchFamily="34" charset="0"/>
              </a:rPr>
              <a:t>D</a:t>
            </a:r>
            <a:r>
              <a:rPr lang="de-DE" altLang="de-DE" sz="2000" dirty="0" err="1">
                <a:solidFill>
                  <a:srgbClr val="0070C0"/>
                </a:solidFill>
                <a:latin typeface="Arial" panose="020B0604020202020204" pitchFamily="34" charset="0"/>
                <a:ea typeface="Calibri" panose="020F0502020204030204" pitchFamily="34" charset="0"/>
                <a:cs typeface="Arial" panose="020B0604020202020204" pitchFamily="34" charset="0"/>
              </a:rPr>
              <a:t>S</a:t>
            </a:r>
            <a:r>
              <a:rPr lang="de-DE" altLang="de-DE" sz="2000" dirty="0">
                <a:latin typeface="Arial" panose="020B0604020202020204" pitchFamily="34" charset="0"/>
                <a:ea typeface="Calibri" panose="020F0502020204030204" pitchFamily="34" charset="0"/>
                <a:cs typeface="Arial" panose="020B0604020202020204" pitchFamily="34" charset="0"/>
              </a:rPr>
              <a:t> = </a:t>
            </a:r>
            <a:r>
              <a:rPr lang="de-DE" altLang="de-DE" sz="2000" dirty="0">
                <a:latin typeface="Symbol" panose="05050102010706020507" pitchFamily="18" charset="2"/>
                <a:ea typeface="Calibri" panose="020F0502020204030204" pitchFamily="34" charset="0"/>
                <a:cs typeface="Arial" panose="020B0604020202020204" pitchFamily="34" charset="0"/>
              </a:rPr>
              <a:t>D</a:t>
            </a:r>
            <a:r>
              <a:rPr lang="de-DE" altLang="de-DE" sz="2000" dirty="0">
                <a:latin typeface="Arial" panose="020B0604020202020204" pitchFamily="34" charset="0"/>
                <a:ea typeface="Calibri" panose="020F0502020204030204" pitchFamily="34" charset="0"/>
                <a:cs typeface="Arial" panose="020B0604020202020204" pitchFamily="34" charset="0"/>
              </a:rPr>
              <a:t>Q / T        </a:t>
            </a:r>
          </a:p>
          <a:p>
            <a:pPr marL="0" indent="0" eaLnBrk="0" fontAlgn="base" hangingPunct="0">
              <a:lnSpc>
                <a:spcPct val="100000"/>
              </a:lnSpc>
              <a:spcBef>
                <a:spcPct val="0"/>
              </a:spcBef>
              <a:spcAft>
                <a:spcPts val="600"/>
              </a:spcAft>
              <a:buNone/>
            </a:pPr>
            <a:endParaRPr lang="de-DE" altLang="de-DE" sz="1000" dirty="0">
              <a:latin typeface="Arial" panose="020B0604020202020204" pitchFamily="34" charset="0"/>
              <a:ea typeface="Calibri" panose="020F0502020204030204" pitchFamily="34" charset="0"/>
              <a:cs typeface="Arial" panose="020B0604020202020204" pitchFamily="34" charset="0"/>
            </a:endParaRPr>
          </a:p>
          <a:p>
            <a:pPr marL="0" indent="0" eaLnBrk="0" fontAlgn="base" hangingPunct="0">
              <a:lnSpc>
                <a:spcPct val="100000"/>
              </a:lnSpc>
              <a:spcBef>
                <a:spcPct val="0"/>
              </a:spcBef>
              <a:spcAft>
                <a:spcPts val="600"/>
              </a:spcAft>
              <a:buNone/>
            </a:pPr>
            <a:r>
              <a:rPr lang="de-DE" altLang="de-DE" sz="1600" dirty="0">
                <a:latin typeface="Arial" panose="020B0604020202020204" pitchFamily="34" charset="0"/>
                <a:ea typeface="Calibri" panose="020F0502020204030204" pitchFamily="34" charset="0"/>
                <a:cs typeface="Arial" panose="020B0604020202020204" pitchFamily="34" charset="0"/>
              </a:rPr>
              <a:t>S(H</a:t>
            </a:r>
            <a:r>
              <a:rPr lang="de-DE" altLang="de-DE" sz="1600" baseline="-25000" dirty="0">
                <a:latin typeface="Arial" panose="020B0604020202020204" pitchFamily="34" charset="0"/>
                <a:ea typeface="Calibri" panose="020F0502020204030204" pitchFamily="34" charset="0"/>
                <a:cs typeface="Arial" panose="020B0604020202020204" pitchFamily="34" charset="0"/>
              </a:rPr>
              <a:t>2</a:t>
            </a:r>
            <a:r>
              <a:rPr lang="de-DE" altLang="de-DE" sz="1600" dirty="0">
                <a:latin typeface="Arial" panose="020B0604020202020204" pitchFamily="34" charset="0"/>
                <a:ea typeface="Calibri" panose="020F0502020204030204" pitchFamily="34" charset="0"/>
                <a:cs typeface="Arial" panose="020B0604020202020204" pitchFamily="34" charset="0"/>
              </a:rPr>
              <a:t>O(s), 0°C) = </a:t>
            </a:r>
            <a:r>
              <a:rPr lang="de-DE" altLang="de-DE" sz="1600" b="1" dirty="0">
                <a:solidFill>
                  <a:srgbClr val="0070C0"/>
                </a:solidFill>
                <a:latin typeface="Arial" panose="020B0604020202020204" pitchFamily="34" charset="0"/>
                <a:ea typeface="Calibri" panose="020F0502020204030204" pitchFamily="34" charset="0"/>
                <a:cs typeface="Arial" panose="020B0604020202020204" pitchFamily="34" charset="0"/>
              </a:rPr>
              <a:t>41</a:t>
            </a:r>
            <a:r>
              <a:rPr lang="de-DE" altLang="de-DE" sz="1600" dirty="0">
                <a:latin typeface="Arial" panose="020B0604020202020204" pitchFamily="34" charset="0"/>
                <a:ea typeface="Calibri" panose="020F0502020204030204" pitchFamily="34" charset="0"/>
                <a:cs typeface="Arial" panose="020B0604020202020204" pitchFamily="34" charset="0"/>
              </a:rPr>
              <a:t>-44 J/</a:t>
            </a:r>
            <a:r>
              <a:rPr lang="de-DE" altLang="de-DE" sz="1600" dirty="0" err="1">
                <a:latin typeface="Arial" panose="020B0604020202020204" pitchFamily="34" charset="0"/>
                <a:ea typeface="Calibri" panose="020F0502020204030204" pitchFamily="34" charset="0"/>
                <a:cs typeface="Arial" panose="020B0604020202020204" pitchFamily="34" charset="0"/>
              </a:rPr>
              <a:t>mol</a:t>
            </a:r>
            <a:r>
              <a:rPr lang="de-DE" altLang="de-DE" sz="1600" dirty="0">
                <a:latin typeface="Arial" panose="020B0604020202020204" pitchFamily="34" charset="0"/>
                <a:ea typeface="Calibri" panose="020F0502020204030204" pitchFamily="34" charset="0"/>
                <a:cs typeface="Arial" panose="020B0604020202020204" pitchFamily="34" charset="0"/>
              </a:rPr>
              <a:t>/K   (Literatur)</a:t>
            </a:r>
          </a:p>
          <a:p>
            <a:pPr marL="0" lvl="0" indent="0" eaLnBrk="0" fontAlgn="base" hangingPunct="0">
              <a:lnSpc>
                <a:spcPct val="120000"/>
              </a:lnSpc>
              <a:spcBef>
                <a:spcPct val="0"/>
              </a:spcBef>
              <a:spcAft>
                <a:spcPts val="600"/>
              </a:spcAft>
              <a:buNone/>
            </a:pPr>
            <a:r>
              <a:rPr lang="de-DE" altLang="de-DE" sz="1600" dirty="0" err="1">
                <a:latin typeface="Symbol" panose="05050102010706020507" pitchFamily="18" charset="2"/>
                <a:ea typeface="Calibri" panose="020F0502020204030204" pitchFamily="34" charset="0"/>
                <a:cs typeface="Arial" panose="020B0604020202020204" pitchFamily="34" charset="0"/>
              </a:rPr>
              <a:t>D</a:t>
            </a:r>
            <a:r>
              <a:rPr lang="de-DE" altLang="de-DE" sz="1600" dirty="0" err="1">
                <a:latin typeface="Arial" panose="020B0604020202020204" pitchFamily="34" charset="0"/>
                <a:ea typeface="Calibri" panose="020F0502020204030204" pitchFamily="34" charset="0"/>
                <a:cs typeface="Arial" panose="020B0604020202020204" pitchFamily="34" charset="0"/>
              </a:rPr>
              <a:t>S</a:t>
            </a:r>
            <a:r>
              <a:rPr lang="de-DE" altLang="de-DE" sz="1600" baseline="-25000" dirty="0" err="1">
                <a:latin typeface="Arial" panose="020B0604020202020204" pitchFamily="34" charset="0"/>
                <a:ea typeface="Calibri" panose="020F0502020204030204" pitchFamily="34" charset="0"/>
                <a:cs typeface="Arial" panose="020B0604020202020204" pitchFamily="34" charset="0"/>
              </a:rPr>
              <a:t>schmelzen</a:t>
            </a:r>
            <a:r>
              <a:rPr lang="de-DE" altLang="de-DE" sz="1600" dirty="0">
                <a:latin typeface="Arial" panose="020B0604020202020204" pitchFamily="34" charset="0"/>
                <a:ea typeface="Calibri" panose="020F0502020204030204" pitchFamily="34" charset="0"/>
                <a:cs typeface="Arial" panose="020B0604020202020204" pitchFamily="34" charset="0"/>
              </a:rPr>
              <a:t>(Eis-Wasser, 0°C) = </a:t>
            </a:r>
            <a:r>
              <a:rPr lang="de-DE" altLang="de-DE" sz="1600" dirty="0">
                <a:latin typeface="Symbol" panose="05050102010706020507" pitchFamily="18" charset="2"/>
                <a:ea typeface="Calibri" panose="020F0502020204030204" pitchFamily="34" charset="0"/>
                <a:cs typeface="Arial" panose="020B0604020202020204" pitchFamily="34" charset="0"/>
              </a:rPr>
              <a:t>D</a:t>
            </a:r>
            <a:r>
              <a:rPr lang="de-DE" altLang="de-DE" sz="1600" dirty="0">
                <a:latin typeface="Arial" panose="020B0604020202020204" pitchFamily="34" charset="0"/>
                <a:ea typeface="Calibri" panose="020F0502020204030204" pitchFamily="34" charset="0"/>
                <a:cs typeface="Arial" panose="020B0604020202020204" pitchFamily="34" charset="0"/>
              </a:rPr>
              <a:t>Q/T = 335J/g / 273.15K = 1.226 J/g/K </a:t>
            </a:r>
            <a:r>
              <a:rPr lang="de-DE" altLang="de-DE" sz="1600" dirty="0">
                <a:latin typeface="Cambria Math" panose="02040503050406030204" pitchFamily="18" charset="0"/>
                <a:ea typeface="Cambria Math" panose="02040503050406030204" pitchFamily="18" charset="0"/>
                <a:cs typeface="Arial" panose="020B0604020202020204" pitchFamily="34" charset="0"/>
              </a:rPr>
              <a:t>≙</a:t>
            </a:r>
            <a:r>
              <a:rPr lang="de-DE" altLang="de-DE" sz="1600" dirty="0">
                <a:latin typeface="Arial" panose="020B0604020202020204" pitchFamily="34" charset="0"/>
                <a:ea typeface="Calibri" panose="020F0502020204030204" pitchFamily="34" charset="0"/>
                <a:cs typeface="Arial" panose="020B0604020202020204" pitchFamily="34" charset="0"/>
              </a:rPr>
              <a:t> </a:t>
            </a:r>
            <a:r>
              <a:rPr lang="de-DE" altLang="de-DE" sz="1600" b="1" dirty="0">
                <a:solidFill>
                  <a:srgbClr val="0070C0"/>
                </a:solidFill>
                <a:latin typeface="Arial" panose="020B0604020202020204" pitchFamily="34" charset="0"/>
                <a:ea typeface="Calibri" panose="020F0502020204030204" pitchFamily="34" charset="0"/>
                <a:cs typeface="Arial" panose="020B0604020202020204" pitchFamily="34" charset="0"/>
              </a:rPr>
              <a:t>22.07</a:t>
            </a:r>
            <a:r>
              <a:rPr lang="de-DE" altLang="de-DE" sz="1600" dirty="0">
                <a:latin typeface="Arial" panose="020B0604020202020204" pitchFamily="34" charset="0"/>
                <a:ea typeface="Calibri" panose="020F0502020204030204" pitchFamily="34" charset="0"/>
                <a:cs typeface="Arial" panose="020B0604020202020204" pitchFamily="34" charset="0"/>
              </a:rPr>
              <a:t>J/</a:t>
            </a:r>
            <a:r>
              <a:rPr lang="de-DE" altLang="de-DE" sz="1600" dirty="0" err="1">
                <a:latin typeface="Arial" panose="020B0604020202020204" pitchFamily="34" charset="0"/>
                <a:ea typeface="Calibri" panose="020F0502020204030204" pitchFamily="34" charset="0"/>
                <a:cs typeface="Arial" panose="020B0604020202020204" pitchFamily="34" charset="0"/>
              </a:rPr>
              <a:t>mol</a:t>
            </a:r>
            <a:r>
              <a:rPr lang="de-DE" altLang="de-DE" sz="1600" dirty="0">
                <a:latin typeface="Arial" panose="020B0604020202020204" pitchFamily="34" charset="0"/>
                <a:ea typeface="Calibri" panose="020F0502020204030204" pitchFamily="34" charset="0"/>
                <a:cs typeface="Arial" panose="020B0604020202020204" pitchFamily="34" charset="0"/>
              </a:rPr>
              <a:t>/K </a:t>
            </a:r>
          </a:p>
          <a:p>
            <a:pPr marL="0" indent="0" eaLnBrk="0" fontAlgn="base" hangingPunct="0">
              <a:lnSpc>
                <a:spcPct val="120000"/>
              </a:lnSpc>
              <a:spcBef>
                <a:spcPct val="0"/>
              </a:spcBef>
              <a:spcAft>
                <a:spcPts val="600"/>
              </a:spcAft>
              <a:buNone/>
            </a:pPr>
            <a:r>
              <a:rPr lang="de-DE" altLang="de-DE" sz="1600" dirty="0" err="1">
                <a:latin typeface="Symbol" panose="05050102010706020507" pitchFamily="18" charset="2"/>
                <a:ea typeface="Calibri" panose="020F0502020204030204" pitchFamily="34" charset="0"/>
                <a:cs typeface="Arial" panose="020B0604020202020204" pitchFamily="34" charset="0"/>
              </a:rPr>
              <a:t>D</a:t>
            </a:r>
            <a:r>
              <a:rPr lang="de-DE" altLang="de-DE" sz="1600" dirty="0" err="1">
                <a:latin typeface="Arial" panose="020B0604020202020204" pitchFamily="34" charset="0"/>
                <a:ea typeface="Calibri" panose="020F0502020204030204" pitchFamily="34" charset="0"/>
                <a:cs typeface="Arial" panose="020B0604020202020204" pitchFamily="34" charset="0"/>
              </a:rPr>
              <a:t>S</a:t>
            </a:r>
            <a:r>
              <a:rPr lang="de-DE" altLang="de-DE" sz="1600" baseline="-25000" dirty="0" err="1">
                <a:latin typeface="Arial" panose="020B0604020202020204" pitchFamily="34" charset="0"/>
                <a:ea typeface="Calibri" panose="020F0502020204030204" pitchFamily="34" charset="0"/>
                <a:cs typeface="Arial" panose="020B0604020202020204" pitchFamily="34" charset="0"/>
              </a:rPr>
              <a:t>erwärmen</a:t>
            </a:r>
            <a:r>
              <a:rPr lang="de-DE" altLang="de-DE" sz="1600" dirty="0">
                <a:latin typeface="Arial" panose="020B0604020202020204" pitchFamily="34" charset="0"/>
                <a:ea typeface="Calibri" panose="020F0502020204030204" pitchFamily="34" charset="0"/>
                <a:cs typeface="Arial" panose="020B0604020202020204" pitchFamily="34" charset="0"/>
              </a:rPr>
              <a:t>(Wasser, 0°-25°C) = </a:t>
            </a:r>
            <a:r>
              <a:rPr lang="de-DE" altLang="de-DE" sz="1600" dirty="0">
                <a:latin typeface="Symbol" panose="05050102010706020507" pitchFamily="18" charset="2"/>
                <a:ea typeface="Calibri" panose="020F0502020204030204" pitchFamily="34" charset="0"/>
                <a:cs typeface="Arial" panose="020B0604020202020204" pitchFamily="34" charset="0"/>
              </a:rPr>
              <a:t>D</a:t>
            </a:r>
            <a:r>
              <a:rPr lang="de-DE" altLang="de-DE" sz="1600" dirty="0">
                <a:latin typeface="Arial" panose="020B0604020202020204" pitchFamily="34" charset="0"/>
                <a:ea typeface="Calibri" panose="020F0502020204030204" pitchFamily="34" charset="0"/>
                <a:cs typeface="Arial" panose="020B0604020202020204" pitchFamily="34" charset="0"/>
              </a:rPr>
              <a:t>Q/T = (4.18J/g/K*25K) / 285.65K = 0.366 J/g/K </a:t>
            </a:r>
            <a:r>
              <a:rPr lang="de-DE" altLang="de-DE" sz="1600" dirty="0">
                <a:latin typeface="Cambria Math" panose="02040503050406030204" pitchFamily="18" charset="0"/>
                <a:ea typeface="Cambria Math" panose="02040503050406030204" pitchFamily="18" charset="0"/>
                <a:cs typeface="Arial" panose="020B0604020202020204" pitchFamily="34" charset="0"/>
              </a:rPr>
              <a:t>≙</a:t>
            </a:r>
            <a:r>
              <a:rPr lang="de-DE" altLang="de-DE" sz="1600" dirty="0">
                <a:latin typeface="Arial" panose="020B0604020202020204" pitchFamily="34" charset="0"/>
                <a:ea typeface="Calibri" panose="020F0502020204030204" pitchFamily="34" charset="0"/>
                <a:cs typeface="Arial" panose="020B0604020202020204" pitchFamily="34" charset="0"/>
              </a:rPr>
              <a:t> </a:t>
            </a:r>
            <a:r>
              <a:rPr lang="de-DE" altLang="de-DE" sz="1600" b="1" dirty="0">
                <a:solidFill>
                  <a:srgbClr val="0070C0"/>
                </a:solidFill>
                <a:latin typeface="Arial" panose="020B0604020202020204" pitchFamily="34" charset="0"/>
                <a:ea typeface="Calibri" panose="020F0502020204030204" pitchFamily="34" charset="0"/>
                <a:cs typeface="Arial" panose="020B0604020202020204" pitchFamily="34" charset="0"/>
              </a:rPr>
              <a:t>6.6 </a:t>
            </a:r>
            <a:r>
              <a:rPr lang="de-DE" altLang="de-DE" sz="1600" dirty="0">
                <a:latin typeface="Arial" panose="020B0604020202020204" pitchFamily="34" charset="0"/>
                <a:ea typeface="Calibri" panose="020F0502020204030204" pitchFamily="34" charset="0"/>
                <a:cs typeface="Arial" panose="020B0604020202020204" pitchFamily="34" charset="0"/>
              </a:rPr>
              <a:t>J/</a:t>
            </a:r>
            <a:r>
              <a:rPr lang="de-DE" altLang="de-DE" sz="1600" dirty="0" err="1">
                <a:latin typeface="Arial" panose="020B0604020202020204" pitchFamily="34" charset="0"/>
                <a:ea typeface="Calibri" panose="020F0502020204030204" pitchFamily="34" charset="0"/>
                <a:cs typeface="Arial" panose="020B0604020202020204" pitchFamily="34" charset="0"/>
              </a:rPr>
              <a:t>mol</a:t>
            </a:r>
            <a:r>
              <a:rPr lang="de-DE" altLang="de-DE" sz="1600" dirty="0">
                <a:latin typeface="Arial" panose="020B0604020202020204" pitchFamily="34" charset="0"/>
                <a:ea typeface="Calibri" panose="020F0502020204030204" pitchFamily="34" charset="0"/>
                <a:cs typeface="Arial" panose="020B0604020202020204" pitchFamily="34" charset="0"/>
              </a:rPr>
              <a:t>/K </a:t>
            </a:r>
          </a:p>
          <a:p>
            <a:pPr marL="0" indent="0" eaLnBrk="0" fontAlgn="base" hangingPunct="0">
              <a:lnSpc>
                <a:spcPct val="120000"/>
              </a:lnSpc>
              <a:spcBef>
                <a:spcPct val="0"/>
              </a:spcBef>
              <a:spcAft>
                <a:spcPts val="600"/>
              </a:spcAft>
              <a:buNone/>
            </a:pPr>
            <a:r>
              <a:rPr lang="de-DE" altLang="de-DE" sz="1600" dirty="0">
                <a:latin typeface="Arial" panose="020B0604020202020204" pitchFamily="34" charset="0"/>
                <a:ea typeface="Calibri" panose="020F0502020204030204" pitchFamily="34" charset="0"/>
                <a:cs typeface="Arial" panose="020B0604020202020204" pitchFamily="34" charset="0"/>
              </a:rPr>
              <a:t>S(H</a:t>
            </a:r>
            <a:r>
              <a:rPr lang="de-DE" altLang="de-DE" sz="1600" baseline="-25000" dirty="0">
                <a:latin typeface="Arial" panose="020B0604020202020204" pitchFamily="34" charset="0"/>
                <a:ea typeface="Calibri" panose="020F0502020204030204" pitchFamily="34" charset="0"/>
                <a:cs typeface="Arial" panose="020B0604020202020204" pitchFamily="34" charset="0"/>
              </a:rPr>
              <a:t>2</a:t>
            </a:r>
            <a:r>
              <a:rPr lang="de-DE" altLang="de-DE" sz="1600" dirty="0">
                <a:latin typeface="Arial" panose="020B0604020202020204" pitchFamily="34" charset="0"/>
                <a:ea typeface="Calibri" panose="020F0502020204030204" pitchFamily="34" charset="0"/>
                <a:cs typeface="Arial" panose="020B0604020202020204" pitchFamily="34" charset="0"/>
              </a:rPr>
              <a:t>O(l), 25°C) = </a:t>
            </a:r>
            <a:r>
              <a:rPr lang="de-DE" altLang="de-DE" sz="1600" b="1" dirty="0">
                <a:solidFill>
                  <a:srgbClr val="0070C0"/>
                </a:solidFill>
                <a:latin typeface="Arial" panose="020B0604020202020204" pitchFamily="34" charset="0"/>
                <a:ea typeface="Calibri" panose="020F0502020204030204" pitchFamily="34" charset="0"/>
                <a:cs typeface="Arial" panose="020B0604020202020204" pitchFamily="34" charset="0"/>
              </a:rPr>
              <a:t>41 + 22 + 6.6 </a:t>
            </a:r>
            <a:r>
              <a:rPr lang="de-DE" altLang="de-DE" sz="1600" dirty="0">
                <a:latin typeface="Arial" panose="020B0604020202020204" pitchFamily="34" charset="0"/>
                <a:ea typeface="Calibri" panose="020F0502020204030204" pitchFamily="34" charset="0"/>
                <a:cs typeface="Arial" panose="020B0604020202020204" pitchFamily="34" charset="0"/>
              </a:rPr>
              <a:t>= </a:t>
            </a:r>
            <a:r>
              <a:rPr lang="de-DE" altLang="de-DE" sz="1600" b="1" dirty="0">
                <a:solidFill>
                  <a:srgbClr val="0070C0"/>
                </a:solidFill>
                <a:latin typeface="Arial" panose="020B0604020202020204" pitchFamily="34" charset="0"/>
                <a:ea typeface="Calibri" panose="020F0502020204030204" pitchFamily="34" charset="0"/>
                <a:cs typeface="Arial" panose="020B0604020202020204" pitchFamily="34" charset="0"/>
              </a:rPr>
              <a:t>69.6</a:t>
            </a:r>
            <a:r>
              <a:rPr lang="de-DE" altLang="de-DE" sz="1600" dirty="0">
                <a:latin typeface="Arial" panose="020B0604020202020204" pitchFamily="34" charset="0"/>
                <a:ea typeface="Calibri" panose="020F0502020204030204" pitchFamily="34" charset="0"/>
                <a:cs typeface="Arial" panose="020B0604020202020204" pitchFamily="34" charset="0"/>
              </a:rPr>
              <a:t>   (berechnet)          </a:t>
            </a:r>
            <a:r>
              <a:rPr lang="de-DE" altLang="de-DE" sz="1600" dirty="0">
                <a:latin typeface="Cambria Math" panose="02040503050406030204" pitchFamily="18" charset="0"/>
                <a:ea typeface="Cambria Math" panose="02040503050406030204" pitchFamily="18" charset="0"/>
                <a:cs typeface="Arial" panose="020B0604020202020204" pitchFamily="34" charset="0"/>
              </a:rPr>
              <a:t>≙</a:t>
            </a:r>
            <a:r>
              <a:rPr lang="de-DE" altLang="de-DE" sz="1600" dirty="0">
                <a:latin typeface="Arial" panose="020B0604020202020204" pitchFamily="34" charset="0"/>
                <a:ea typeface="Calibri" panose="020F0502020204030204" pitchFamily="34" charset="0"/>
                <a:cs typeface="Arial" panose="020B0604020202020204" pitchFamily="34" charset="0"/>
              </a:rPr>
              <a:t> </a:t>
            </a:r>
            <a:r>
              <a:rPr lang="de-DE" altLang="de-DE" sz="1600" b="1" dirty="0">
                <a:solidFill>
                  <a:srgbClr val="0070C0"/>
                </a:solidFill>
                <a:latin typeface="Arial" panose="020B0604020202020204" pitchFamily="34" charset="0"/>
                <a:ea typeface="Calibri" panose="020F0502020204030204" pitchFamily="34" charset="0"/>
                <a:cs typeface="Arial" panose="020B0604020202020204" pitchFamily="34" charset="0"/>
              </a:rPr>
              <a:t>70</a:t>
            </a:r>
            <a:r>
              <a:rPr lang="de-DE" altLang="de-DE" sz="1600" dirty="0">
                <a:latin typeface="Arial" panose="020B0604020202020204" pitchFamily="34" charset="0"/>
                <a:ea typeface="Calibri" panose="020F0502020204030204" pitchFamily="34" charset="0"/>
                <a:cs typeface="Arial" panose="020B0604020202020204" pitchFamily="34" charset="0"/>
              </a:rPr>
              <a:t> J/</a:t>
            </a:r>
            <a:r>
              <a:rPr lang="de-DE" altLang="de-DE" sz="1600" dirty="0" err="1">
                <a:latin typeface="Arial" panose="020B0604020202020204" pitchFamily="34" charset="0"/>
                <a:ea typeface="Calibri" panose="020F0502020204030204" pitchFamily="34" charset="0"/>
                <a:cs typeface="Arial" panose="020B0604020202020204" pitchFamily="34" charset="0"/>
              </a:rPr>
              <a:t>mol</a:t>
            </a:r>
            <a:r>
              <a:rPr lang="de-DE" altLang="de-DE" sz="1600" dirty="0">
                <a:latin typeface="Arial" panose="020B0604020202020204" pitchFamily="34" charset="0"/>
                <a:ea typeface="Calibri" panose="020F0502020204030204" pitchFamily="34" charset="0"/>
                <a:cs typeface="Arial" panose="020B0604020202020204" pitchFamily="34" charset="0"/>
              </a:rPr>
              <a:t>/K  (Literatur)</a:t>
            </a:r>
          </a:p>
          <a:p>
            <a:pPr marL="0" indent="0" eaLnBrk="0" fontAlgn="base" hangingPunct="0">
              <a:lnSpc>
                <a:spcPct val="120000"/>
              </a:lnSpc>
              <a:spcBef>
                <a:spcPct val="0"/>
              </a:spcBef>
              <a:spcAft>
                <a:spcPct val="0"/>
              </a:spcAft>
              <a:buNone/>
            </a:pPr>
            <a:r>
              <a:rPr lang="de-DE" altLang="de-DE" sz="1600" dirty="0">
                <a:latin typeface="Symbol" panose="05050102010706020507" pitchFamily="18" charset="2"/>
                <a:ea typeface="Calibri" panose="020F0502020204030204" pitchFamily="34" charset="0"/>
                <a:cs typeface="Arial" panose="020B0604020202020204" pitchFamily="34" charset="0"/>
              </a:rPr>
              <a:t>D</a:t>
            </a:r>
            <a:r>
              <a:rPr lang="de-DE" altLang="de-DE" sz="1600" dirty="0">
                <a:latin typeface="Arial" panose="020B0604020202020204" pitchFamily="34" charset="0"/>
                <a:ea typeface="Calibri" panose="020F0502020204030204" pitchFamily="34" charset="0"/>
                <a:cs typeface="Arial" panose="020B0604020202020204" pitchFamily="34" charset="0"/>
              </a:rPr>
              <a:t>S(Wasser, 25°-100°C) = </a:t>
            </a:r>
            <a:r>
              <a:rPr lang="de-DE" altLang="de-DE" sz="1600" dirty="0">
                <a:latin typeface="Symbol" panose="05050102010706020507" pitchFamily="18" charset="2"/>
                <a:ea typeface="Calibri" panose="020F0502020204030204" pitchFamily="34" charset="0"/>
                <a:cs typeface="Arial" panose="020B0604020202020204" pitchFamily="34" charset="0"/>
              </a:rPr>
              <a:t>D</a:t>
            </a:r>
            <a:r>
              <a:rPr lang="de-DE" altLang="de-DE" sz="1600" dirty="0">
                <a:latin typeface="Arial" panose="020B0604020202020204" pitchFamily="34" charset="0"/>
                <a:ea typeface="Calibri" panose="020F0502020204030204" pitchFamily="34" charset="0"/>
                <a:cs typeface="Arial" panose="020B0604020202020204" pitchFamily="34" charset="0"/>
              </a:rPr>
              <a:t>Q/T = (4.18J/g/K*75K) / 335.65K = 0.934 J/g/K </a:t>
            </a:r>
            <a:r>
              <a:rPr lang="de-DE" altLang="de-DE" sz="1600" dirty="0">
                <a:latin typeface="Cambria Math" panose="02040503050406030204" pitchFamily="18" charset="0"/>
                <a:ea typeface="Cambria Math" panose="02040503050406030204" pitchFamily="18" charset="0"/>
                <a:cs typeface="Arial" panose="020B0604020202020204" pitchFamily="34" charset="0"/>
              </a:rPr>
              <a:t>≙</a:t>
            </a:r>
            <a:r>
              <a:rPr lang="de-DE" altLang="de-DE" sz="1600" dirty="0">
                <a:latin typeface="Arial" panose="020B0604020202020204" pitchFamily="34" charset="0"/>
                <a:ea typeface="Calibri" panose="020F0502020204030204" pitchFamily="34" charset="0"/>
                <a:cs typeface="Arial" panose="020B0604020202020204" pitchFamily="34" charset="0"/>
              </a:rPr>
              <a:t> 16.8 J/</a:t>
            </a:r>
            <a:r>
              <a:rPr lang="de-DE" altLang="de-DE" sz="1600" dirty="0" err="1">
                <a:latin typeface="Arial" panose="020B0604020202020204" pitchFamily="34" charset="0"/>
                <a:ea typeface="Calibri" panose="020F0502020204030204" pitchFamily="34" charset="0"/>
                <a:cs typeface="Arial" panose="020B0604020202020204" pitchFamily="34" charset="0"/>
              </a:rPr>
              <a:t>mol</a:t>
            </a:r>
            <a:r>
              <a:rPr lang="de-DE" altLang="de-DE" sz="1600" dirty="0">
                <a:latin typeface="Arial" panose="020B0604020202020204" pitchFamily="34" charset="0"/>
                <a:ea typeface="Calibri" panose="020F0502020204030204" pitchFamily="34" charset="0"/>
                <a:cs typeface="Arial" panose="020B0604020202020204" pitchFamily="34" charset="0"/>
              </a:rPr>
              <a:t>/K </a:t>
            </a:r>
          </a:p>
          <a:p>
            <a:pPr marL="0" indent="0" eaLnBrk="0" fontAlgn="base" hangingPunct="0">
              <a:lnSpc>
                <a:spcPct val="120000"/>
              </a:lnSpc>
              <a:spcBef>
                <a:spcPct val="0"/>
              </a:spcBef>
              <a:spcAft>
                <a:spcPts val="600"/>
              </a:spcAft>
              <a:buNone/>
            </a:pPr>
            <a:r>
              <a:rPr lang="de-DE" altLang="de-DE" sz="1600" dirty="0">
                <a:latin typeface="Symbol" panose="05050102010706020507" pitchFamily="18" charset="2"/>
                <a:ea typeface="Calibri" panose="020F0502020204030204" pitchFamily="34" charset="0"/>
                <a:cs typeface="Arial" panose="020B0604020202020204" pitchFamily="34" charset="0"/>
              </a:rPr>
              <a:t>D</a:t>
            </a:r>
            <a:r>
              <a:rPr lang="de-DE" altLang="de-DE" sz="1600" dirty="0">
                <a:latin typeface="Arial" panose="020B0604020202020204" pitchFamily="34" charset="0"/>
                <a:ea typeface="Calibri" panose="020F0502020204030204" pitchFamily="34" charset="0"/>
                <a:cs typeface="Arial" panose="020B0604020202020204" pitchFamily="34" charset="0"/>
              </a:rPr>
              <a:t>S(Wasser-Dampf, 100°C) =</a:t>
            </a:r>
            <a:r>
              <a:rPr lang="de-DE" altLang="de-DE" sz="1600" dirty="0">
                <a:latin typeface="Symbol" panose="05050102010706020507" pitchFamily="18" charset="2"/>
                <a:ea typeface="Calibri" panose="020F0502020204030204" pitchFamily="34" charset="0"/>
                <a:cs typeface="Arial" panose="020B0604020202020204" pitchFamily="34" charset="0"/>
              </a:rPr>
              <a:t>D</a:t>
            </a:r>
            <a:r>
              <a:rPr lang="de-DE" altLang="de-DE" sz="1600" dirty="0">
                <a:latin typeface="Arial" panose="020B0604020202020204" pitchFamily="34" charset="0"/>
                <a:ea typeface="Calibri" panose="020F0502020204030204" pitchFamily="34" charset="0"/>
                <a:cs typeface="Arial" panose="020B0604020202020204" pitchFamily="34" charset="0"/>
              </a:rPr>
              <a:t>Q/T =2260J/g / 373.15K= 6.057 J/g/K =109 J/</a:t>
            </a:r>
            <a:r>
              <a:rPr lang="de-DE" altLang="de-DE" sz="1600" dirty="0" err="1">
                <a:latin typeface="Arial" panose="020B0604020202020204" pitchFamily="34" charset="0"/>
                <a:ea typeface="Calibri" panose="020F0502020204030204" pitchFamily="34" charset="0"/>
                <a:cs typeface="Arial" panose="020B0604020202020204" pitchFamily="34" charset="0"/>
              </a:rPr>
              <a:t>mol</a:t>
            </a:r>
            <a:r>
              <a:rPr lang="de-DE" altLang="de-DE" sz="1600" dirty="0">
                <a:latin typeface="Arial" panose="020B0604020202020204" pitchFamily="34" charset="0"/>
                <a:ea typeface="Calibri" panose="020F0502020204030204" pitchFamily="34" charset="0"/>
                <a:cs typeface="Arial" panose="020B0604020202020204" pitchFamily="34" charset="0"/>
              </a:rPr>
              <a:t>/K </a:t>
            </a:r>
          </a:p>
          <a:p>
            <a:pPr marL="0" indent="0" eaLnBrk="0" fontAlgn="base" hangingPunct="0">
              <a:lnSpc>
                <a:spcPct val="120000"/>
              </a:lnSpc>
              <a:spcBef>
                <a:spcPct val="0"/>
              </a:spcBef>
              <a:spcAft>
                <a:spcPts val="600"/>
              </a:spcAft>
              <a:buNone/>
            </a:pPr>
            <a:r>
              <a:rPr lang="de-DE" altLang="de-DE" sz="1600" dirty="0">
                <a:latin typeface="Arial" panose="020B0604020202020204" pitchFamily="34" charset="0"/>
                <a:ea typeface="Calibri" panose="020F0502020204030204" pitchFamily="34" charset="0"/>
                <a:cs typeface="Arial" panose="020B0604020202020204" pitchFamily="34" charset="0"/>
              </a:rPr>
              <a:t>S(H</a:t>
            </a:r>
            <a:r>
              <a:rPr lang="de-DE" altLang="de-DE" sz="1600" baseline="-25000" dirty="0">
                <a:latin typeface="Arial" panose="020B0604020202020204" pitchFamily="34" charset="0"/>
                <a:ea typeface="Calibri" panose="020F0502020204030204" pitchFamily="34" charset="0"/>
                <a:cs typeface="Arial" panose="020B0604020202020204" pitchFamily="34" charset="0"/>
              </a:rPr>
              <a:t>2</a:t>
            </a:r>
            <a:r>
              <a:rPr lang="de-DE" altLang="de-DE" sz="1600" dirty="0">
                <a:latin typeface="Arial" panose="020B0604020202020204" pitchFamily="34" charset="0"/>
                <a:ea typeface="Calibri" panose="020F0502020204030204" pitchFamily="34" charset="0"/>
                <a:cs typeface="Arial" panose="020B0604020202020204" pitchFamily="34" charset="0"/>
              </a:rPr>
              <a:t>O(l), 25°C) = 70 J/</a:t>
            </a:r>
            <a:r>
              <a:rPr lang="de-DE" altLang="de-DE" sz="1600" dirty="0" err="1">
                <a:latin typeface="Arial" panose="020B0604020202020204" pitchFamily="34" charset="0"/>
                <a:ea typeface="Calibri" panose="020F0502020204030204" pitchFamily="34" charset="0"/>
                <a:cs typeface="Arial" panose="020B0604020202020204" pitchFamily="34" charset="0"/>
              </a:rPr>
              <a:t>mol</a:t>
            </a:r>
            <a:r>
              <a:rPr lang="de-DE" altLang="de-DE" sz="1600" dirty="0">
                <a:latin typeface="Arial" panose="020B0604020202020204" pitchFamily="34" charset="0"/>
                <a:ea typeface="Calibri" panose="020F0502020204030204" pitchFamily="34" charset="0"/>
                <a:cs typeface="Arial" panose="020B0604020202020204" pitchFamily="34" charset="0"/>
              </a:rPr>
              <a:t>/K   S(H</a:t>
            </a:r>
            <a:r>
              <a:rPr lang="de-DE" altLang="de-DE" sz="1600" baseline="-25000" dirty="0">
                <a:latin typeface="Arial" panose="020B0604020202020204" pitchFamily="34" charset="0"/>
                <a:ea typeface="Calibri" panose="020F0502020204030204" pitchFamily="34" charset="0"/>
                <a:cs typeface="Arial" panose="020B0604020202020204" pitchFamily="34" charset="0"/>
              </a:rPr>
              <a:t>2</a:t>
            </a:r>
            <a:r>
              <a:rPr lang="de-DE" altLang="de-DE" sz="1600" dirty="0">
                <a:latin typeface="Arial" panose="020B0604020202020204" pitchFamily="34" charset="0"/>
                <a:ea typeface="Calibri" panose="020F0502020204030204" pitchFamily="34" charset="0"/>
                <a:cs typeface="Arial" panose="020B0604020202020204" pitchFamily="34" charset="0"/>
              </a:rPr>
              <a:t>O(g), 25°C) = 189 J/</a:t>
            </a:r>
            <a:r>
              <a:rPr lang="de-DE" altLang="de-DE" sz="1600" dirty="0" err="1">
                <a:latin typeface="Arial" panose="020B0604020202020204" pitchFamily="34" charset="0"/>
                <a:ea typeface="Calibri" panose="020F0502020204030204" pitchFamily="34" charset="0"/>
                <a:cs typeface="Arial" panose="020B0604020202020204" pitchFamily="34" charset="0"/>
              </a:rPr>
              <a:t>mol</a:t>
            </a:r>
            <a:r>
              <a:rPr lang="de-DE" altLang="de-DE" sz="1600" dirty="0">
                <a:latin typeface="Arial" panose="020B0604020202020204" pitchFamily="34" charset="0"/>
                <a:ea typeface="Calibri" panose="020F0502020204030204" pitchFamily="34" charset="0"/>
                <a:cs typeface="Arial" panose="020B0604020202020204" pitchFamily="34" charset="0"/>
              </a:rPr>
              <a:t>/K     (Formeln &amp; Tafeln, Orell Füssli)</a:t>
            </a:r>
            <a:endParaRPr lang="de-CH" altLang="de-DE" sz="2000" dirty="0"/>
          </a:p>
          <a:p>
            <a:endParaRPr lang="de-DE" altLang="de-DE" dirty="0">
              <a:latin typeface="Times New Roman" panose="02020603050405020304" pitchFamily="18" charset="0"/>
              <a:ea typeface="Calibri" panose="020F0502020204030204" pitchFamily="34" charset="0"/>
              <a:cs typeface="Times New Roman" panose="02020603050405020304" pitchFamily="18" charset="0"/>
            </a:endParaRPr>
          </a:p>
          <a:p>
            <a:endParaRPr lang="de-CH" dirty="0"/>
          </a:p>
        </p:txBody>
      </p:sp>
      <p:sp>
        <p:nvSpPr>
          <p:cNvPr id="5" name="Rectangle 3">
            <a:extLst>
              <a:ext uri="{FF2B5EF4-FFF2-40B4-BE49-F238E27FC236}">
                <a16:creationId xmlns:a16="http://schemas.microsoft.com/office/drawing/2014/main" id="{3F46EE35-5DFE-C713-4B9A-CCBB6B821857}"/>
              </a:ext>
            </a:extLst>
          </p:cNvPr>
          <p:cNvSpPr>
            <a:spLocks noChangeArrowheads="1"/>
          </p:cNvSpPr>
          <p:nvPr/>
        </p:nvSpPr>
        <p:spPr bwMode="auto">
          <a:xfrm>
            <a:off x="2912179" y="5881012"/>
            <a:ext cx="9826668"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de-DE" altLang="de-DE" sz="1600" dirty="0">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CH" altLang="de-DE"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CH" altLang="de-DE" sz="1800" b="0" i="0" u="none" strike="noStrike" cap="none" normalizeH="0" baseline="0" dirty="0">
              <a:ln>
                <a:noFill/>
              </a:ln>
              <a:solidFill>
                <a:schemeClr val="tx1"/>
              </a:solidFill>
              <a:effectLst/>
              <a:latin typeface="Arial" panose="020B0604020202020204" pitchFamily="34" charset="0"/>
            </a:endParaRPr>
          </a:p>
        </p:txBody>
      </p:sp>
      <p:pic>
        <p:nvPicPr>
          <p:cNvPr id="7" name="Grafik 7">
            <a:extLst>
              <a:ext uri="{FF2B5EF4-FFF2-40B4-BE49-F238E27FC236}">
                <a16:creationId xmlns:a16="http://schemas.microsoft.com/office/drawing/2014/main" id="{9272EABA-0DBB-254C-FC9A-741BF56905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9802" y="1610181"/>
            <a:ext cx="5030094" cy="3885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58668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Grafik 7">
            <a:extLst>
              <a:ext uri="{FF2B5EF4-FFF2-40B4-BE49-F238E27FC236}">
                <a16:creationId xmlns:a16="http://schemas.microsoft.com/office/drawing/2014/main" id="{50A3B607-0551-F4B2-A149-846A1136A2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3512" y="1469966"/>
            <a:ext cx="5479885" cy="4232598"/>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120CB09F-0B68-0F6D-A19E-D314301FDCEB}"/>
              </a:ext>
            </a:extLst>
          </p:cNvPr>
          <p:cNvSpPr>
            <a:spLocks noGrp="1"/>
          </p:cNvSpPr>
          <p:nvPr>
            <p:ph type="title"/>
          </p:nvPr>
        </p:nvSpPr>
        <p:spPr/>
        <p:txBody>
          <a:bodyPr/>
          <a:lstStyle/>
          <a:p>
            <a:r>
              <a:rPr lang="de-CH" dirty="0"/>
              <a:t>Schmelz- und Siedediagramm von Wasser</a:t>
            </a:r>
          </a:p>
        </p:txBody>
      </p:sp>
      <p:sp>
        <p:nvSpPr>
          <p:cNvPr id="3" name="Inhaltsplatzhalter 2">
            <a:extLst>
              <a:ext uri="{FF2B5EF4-FFF2-40B4-BE49-F238E27FC236}">
                <a16:creationId xmlns:a16="http://schemas.microsoft.com/office/drawing/2014/main" id="{AC952B50-C929-9F0A-8756-C59CF28715A6}"/>
              </a:ext>
            </a:extLst>
          </p:cNvPr>
          <p:cNvSpPr>
            <a:spLocks noGrp="1"/>
          </p:cNvSpPr>
          <p:nvPr>
            <p:ph idx="1"/>
          </p:nvPr>
        </p:nvSpPr>
        <p:spPr>
          <a:xfrm>
            <a:off x="965614" y="4858872"/>
            <a:ext cx="6600598" cy="1740650"/>
          </a:xfrm>
        </p:spPr>
        <p:txBody>
          <a:bodyPr>
            <a:normAutofit fontScale="55000" lnSpcReduction="20000"/>
          </a:bodyPr>
          <a:lstStyle/>
          <a:p>
            <a:pPr marL="1524000" indent="-1524000">
              <a:buNone/>
            </a:pPr>
            <a:r>
              <a:rPr lang="de-DE" dirty="0"/>
              <a:t>Auswertung:</a:t>
            </a:r>
          </a:p>
          <a:p>
            <a:pPr marL="1524000" indent="-1524000">
              <a:buNone/>
            </a:pPr>
            <a:r>
              <a:rPr lang="de-CH" dirty="0"/>
              <a:t>Wasser Sieden bei T</a:t>
            </a:r>
            <a:r>
              <a:rPr lang="de-CH" baseline="-25000" dirty="0"/>
              <a:t>b</a:t>
            </a:r>
            <a:r>
              <a:rPr lang="de-CH" dirty="0"/>
              <a:t>:</a:t>
            </a:r>
          </a:p>
          <a:p>
            <a:pPr marL="0" indent="0">
              <a:buNone/>
            </a:pPr>
            <a:r>
              <a:rPr lang="de-DE" dirty="0">
                <a:solidFill>
                  <a:srgbClr val="00B050"/>
                </a:solidFill>
                <a:latin typeface="Symbol" panose="05050102010706020507" pitchFamily="18" charset="2"/>
              </a:rPr>
              <a:t>D</a:t>
            </a:r>
            <a:r>
              <a:rPr lang="de-CH" dirty="0">
                <a:solidFill>
                  <a:srgbClr val="00B050"/>
                </a:solidFill>
              </a:rPr>
              <a:t>G</a:t>
            </a:r>
            <a:r>
              <a:rPr lang="de-CH" dirty="0"/>
              <a:t>                      </a:t>
            </a:r>
            <a:r>
              <a:rPr lang="de-DE" dirty="0">
                <a:solidFill>
                  <a:srgbClr val="FF0000"/>
                </a:solidFill>
                <a:latin typeface="Symbol" panose="05050102010706020507" pitchFamily="18" charset="2"/>
              </a:rPr>
              <a:t>D</a:t>
            </a:r>
            <a:r>
              <a:rPr lang="de-CH" dirty="0">
                <a:solidFill>
                  <a:srgbClr val="FF0000"/>
                </a:solidFill>
              </a:rPr>
              <a:t>H</a:t>
            </a:r>
            <a:r>
              <a:rPr lang="de-CH" dirty="0"/>
              <a:t>                       </a:t>
            </a:r>
            <a:r>
              <a:rPr lang="de-DE" dirty="0">
                <a:solidFill>
                  <a:srgbClr val="0070C0"/>
                </a:solidFill>
                <a:latin typeface="Symbol" panose="05050102010706020507" pitchFamily="18" charset="2"/>
              </a:rPr>
              <a:t>D</a:t>
            </a:r>
            <a:r>
              <a:rPr lang="de-CH" dirty="0">
                <a:solidFill>
                  <a:srgbClr val="0070C0"/>
                </a:solidFill>
              </a:rPr>
              <a:t>S                 </a:t>
            </a:r>
            <a:r>
              <a:rPr lang="de-CH" dirty="0"/>
              <a:t>                             </a:t>
            </a:r>
            <a:r>
              <a:rPr lang="de-DE" dirty="0">
                <a:solidFill>
                  <a:srgbClr val="00B050"/>
                </a:solidFill>
                <a:latin typeface="Symbol" panose="05050102010706020507" pitchFamily="18" charset="2"/>
              </a:rPr>
              <a:t>D</a:t>
            </a:r>
            <a:r>
              <a:rPr lang="de-CH" dirty="0">
                <a:solidFill>
                  <a:srgbClr val="00B050"/>
                </a:solidFill>
              </a:rPr>
              <a:t>G</a:t>
            </a:r>
            <a:r>
              <a:rPr lang="de-CH" dirty="0"/>
              <a:t> = </a:t>
            </a:r>
            <a:r>
              <a:rPr lang="de-DE" dirty="0">
                <a:solidFill>
                  <a:srgbClr val="FF0000"/>
                </a:solidFill>
                <a:latin typeface="Symbol" panose="05050102010706020507" pitchFamily="18" charset="2"/>
              </a:rPr>
              <a:t>D</a:t>
            </a:r>
            <a:r>
              <a:rPr lang="de-CH" dirty="0">
                <a:solidFill>
                  <a:srgbClr val="FF0000"/>
                </a:solidFill>
                <a:latin typeface="Symbol" panose="05050102010706020507" pitchFamily="18" charset="2"/>
              </a:rPr>
              <a:t>H </a:t>
            </a:r>
            <a:r>
              <a:rPr lang="de-CH" dirty="0"/>
              <a:t>-  T * </a:t>
            </a:r>
            <a:r>
              <a:rPr lang="de-DE" dirty="0">
                <a:solidFill>
                  <a:srgbClr val="0070C0"/>
                </a:solidFill>
                <a:latin typeface="Symbol" panose="05050102010706020507" pitchFamily="18" charset="2"/>
              </a:rPr>
              <a:t>D</a:t>
            </a:r>
            <a:r>
              <a:rPr lang="de-CH" dirty="0">
                <a:solidFill>
                  <a:srgbClr val="0070C0"/>
                </a:solidFill>
              </a:rPr>
              <a:t>S                 </a:t>
            </a:r>
            <a:r>
              <a:rPr lang="de-CH" dirty="0"/>
              <a:t>   </a:t>
            </a:r>
          </a:p>
          <a:p>
            <a:pPr marL="0" indent="0">
              <a:buNone/>
            </a:pPr>
            <a:endParaRPr lang="de-CH" dirty="0"/>
          </a:p>
          <a:p>
            <a:pPr marL="1524000" indent="-1524000">
              <a:buNone/>
            </a:pPr>
            <a:r>
              <a:rPr lang="de-CH" dirty="0"/>
              <a:t>Eis schmelzen bei T</a:t>
            </a:r>
            <a:r>
              <a:rPr lang="de-CH" baseline="-25000" dirty="0"/>
              <a:t>m</a:t>
            </a:r>
            <a:r>
              <a:rPr lang="de-CH" dirty="0"/>
              <a:t>:</a:t>
            </a:r>
          </a:p>
          <a:p>
            <a:pPr marL="0" indent="0">
              <a:buNone/>
            </a:pPr>
            <a:r>
              <a:rPr lang="de-DE" dirty="0">
                <a:solidFill>
                  <a:srgbClr val="00B050"/>
                </a:solidFill>
                <a:latin typeface="Symbol" panose="05050102010706020507" pitchFamily="18" charset="2"/>
              </a:rPr>
              <a:t>D</a:t>
            </a:r>
            <a:r>
              <a:rPr lang="de-CH" dirty="0">
                <a:solidFill>
                  <a:srgbClr val="00B050"/>
                </a:solidFill>
              </a:rPr>
              <a:t>G</a:t>
            </a:r>
            <a:r>
              <a:rPr lang="de-CH" dirty="0"/>
              <a:t>                      </a:t>
            </a:r>
            <a:r>
              <a:rPr lang="de-DE" dirty="0">
                <a:solidFill>
                  <a:srgbClr val="FF0000"/>
                </a:solidFill>
                <a:latin typeface="Symbol" panose="05050102010706020507" pitchFamily="18" charset="2"/>
              </a:rPr>
              <a:t>D</a:t>
            </a:r>
            <a:r>
              <a:rPr lang="de-CH" dirty="0">
                <a:solidFill>
                  <a:srgbClr val="FF0000"/>
                </a:solidFill>
              </a:rPr>
              <a:t>H</a:t>
            </a:r>
            <a:r>
              <a:rPr lang="de-CH" dirty="0"/>
              <a:t>                       </a:t>
            </a:r>
            <a:r>
              <a:rPr lang="de-DE" dirty="0">
                <a:solidFill>
                  <a:srgbClr val="0070C0"/>
                </a:solidFill>
                <a:latin typeface="Symbol" panose="05050102010706020507" pitchFamily="18" charset="2"/>
              </a:rPr>
              <a:t>D</a:t>
            </a:r>
            <a:r>
              <a:rPr lang="de-CH" dirty="0">
                <a:solidFill>
                  <a:srgbClr val="0070C0"/>
                </a:solidFill>
              </a:rPr>
              <a:t>S</a:t>
            </a:r>
            <a:r>
              <a:rPr lang="de-CH" dirty="0"/>
              <a:t>                                              </a:t>
            </a:r>
            <a:r>
              <a:rPr lang="de-DE" dirty="0">
                <a:solidFill>
                  <a:srgbClr val="00B050"/>
                </a:solidFill>
                <a:latin typeface="Symbol" panose="05050102010706020507" pitchFamily="18" charset="2"/>
              </a:rPr>
              <a:t>D</a:t>
            </a:r>
            <a:r>
              <a:rPr lang="de-CH" dirty="0">
                <a:solidFill>
                  <a:srgbClr val="00B050"/>
                </a:solidFill>
              </a:rPr>
              <a:t>G</a:t>
            </a:r>
            <a:r>
              <a:rPr lang="de-CH" dirty="0"/>
              <a:t> = </a:t>
            </a:r>
            <a:r>
              <a:rPr lang="de-DE" dirty="0">
                <a:solidFill>
                  <a:srgbClr val="FF0000"/>
                </a:solidFill>
                <a:latin typeface="Symbol" panose="05050102010706020507" pitchFamily="18" charset="2"/>
              </a:rPr>
              <a:t>D</a:t>
            </a:r>
            <a:r>
              <a:rPr lang="de-CH" dirty="0">
                <a:solidFill>
                  <a:srgbClr val="FF0000"/>
                </a:solidFill>
                <a:latin typeface="Symbol" panose="05050102010706020507" pitchFamily="18" charset="2"/>
              </a:rPr>
              <a:t>H </a:t>
            </a:r>
            <a:r>
              <a:rPr lang="de-CH" dirty="0"/>
              <a:t>-  T * </a:t>
            </a:r>
            <a:r>
              <a:rPr lang="de-DE" dirty="0">
                <a:solidFill>
                  <a:srgbClr val="0070C0"/>
                </a:solidFill>
                <a:latin typeface="Symbol" panose="05050102010706020507" pitchFamily="18" charset="2"/>
              </a:rPr>
              <a:t>D</a:t>
            </a:r>
            <a:r>
              <a:rPr lang="de-CH" dirty="0">
                <a:solidFill>
                  <a:srgbClr val="0070C0"/>
                </a:solidFill>
              </a:rPr>
              <a:t>S </a:t>
            </a:r>
            <a:endParaRPr lang="de-CH" dirty="0"/>
          </a:p>
          <a:p>
            <a:endParaRPr lang="de-CH" dirty="0"/>
          </a:p>
        </p:txBody>
      </p:sp>
      <p:pic>
        <p:nvPicPr>
          <p:cNvPr id="1026" name="Grafik 6" descr="Kann Wasser schmilzen? (Physik, Chemie, Bildung)">
            <a:extLst>
              <a:ext uri="{FF2B5EF4-FFF2-40B4-BE49-F238E27FC236}">
                <a16:creationId xmlns:a16="http://schemas.microsoft.com/office/drawing/2014/main" id="{C9F8E42B-CE05-55EC-C6CD-7CC0868C15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603" y="1368075"/>
            <a:ext cx="5190564" cy="327663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84FCC622-E5FE-C383-42E1-3F384FFB0F82}"/>
              </a:ext>
            </a:extLst>
          </p:cNvPr>
          <p:cNvSpPr>
            <a:spLocks noChangeArrowheads="1"/>
          </p:cNvSpPr>
          <p:nvPr/>
        </p:nvSpPr>
        <p:spPr bwMode="auto">
          <a:xfrm>
            <a:off x="-319597" y="24955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de-DE" altLang="de-DE" sz="1800" b="0" i="0" u="none" strike="noStrike" cap="none" normalizeH="0" baseline="0">
              <a:ln>
                <a:noFill/>
              </a:ln>
              <a:solidFill>
                <a:schemeClr val="tx1"/>
              </a:solidFill>
              <a:effectLst/>
              <a:latin typeface="Arial" panose="020B0604020202020204" pitchFamily="34" charset="0"/>
            </a:endParaRPr>
          </a:p>
        </p:txBody>
      </p:sp>
      <p:sp>
        <p:nvSpPr>
          <p:cNvPr id="6" name="Rectangle 5">
            <a:extLst>
              <a:ext uri="{FF2B5EF4-FFF2-40B4-BE49-F238E27FC236}">
                <a16:creationId xmlns:a16="http://schemas.microsoft.com/office/drawing/2014/main" id="{7890F9FB-9582-9ED5-DAEF-A2541E41A6B8}"/>
              </a:ext>
            </a:extLst>
          </p:cNvPr>
          <p:cNvSpPr>
            <a:spLocks noChangeArrowheads="1"/>
          </p:cNvSpPr>
          <p:nvPr/>
        </p:nvSpPr>
        <p:spPr bwMode="auto">
          <a:xfrm>
            <a:off x="-319597" y="44672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spTree>
    <p:extLst>
      <p:ext uri="{BB962C8B-B14F-4D97-AF65-F5344CB8AC3E}">
        <p14:creationId xmlns:p14="http://schemas.microsoft.com/office/powerpoint/2010/main" val="1368319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31D991-8925-CD87-AD19-D81258A07214}"/>
              </a:ext>
            </a:extLst>
          </p:cNvPr>
          <p:cNvSpPr>
            <a:spLocks noGrp="1"/>
          </p:cNvSpPr>
          <p:nvPr>
            <p:ph type="title"/>
          </p:nvPr>
        </p:nvSpPr>
        <p:spPr>
          <a:xfrm>
            <a:off x="838200" y="365126"/>
            <a:ext cx="10515600" cy="791322"/>
          </a:xfrm>
        </p:spPr>
        <p:txBody>
          <a:bodyPr>
            <a:normAutofit/>
          </a:bodyPr>
          <a:lstStyle/>
          <a:p>
            <a:r>
              <a:rPr lang="de-DE" sz="3000" dirty="0"/>
              <a:t>Experiment 2:  Eis kälter machen mit Kochsalz (Glacé-Maschine)</a:t>
            </a:r>
            <a:endParaRPr lang="de-CH" sz="3000" dirty="0"/>
          </a:p>
        </p:txBody>
      </p:sp>
      <p:sp>
        <p:nvSpPr>
          <p:cNvPr id="3" name="Inhaltsplatzhalter 2">
            <a:extLst>
              <a:ext uri="{FF2B5EF4-FFF2-40B4-BE49-F238E27FC236}">
                <a16:creationId xmlns:a16="http://schemas.microsoft.com/office/drawing/2014/main" id="{DF590A09-214A-C47D-F5C8-2DCC7A558054}"/>
              </a:ext>
            </a:extLst>
          </p:cNvPr>
          <p:cNvSpPr>
            <a:spLocks noGrp="1"/>
          </p:cNvSpPr>
          <p:nvPr>
            <p:ph idx="1"/>
          </p:nvPr>
        </p:nvSpPr>
        <p:spPr>
          <a:xfrm>
            <a:off x="838201" y="1299883"/>
            <a:ext cx="8709212" cy="4876799"/>
          </a:xfrm>
        </p:spPr>
        <p:txBody>
          <a:bodyPr>
            <a:normAutofit fontScale="77500" lnSpcReduction="20000"/>
          </a:bodyPr>
          <a:lstStyle/>
          <a:p>
            <a:pPr marL="1344613" indent="-1344613">
              <a:lnSpc>
                <a:spcPct val="120000"/>
              </a:lnSpc>
              <a:buNone/>
            </a:pPr>
            <a:r>
              <a:rPr lang="de-CH" sz="1700" dirty="0"/>
              <a:t>Material:	150 </a:t>
            </a:r>
            <a:r>
              <a:rPr lang="de-CH" sz="1700" dirty="0" err="1"/>
              <a:t>mL</a:t>
            </a:r>
            <a:r>
              <a:rPr lang="de-CH" sz="1700" dirty="0"/>
              <a:t> </a:t>
            </a:r>
            <a:r>
              <a:rPr lang="de-CH" sz="1800" dirty="0"/>
              <a:t>Becherglas, Eiswürfelhacker, feine Eiswürfel, Thermometer, Glasstab, 1 Blatt Haushaltspapier, </a:t>
            </a:r>
            <a:r>
              <a:rPr lang="de-CH" sz="1800" dirty="0" err="1"/>
              <a:t>LabQuest</a:t>
            </a:r>
            <a:r>
              <a:rPr lang="de-CH" sz="1800" dirty="0"/>
              <a:t> mit Temperatursonde</a:t>
            </a:r>
          </a:p>
          <a:p>
            <a:pPr marL="1344613" indent="-1344613">
              <a:lnSpc>
                <a:spcPct val="120000"/>
              </a:lnSpc>
              <a:buNone/>
            </a:pPr>
            <a:r>
              <a:rPr lang="de-CH" sz="1800" dirty="0"/>
              <a:t>Chemikalien:	Kochsalz, Streusalz oder Regeneriersalz (NaCl(s)),</a:t>
            </a:r>
          </a:p>
          <a:p>
            <a:pPr marL="1344613" indent="-1344613">
              <a:lnSpc>
                <a:spcPct val="120000"/>
              </a:lnSpc>
              <a:buNone/>
            </a:pPr>
            <a:r>
              <a:rPr lang="de-DE" sz="1800" dirty="0"/>
              <a:t>Vorgehen:	Zerkleinern Sie 4 bis 5 Eiswürfel mit der Maschine und geben Sie diese in das Becherglas. Rühren Sie mit dem Glasstab um und bestimmen sie die Temperatur des Eises. Stellen Sie das Becherglas auf ein nasses Blatt Haushaltspapier.</a:t>
            </a:r>
            <a:br>
              <a:rPr lang="de-DE" sz="1800" dirty="0"/>
            </a:br>
            <a:r>
              <a:rPr lang="de-DE" sz="1800" dirty="0"/>
              <a:t>Geben Sie nun 5 - 10 Polylöffel Kochsalz (Regeneriersalz, NaCl)) hinzu, rühren sie mit dem Glasstab um und messen die Temperatur. Erklären Sie dies…. (a)</a:t>
            </a:r>
          </a:p>
          <a:p>
            <a:pPr marL="1344613" indent="-1344613">
              <a:lnSpc>
                <a:spcPct val="120000"/>
              </a:lnSpc>
              <a:buNone/>
            </a:pPr>
            <a:r>
              <a:rPr lang="de-DE" sz="1800" dirty="0"/>
              <a:t>	Was beobachten Sie </a:t>
            </a:r>
            <a:r>
              <a:rPr lang="de-DE" sz="1800" dirty="0" err="1"/>
              <a:t>aussen</a:t>
            </a:r>
            <a:r>
              <a:rPr lang="de-DE" sz="1800" dirty="0"/>
              <a:t> am Becherglas?  (b)</a:t>
            </a:r>
          </a:p>
          <a:p>
            <a:pPr marL="1344613" indent="-1344613">
              <a:lnSpc>
                <a:spcPct val="120000"/>
              </a:lnSpc>
              <a:buNone/>
            </a:pPr>
            <a:r>
              <a:rPr lang="de-DE" sz="1800" dirty="0"/>
              <a:t>	Stellen Sie nun ein RG mit wenig Wasser und mit der Temperatur-Sonde des </a:t>
            </a:r>
            <a:r>
              <a:rPr lang="de-DE" sz="1800" dirty="0" err="1"/>
              <a:t>LabQuest</a:t>
            </a:r>
            <a:r>
              <a:rPr lang="de-DE" sz="1800" dirty="0"/>
              <a:t> in die Kälte-Mischung. Messen Sie den Temperaturverlauf bis das Wasser im RG gefroren </a:t>
            </a:r>
            <a:r>
              <a:rPr lang="de-DE" sz="1700" dirty="0"/>
              <a:t>ist. (c)</a:t>
            </a:r>
          </a:p>
          <a:p>
            <a:pPr marL="1524000" indent="-1524000">
              <a:buNone/>
            </a:pPr>
            <a:endParaRPr lang="de-DE" sz="1700" dirty="0"/>
          </a:p>
          <a:p>
            <a:pPr marL="1524000" indent="-1524000">
              <a:buNone/>
            </a:pPr>
            <a:r>
              <a:rPr lang="de-DE" sz="1700" dirty="0"/>
              <a:t>Auswertung mit Beobachtung &amp; Erklärung:</a:t>
            </a:r>
          </a:p>
          <a:p>
            <a:pPr marL="1524000" indent="-1524000">
              <a:buNone/>
            </a:pPr>
            <a:r>
              <a:rPr lang="de-CH" sz="1700" dirty="0"/>
              <a:t>a) Im Becherglas mit Kältemischung  (Glacé Maschine):                  b)  Aussen am Becherglas mit Kältemischung:</a:t>
            </a:r>
          </a:p>
          <a:p>
            <a:pPr marL="0" indent="0">
              <a:buNone/>
            </a:pPr>
            <a:r>
              <a:rPr lang="de-DE" sz="1700" dirty="0">
                <a:solidFill>
                  <a:srgbClr val="00B050"/>
                </a:solidFill>
                <a:latin typeface="Symbol" panose="05050102010706020507" pitchFamily="18" charset="2"/>
              </a:rPr>
              <a:t>D</a:t>
            </a:r>
            <a:r>
              <a:rPr lang="de-CH" sz="1700" dirty="0">
                <a:solidFill>
                  <a:srgbClr val="00B050"/>
                </a:solidFill>
              </a:rPr>
              <a:t>G</a:t>
            </a:r>
            <a:r>
              <a:rPr lang="de-CH" sz="1700" dirty="0"/>
              <a:t>                      </a:t>
            </a:r>
            <a:r>
              <a:rPr lang="de-DE" sz="1700" dirty="0">
                <a:solidFill>
                  <a:srgbClr val="FF0000"/>
                </a:solidFill>
                <a:latin typeface="Symbol" panose="05050102010706020507" pitchFamily="18" charset="2"/>
              </a:rPr>
              <a:t>D</a:t>
            </a:r>
            <a:r>
              <a:rPr lang="de-CH" sz="1700" dirty="0">
                <a:solidFill>
                  <a:srgbClr val="FF0000"/>
                </a:solidFill>
              </a:rPr>
              <a:t>H</a:t>
            </a:r>
            <a:r>
              <a:rPr lang="de-CH" sz="1700" dirty="0"/>
              <a:t>                       </a:t>
            </a:r>
            <a:r>
              <a:rPr lang="de-DE" sz="1700" dirty="0">
                <a:solidFill>
                  <a:srgbClr val="0070C0"/>
                </a:solidFill>
                <a:latin typeface="Symbol" panose="05050102010706020507" pitchFamily="18" charset="2"/>
              </a:rPr>
              <a:t>D</a:t>
            </a:r>
            <a:r>
              <a:rPr lang="de-CH" sz="1700" dirty="0">
                <a:solidFill>
                  <a:srgbClr val="0070C0"/>
                </a:solidFill>
              </a:rPr>
              <a:t>S</a:t>
            </a:r>
            <a:r>
              <a:rPr lang="de-CH" sz="1700" dirty="0"/>
              <a:t>                                                                        </a:t>
            </a:r>
            <a:r>
              <a:rPr lang="de-DE" sz="1700" dirty="0">
                <a:solidFill>
                  <a:srgbClr val="00B050"/>
                </a:solidFill>
                <a:latin typeface="Symbol" panose="05050102010706020507" pitchFamily="18" charset="2"/>
              </a:rPr>
              <a:t>D</a:t>
            </a:r>
            <a:r>
              <a:rPr lang="de-CH" sz="1700" dirty="0">
                <a:solidFill>
                  <a:srgbClr val="00B050"/>
                </a:solidFill>
              </a:rPr>
              <a:t>G</a:t>
            </a:r>
            <a:r>
              <a:rPr lang="de-CH" sz="1700" dirty="0"/>
              <a:t>                      </a:t>
            </a:r>
            <a:r>
              <a:rPr lang="de-DE" sz="1700" dirty="0">
                <a:solidFill>
                  <a:srgbClr val="FF0000"/>
                </a:solidFill>
                <a:latin typeface="Symbol" panose="05050102010706020507" pitchFamily="18" charset="2"/>
              </a:rPr>
              <a:t>D</a:t>
            </a:r>
            <a:r>
              <a:rPr lang="de-CH" sz="1700" dirty="0">
                <a:solidFill>
                  <a:srgbClr val="FF0000"/>
                </a:solidFill>
              </a:rPr>
              <a:t>H</a:t>
            </a:r>
            <a:r>
              <a:rPr lang="de-CH" sz="1700" dirty="0"/>
              <a:t>                       </a:t>
            </a:r>
            <a:r>
              <a:rPr lang="de-DE" sz="1700" dirty="0">
                <a:solidFill>
                  <a:srgbClr val="0070C0"/>
                </a:solidFill>
                <a:latin typeface="Symbol" panose="05050102010706020507" pitchFamily="18" charset="2"/>
              </a:rPr>
              <a:t>D</a:t>
            </a:r>
            <a:r>
              <a:rPr lang="de-CH" sz="1700" dirty="0">
                <a:solidFill>
                  <a:srgbClr val="0070C0"/>
                </a:solidFill>
              </a:rPr>
              <a:t>S</a:t>
            </a:r>
            <a:r>
              <a:rPr lang="de-CH" sz="1700" dirty="0"/>
              <a:t>   </a:t>
            </a:r>
          </a:p>
          <a:p>
            <a:pPr marL="1524000" indent="-1524000">
              <a:buNone/>
            </a:pPr>
            <a:endParaRPr lang="de-CH" sz="1700" dirty="0"/>
          </a:p>
          <a:p>
            <a:pPr marL="1524000" indent="-1524000">
              <a:buNone/>
            </a:pPr>
            <a:r>
              <a:rPr lang="de-CH" sz="1700" dirty="0"/>
              <a:t>c)  Im RG Wasser zu Eis gefrieren  (Glacé machen):</a:t>
            </a:r>
          </a:p>
          <a:p>
            <a:pPr marL="0" indent="0">
              <a:buNone/>
            </a:pPr>
            <a:r>
              <a:rPr lang="de-DE" sz="1700" dirty="0">
                <a:solidFill>
                  <a:srgbClr val="00B050"/>
                </a:solidFill>
                <a:latin typeface="Symbol" panose="05050102010706020507" pitchFamily="18" charset="2"/>
              </a:rPr>
              <a:t>D</a:t>
            </a:r>
            <a:r>
              <a:rPr lang="de-CH" sz="1700" dirty="0">
                <a:solidFill>
                  <a:srgbClr val="00B050"/>
                </a:solidFill>
              </a:rPr>
              <a:t>G</a:t>
            </a:r>
            <a:r>
              <a:rPr lang="de-CH" sz="1700" dirty="0"/>
              <a:t>                      </a:t>
            </a:r>
            <a:r>
              <a:rPr lang="de-DE" sz="1700" dirty="0">
                <a:solidFill>
                  <a:srgbClr val="FF0000"/>
                </a:solidFill>
                <a:latin typeface="Symbol" panose="05050102010706020507" pitchFamily="18" charset="2"/>
              </a:rPr>
              <a:t>D</a:t>
            </a:r>
            <a:r>
              <a:rPr lang="de-CH" sz="1700" dirty="0">
                <a:solidFill>
                  <a:srgbClr val="FF0000"/>
                </a:solidFill>
              </a:rPr>
              <a:t>H</a:t>
            </a:r>
            <a:r>
              <a:rPr lang="de-CH" sz="1700" dirty="0"/>
              <a:t>                       </a:t>
            </a:r>
            <a:r>
              <a:rPr lang="de-DE" sz="1700" dirty="0">
                <a:solidFill>
                  <a:srgbClr val="0070C0"/>
                </a:solidFill>
                <a:latin typeface="Symbol" panose="05050102010706020507" pitchFamily="18" charset="2"/>
              </a:rPr>
              <a:t>D</a:t>
            </a:r>
            <a:r>
              <a:rPr lang="de-CH" sz="1700" dirty="0">
                <a:solidFill>
                  <a:srgbClr val="0070C0"/>
                </a:solidFill>
              </a:rPr>
              <a:t>S</a:t>
            </a:r>
            <a:r>
              <a:rPr lang="de-CH" sz="1700" dirty="0"/>
              <a:t>   </a:t>
            </a:r>
          </a:p>
          <a:p>
            <a:endParaRPr lang="de-CH" dirty="0"/>
          </a:p>
        </p:txBody>
      </p:sp>
    </p:spTree>
    <p:extLst>
      <p:ext uri="{BB962C8B-B14F-4D97-AF65-F5344CB8AC3E}">
        <p14:creationId xmlns:p14="http://schemas.microsoft.com/office/powerpoint/2010/main" val="4282702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25C303-0F9C-A7A4-CA6B-3DF5C5B95F88}"/>
              </a:ext>
            </a:extLst>
          </p:cNvPr>
          <p:cNvSpPr>
            <a:spLocks noGrp="1"/>
          </p:cNvSpPr>
          <p:nvPr>
            <p:ph type="title"/>
          </p:nvPr>
        </p:nvSpPr>
        <p:spPr>
          <a:xfrm>
            <a:off x="838200" y="365126"/>
            <a:ext cx="10515600" cy="818216"/>
          </a:xfrm>
        </p:spPr>
        <p:txBody>
          <a:bodyPr>
            <a:normAutofit/>
          </a:bodyPr>
          <a:lstStyle/>
          <a:p>
            <a:r>
              <a:rPr lang="de-CH" sz="3000" dirty="0"/>
              <a:t>Experiment 4:  Erstarrungswärme - Kristallisationswärme</a:t>
            </a:r>
          </a:p>
        </p:txBody>
      </p:sp>
      <p:sp>
        <p:nvSpPr>
          <p:cNvPr id="3" name="Inhaltsplatzhalter 2">
            <a:extLst>
              <a:ext uri="{FF2B5EF4-FFF2-40B4-BE49-F238E27FC236}">
                <a16:creationId xmlns:a16="http://schemas.microsoft.com/office/drawing/2014/main" id="{71DDC380-D2A5-C72B-D759-66F282AAC0EA}"/>
              </a:ext>
            </a:extLst>
          </p:cNvPr>
          <p:cNvSpPr>
            <a:spLocks noGrp="1"/>
          </p:cNvSpPr>
          <p:nvPr>
            <p:ph idx="1"/>
          </p:nvPr>
        </p:nvSpPr>
        <p:spPr>
          <a:xfrm>
            <a:off x="838200" y="1253331"/>
            <a:ext cx="10515600" cy="2020515"/>
          </a:xfrm>
        </p:spPr>
        <p:txBody>
          <a:bodyPr/>
          <a:lstStyle/>
          <a:p>
            <a:r>
              <a:rPr lang="de-CH" dirty="0"/>
              <a:t>Handwärmer: zum Start klicken  (a)</a:t>
            </a:r>
          </a:p>
          <a:p>
            <a:r>
              <a:rPr lang="de-CH" dirty="0"/>
              <a:t>Kristallisationsvorgang beobachten</a:t>
            </a:r>
          </a:p>
          <a:p>
            <a:r>
              <a:rPr lang="de-CH" dirty="0"/>
              <a:t>Kristallisationswärme / Erstarrungswärme spüren.</a:t>
            </a:r>
          </a:p>
          <a:p>
            <a:r>
              <a:rPr lang="de-CH" dirty="0"/>
              <a:t>Handwärmer regenerieren (b) </a:t>
            </a:r>
            <a:r>
              <a:rPr lang="de-CH" sz="1800" dirty="0"/>
              <a:t>(in heisses Wasser legen T &gt; 80 °C)</a:t>
            </a:r>
          </a:p>
          <a:p>
            <a:pPr marL="0" indent="0">
              <a:buNone/>
            </a:pPr>
            <a:endParaRPr lang="de-CH" dirty="0"/>
          </a:p>
        </p:txBody>
      </p:sp>
      <p:pic>
        <p:nvPicPr>
          <p:cNvPr id="4" name="Grafik 3">
            <a:extLst>
              <a:ext uri="{FF2B5EF4-FFF2-40B4-BE49-F238E27FC236}">
                <a16:creationId xmlns:a16="http://schemas.microsoft.com/office/drawing/2014/main" id="{8245C526-A748-7853-AA81-6C6E0D93165D}"/>
              </a:ext>
            </a:extLst>
          </p:cNvPr>
          <p:cNvPicPr>
            <a:picLocks noChangeAspect="1"/>
          </p:cNvPicPr>
          <p:nvPr/>
        </p:nvPicPr>
        <p:blipFill>
          <a:blip r:embed="rId2"/>
          <a:srcRect l="17212" t="5503" r="15181" b="7107"/>
          <a:stretch>
            <a:fillRect/>
          </a:stretch>
        </p:blipFill>
        <p:spPr>
          <a:xfrm>
            <a:off x="9390186" y="1012733"/>
            <a:ext cx="2573214" cy="3326186"/>
          </a:xfrm>
          <a:prstGeom prst="rect">
            <a:avLst/>
          </a:prstGeom>
        </p:spPr>
      </p:pic>
      <p:sp>
        <p:nvSpPr>
          <p:cNvPr id="6" name="Textfeld 5">
            <a:extLst>
              <a:ext uri="{FF2B5EF4-FFF2-40B4-BE49-F238E27FC236}">
                <a16:creationId xmlns:a16="http://schemas.microsoft.com/office/drawing/2014/main" id="{CE03DEE7-84F3-6EEF-0AC1-EEB49309A1DC}"/>
              </a:ext>
            </a:extLst>
          </p:cNvPr>
          <p:cNvSpPr txBox="1"/>
          <p:nvPr/>
        </p:nvSpPr>
        <p:spPr>
          <a:xfrm>
            <a:off x="977152" y="3584154"/>
            <a:ext cx="9215717" cy="2677656"/>
          </a:xfrm>
          <a:prstGeom prst="rect">
            <a:avLst/>
          </a:prstGeom>
          <a:noFill/>
        </p:spPr>
        <p:txBody>
          <a:bodyPr wrap="square">
            <a:spAutoFit/>
          </a:bodyPr>
          <a:lstStyle/>
          <a:p>
            <a:pPr marL="1524000" indent="-1524000">
              <a:buNone/>
            </a:pPr>
            <a:r>
              <a:rPr lang="de-DE" sz="2800" dirty="0"/>
              <a:t>Auswertung </a:t>
            </a:r>
            <a:r>
              <a:rPr lang="de-DE" dirty="0"/>
              <a:t>mit </a:t>
            </a:r>
            <a:r>
              <a:rPr lang="de-CH" dirty="0"/>
              <a:t>Beobachtung &amp; Erklärung</a:t>
            </a:r>
            <a:r>
              <a:rPr lang="de-DE" sz="2800" dirty="0"/>
              <a:t>:</a:t>
            </a:r>
          </a:p>
          <a:p>
            <a:pPr marL="1524000" indent="-1524000">
              <a:buNone/>
            </a:pPr>
            <a:r>
              <a:rPr lang="de-CH" sz="2800" dirty="0"/>
              <a:t>a) Handwärmer starten:</a:t>
            </a:r>
          </a:p>
          <a:p>
            <a:r>
              <a:rPr lang="de-DE" sz="2800" dirty="0">
                <a:solidFill>
                  <a:srgbClr val="00B050"/>
                </a:solidFill>
                <a:latin typeface="Symbol" panose="05050102010706020507" pitchFamily="18" charset="2"/>
              </a:rPr>
              <a:t>     D</a:t>
            </a:r>
            <a:r>
              <a:rPr lang="de-CH" sz="2800" dirty="0">
                <a:solidFill>
                  <a:srgbClr val="00B050"/>
                </a:solidFill>
              </a:rPr>
              <a:t>G</a:t>
            </a:r>
            <a:r>
              <a:rPr lang="de-CH" sz="2800" dirty="0"/>
              <a:t>                      </a:t>
            </a:r>
            <a:r>
              <a:rPr lang="de-DE" sz="2800" dirty="0">
                <a:solidFill>
                  <a:srgbClr val="FF0000"/>
                </a:solidFill>
                <a:latin typeface="Symbol" panose="05050102010706020507" pitchFamily="18" charset="2"/>
              </a:rPr>
              <a:t>D</a:t>
            </a:r>
            <a:r>
              <a:rPr lang="de-CH" sz="2800" dirty="0">
                <a:solidFill>
                  <a:srgbClr val="FF0000"/>
                </a:solidFill>
              </a:rPr>
              <a:t>H</a:t>
            </a:r>
            <a:r>
              <a:rPr lang="de-CH" sz="2800" dirty="0"/>
              <a:t>                       </a:t>
            </a:r>
            <a:r>
              <a:rPr lang="de-DE" sz="2800" dirty="0">
                <a:solidFill>
                  <a:srgbClr val="0070C0"/>
                </a:solidFill>
                <a:latin typeface="Symbol" panose="05050102010706020507" pitchFamily="18" charset="2"/>
              </a:rPr>
              <a:t>D</a:t>
            </a:r>
            <a:r>
              <a:rPr lang="de-CH" sz="2800" dirty="0">
                <a:solidFill>
                  <a:srgbClr val="0070C0"/>
                </a:solidFill>
              </a:rPr>
              <a:t>S             </a:t>
            </a:r>
            <a:r>
              <a:rPr lang="de-DE" sz="2800" dirty="0">
                <a:solidFill>
                  <a:srgbClr val="00B050"/>
                </a:solidFill>
                <a:latin typeface="Symbol" panose="05050102010706020507" pitchFamily="18" charset="2"/>
              </a:rPr>
              <a:t>D</a:t>
            </a:r>
            <a:r>
              <a:rPr lang="de-CH" sz="2800" dirty="0">
                <a:solidFill>
                  <a:srgbClr val="00B050"/>
                </a:solidFill>
              </a:rPr>
              <a:t>G</a:t>
            </a:r>
            <a:r>
              <a:rPr lang="de-CH" sz="2800" dirty="0"/>
              <a:t> = </a:t>
            </a:r>
            <a:r>
              <a:rPr lang="de-DE" sz="2800" dirty="0">
                <a:solidFill>
                  <a:srgbClr val="FF0000"/>
                </a:solidFill>
                <a:latin typeface="Symbol" panose="05050102010706020507" pitchFamily="18" charset="2"/>
              </a:rPr>
              <a:t>D</a:t>
            </a:r>
            <a:r>
              <a:rPr lang="de-CH" sz="2800" dirty="0">
                <a:solidFill>
                  <a:srgbClr val="FF0000"/>
                </a:solidFill>
                <a:latin typeface="Symbol" panose="05050102010706020507" pitchFamily="18" charset="2"/>
              </a:rPr>
              <a:t>H </a:t>
            </a:r>
            <a:r>
              <a:rPr lang="de-CH" sz="2800" dirty="0"/>
              <a:t>-  T * </a:t>
            </a:r>
            <a:r>
              <a:rPr lang="de-DE" sz="2800" dirty="0">
                <a:solidFill>
                  <a:srgbClr val="0070C0"/>
                </a:solidFill>
                <a:latin typeface="Symbol" panose="05050102010706020507" pitchFamily="18" charset="2"/>
              </a:rPr>
              <a:t>D</a:t>
            </a:r>
            <a:r>
              <a:rPr lang="de-CH" sz="2800" dirty="0">
                <a:solidFill>
                  <a:srgbClr val="0070C0"/>
                </a:solidFill>
              </a:rPr>
              <a:t>S          </a:t>
            </a:r>
            <a:r>
              <a:rPr lang="de-CH" sz="2800" dirty="0"/>
              <a:t>   </a:t>
            </a:r>
          </a:p>
          <a:p>
            <a:pPr marL="1524000" indent="-1524000">
              <a:buNone/>
            </a:pPr>
            <a:endParaRPr lang="de-CH" sz="2800" dirty="0"/>
          </a:p>
          <a:p>
            <a:pPr marL="1524000" indent="-1524000">
              <a:buNone/>
            </a:pPr>
            <a:r>
              <a:rPr lang="de-CH" sz="2800" dirty="0"/>
              <a:t>b) Handwärmer regenerieren:</a:t>
            </a:r>
          </a:p>
          <a:p>
            <a:r>
              <a:rPr lang="de-DE" sz="2800" dirty="0">
                <a:solidFill>
                  <a:srgbClr val="00B050"/>
                </a:solidFill>
                <a:latin typeface="Symbol" panose="05050102010706020507" pitchFamily="18" charset="2"/>
              </a:rPr>
              <a:t>     D</a:t>
            </a:r>
            <a:r>
              <a:rPr lang="de-CH" sz="2800" dirty="0">
                <a:solidFill>
                  <a:srgbClr val="00B050"/>
                </a:solidFill>
              </a:rPr>
              <a:t>G</a:t>
            </a:r>
            <a:r>
              <a:rPr lang="de-CH" sz="2800" dirty="0"/>
              <a:t>                      </a:t>
            </a:r>
            <a:r>
              <a:rPr lang="de-DE" sz="2800" dirty="0">
                <a:solidFill>
                  <a:srgbClr val="FF0000"/>
                </a:solidFill>
                <a:latin typeface="Symbol" panose="05050102010706020507" pitchFamily="18" charset="2"/>
              </a:rPr>
              <a:t>D</a:t>
            </a:r>
            <a:r>
              <a:rPr lang="de-CH" sz="2800" dirty="0">
                <a:solidFill>
                  <a:srgbClr val="FF0000"/>
                </a:solidFill>
              </a:rPr>
              <a:t>H</a:t>
            </a:r>
            <a:r>
              <a:rPr lang="de-CH" sz="2800" dirty="0"/>
              <a:t>                       </a:t>
            </a:r>
            <a:r>
              <a:rPr lang="de-DE" sz="2800" dirty="0">
                <a:solidFill>
                  <a:srgbClr val="0070C0"/>
                </a:solidFill>
                <a:latin typeface="Symbol" panose="05050102010706020507" pitchFamily="18" charset="2"/>
              </a:rPr>
              <a:t>D</a:t>
            </a:r>
            <a:r>
              <a:rPr lang="de-CH" sz="2800" dirty="0">
                <a:solidFill>
                  <a:srgbClr val="0070C0"/>
                </a:solidFill>
              </a:rPr>
              <a:t>S</a:t>
            </a:r>
            <a:r>
              <a:rPr lang="de-CH" sz="2800" dirty="0"/>
              <a:t>              </a:t>
            </a:r>
            <a:r>
              <a:rPr lang="de-DE" sz="2800" dirty="0">
                <a:solidFill>
                  <a:srgbClr val="00B050"/>
                </a:solidFill>
                <a:latin typeface="Symbol" panose="05050102010706020507" pitchFamily="18" charset="2"/>
              </a:rPr>
              <a:t>D</a:t>
            </a:r>
            <a:r>
              <a:rPr lang="de-CH" sz="2800" dirty="0">
                <a:solidFill>
                  <a:srgbClr val="00B050"/>
                </a:solidFill>
              </a:rPr>
              <a:t>G</a:t>
            </a:r>
            <a:r>
              <a:rPr lang="de-CH" sz="2800" dirty="0"/>
              <a:t> = </a:t>
            </a:r>
            <a:r>
              <a:rPr lang="de-DE" sz="2800" dirty="0">
                <a:solidFill>
                  <a:srgbClr val="FF0000"/>
                </a:solidFill>
                <a:latin typeface="Symbol" panose="05050102010706020507" pitchFamily="18" charset="2"/>
              </a:rPr>
              <a:t>D</a:t>
            </a:r>
            <a:r>
              <a:rPr lang="de-CH" sz="2800" dirty="0">
                <a:solidFill>
                  <a:srgbClr val="FF0000"/>
                </a:solidFill>
                <a:latin typeface="Symbol" panose="05050102010706020507" pitchFamily="18" charset="2"/>
              </a:rPr>
              <a:t>H </a:t>
            </a:r>
            <a:r>
              <a:rPr lang="de-CH" sz="2800" dirty="0"/>
              <a:t>-  T * </a:t>
            </a:r>
            <a:r>
              <a:rPr lang="de-DE" sz="2800" dirty="0">
                <a:solidFill>
                  <a:srgbClr val="0070C0"/>
                </a:solidFill>
                <a:latin typeface="Symbol" panose="05050102010706020507" pitchFamily="18" charset="2"/>
              </a:rPr>
              <a:t>D</a:t>
            </a:r>
            <a:r>
              <a:rPr lang="de-CH" sz="2800" dirty="0">
                <a:solidFill>
                  <a:srgbClr val="0070C0"/>
                </a:solidFill>
              </a:rPr>
              <a:t>S </a:t>
            </a:r>
            <a:endParaRPr lang="de-CH" sz="2800" dirty="0"/>
          </a:p>
        </p:txBody>
      </p:sp>
      <p:sp>
        <p:nvSpPr>
          <p:cNvPr id="7" name="Geschweifte Klammer rechts 6">
            <a:extLst>
              <a:ext uri="{FF2B5EF4-FFF2-40B4-BE49-F238E27FC236}">
                <a16:creationId xmlns:a16="http://schemas.microsoft.com/office/drawing/2014/main" id="{8BE99318-2247-0F85-B021-A2D6D2530ABF}"/>
              </a:ext>
            </a:extLst>
          </p:cNvPr>
          <p:cNvSpPr/>
          <p:nvPr/>
        </p:nvSpPr>
        <p:spPr>
          <a:xfrm rot="5400000">
            <a:off x="8999867" y="4479644"/>
            <a:ext cx="177071" cy="1287300"/>
          </a:xfrm>
          <a:prstGeom prst="rightBrace">
            <a:avLst/>
          </a:prstGeom>
          <a:ln>
            <a:solidFill>
              <a:srgbClr val="0070C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CH"/>
          </a:p>
        </p:txBody>
      </p:sp>
      <p:sp>
        <p:nvSpPr>
          <p:cNvPr id="9" name="Geschweifte Klammer rechts 8">
            <a:extLst>
              <a:ext uri="{FF2B5EF4-FFF2-40B4-BE49-F238E27FC236}">
                <a16:creationId xmlns:a16="http://schemas.microsoft.com/office/drawing/2014/main" id="{34B51B3B-C1F8-29BF-7AB0-3E59EA11063A}"/>
              </a:ext>
            </a:extLst>
          </p:cNvPr>
          <p:cNvSpPr/>
          <p:nvPr/>
        </p:nvSpPr>
        <p:spPr>
          <a:xfrm rot="5400000">
            <a:off x="9080549" y="5760689"/>
            <a:ext cx="177071" cy="1287300"/>
          </a:xfrm>
          <a:prstGeom prst="rightBrace">
            <a:avLst/>
          </a:prstGeom>
          <a:ln>
            <a:solidFill>
              <a:srgbClr val="0070C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CH"/>
          </a:p>
        </p:txBody>
      </p:sp>
    </p:spTree>
    <p:extLst>
      <p:ext uri="{BB962C8B-B14F-4D97-AF65-F5344CB8AC3E}">
        <p14:creationId xmlns:p14="http://schemas.microsoft.com/office/powerpoint/2010/main" val="3622618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B9ACAA-FD37-4B34-F0FA-9584DD5931C9}"/>
              </a:ext>
            </a:extLst>
          </p:cNvPr>
          <p:cNvSpPr>
            <a:spLocks noGrp="1"/>
          </p:cNvSpPr>
          <p:nvPr>
            <p:ph type="title"/>
          </p:nvPr>
        </p:nvSpPr>
        <p:spPr/>
        <p:txBody>
          <a:bodyPr/>
          <a:lstStyle/>
          <a:p>
            <a:r>
              <a:rPr lang="de-CH" dirty="0"/>
              <a:t>Was ist nun Entropie?</a:t>
            </a:r>
          </a:p>
        </p:txBody>
      </p:sp>
      <p:sp>
        <p:nvSpPr>
          <p:cNvPr id="4" name="AutoShape 2" descr="Lernhilfen Teil A">
            <a:extLst>
              <a:ext uri="{FF2B5EF4-FFF2-40B4-BE49-F238E27FC236}">
                <a16:creationId xmlns:a16="http://schemas.microsoft.com/office/drawing/2014/main" id="{8F4D6F95-1C1D-8B8E-CE9A-2527DC547B76}"/>
              </a:ext>
            </a:extLst>
          </p:cNvPr>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de-CH" dirty="0"/>
              <a:t>Bewegungsenergie?   </a:t>
            </a:r>
            <a:r>
              <a:rPr lang="de-CH" dirty="0">
                <a:sym typeface="Wingdings" panose="05000000000000000000" pitchFamily="2" charset="2"/>
              </a:rPr>
              <a:t> Beim Schmelzen und Sieden wird Bewegungsenergie der Teilchen erhöht.</a:t>
            </a:r>
            <a:endParaRPr lang="de-CH" dirty="0"/>
          </a:p>
          <a:p>
            <a:r>
              <a:rPr lang="de-CH" dirty="0"/>
              <a:t>Dies führt zu einer grösseren inneren Energie…</a:t>
            </a:r>
          </a:p>
          <a:p>
            <a:endParaRPr lang="de-CH" dirty="0"/>
          </a:p>
        </p:txBody>
      </p:sp>
    </p:spTree>
    <p:extLst>
      <p:ext uri="{BB962C8B-B14F-4D97-AF65-F5344CB8AC3E}">
        <p14:creationId xmlns:p14="http://schemas.microsoft.com/office/powerpoint/2010/main" val="13649207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DED636-EB3D-4E81-B8FF-3900B69B4C6C}"/>
              </a:ext>
            </a:extLst>
          </p:cNvPr>
          <p:cNvSpPr>
            <a:spLocks noGrp="1"/>
          </p:cNvSpPr>
          <p:nvPr>
            <p:ph type="title"/>
          </p:nvPr>
        </p:nvSpPr>
        <p:spPr/>
        <p:txBody>
          <a:bodyPr/>
          <a:lstStyle/>
          <a:p>
            <a:r>
              <a:rPr lang="de-CH" dirty="0"/>
              <a:t>Volumenarbeit und Innere Energie</a:t>
            </a:r>
          </a:p>
        </p:txBody>
      </p:sp>
      <p:sp>
        <p:nvSpPr>
          <p:cNvPr id="3" name="Inhaltsplatzhalter 2">
            <a:extLst>
              <a:ext uri="{FF2B5EF4-FFF2-40B4-BE49-F238E27FC236}">
                <a16:creationId xmlns:a16="http://schemas.microsoft.com/office/drawing/2014/main" id="{E8935822-198F-E902-ECDB-9998C5A77A53}"/>
              </a:ext>
            </a:extLst>
          </p:cNvPr>
          <p:cNvSpPr>
            <a:spLocks noGrp="1"/>
          </p:cNvSpPr>
          <p:nvPr>
            <p:ph idx="1"/>
          </p:nvPr>
        </p:nvSpPr>
        <p:spPr/>
        <p:txBody>
          <a:bodyPr>
            <a:normAutofit/>
          </a:bodyPr>
          <a:lstStyle/>
          <a:p>
            <a:r>
              <a:rPr lang="de-CH" sz="2400" dirty="0"/>
              <a:t>Berechnung der Thermischen Energie eines Atoms aus der absoluten Temperatur mit der der Boltzmann-Konstante:   </a:t>
            </a:r>
            <a:r>
              <a:rPr lang="de-CH" sz="2400" dirty="0" err="1"/>
              <a:t>E</a:t>
            </a:r>
            <a:r>
              <a:rPr lang="de-CH" sz="2400" baseline="-25000" dirty="0" err="1"/>
              <a:t>therm</a:t>
            </a:r>
            <a:r>
              <a:rPr lang="de-CH" sz="2400" dirty="0"/>
              <a:t> [J] = </a:t>
            </a:r>
            <a:r>
              <a:rPr lang="de-CH" sz="2400" dirty="0" err="1"/>
              <a:t>k</a:t>
            </a:r>
            <a:r>
              <a:rPr lang="de-CH" sz="2400" baseline="-25000" dirty="0" err="1"/>
              <a:t>b</a:t>
            </a:r>
            <a:r>
              <a:rPr lang="de-CH" sz="2400" dirty="0"/>
              <a:t> [J/K] * T [K]</a:t>
            </a:r>
          </a:p>
          <a:p>
            <a:pPr marL="457200" lvl="1" indent="0">
              <a:buNone/>
            </a:pPr>
            <a:r>
              <a:rPr lang="de-CH" dirty="0"/>
              <a:t>d.h. für N Teilchen:                                   </a:t>
            </a:r>
            <a:r>
              <a:rPr lang="de-CH" dirty="0" err="1"/>
              <a:t>E</a:t>
            </a:r>
            <a:r>
              <a:rPr lang="de-CH" baseline="-25000" dirty="0" err="1"/>
              <a:t>therm</a:t>
            </a:r>
            <a:r>
              <a:rPr lang="de-CH" dirty="0"/>
              <a:t> = N * </a:t>
            </a:r>
            <a:r>
              <a:rPr lang="de-CH" dirty="0" err="1"/>
              <a:t>k</a:t>
            </a:r>
            <a:r>
              <a:rPr lang="de-CH" baseline="-25000" dirty="0" err="1"/>
              <a:t>b</a:t>
            </a:r>
            <a:r>
              <a:rPr lang="de-CH" dirty="0"/>
              <a:t> * T</a:t>
            </a:r>
          </a:p>
          <a:p>
            <a:pPr marL="457200" lvl="1" indent="0">
              <a:buNone/>
            </a:pPr>
            <a:r>
              <a:rPr lang="de-CH" dirty="0"/>
              <a:t>d.h. für N</a:t>
            </a:r>
            <a:r>
              <a:rPr lang="de-CH" baseline="-25000" dirty="0"/>
              <a:t>A</a:t>
            </a:r>
            <a:r>
              <a:rPr lang="de-CH" dirty="0"/>
              <a:t> = 6*10</a:t>
            </a:r>
            <a:r>
              <a:rPr lang="de-CH" baseline="30000" dirty="0"/>
              <a:t>23</a:t>
            </a:r>
            <a:r>
              <a:rPr lang="de-CH" dirty="0"/>
              <a:t> Teilchen/</a:t>
            </a:r>
            <a:r>
              <a:rPr lang="de-CH" dirty="0" err="1"/>
              <a:t>mol</a:t>
            </a:r>
            <a:r>
              <a:rPr lang="de-CH" dirty="0"/>
              <a:t>:     </a:t>
            </a:r>
            <a:r>
              <a:rPr lang="de-CH" dirty="0" err="1"/>
              <a:t>E</a:t>
            </a:r>
            <a:r>
              <a:rPr lang="de-CH" baseline="-25000" dirty="0" err="1"/>
              <a:t>therm</a:t>
            </a:r>
            <a:r>
              <a:rPr lang="de-CH" dirty="0"/>
              <a:t>= </a:t>
            </a:r>
            <a:r>
              <a:rPr lang="de-CH" dirty="0">
                <a:solidFill>
                  <a:schemeClr val="accent5">
                    <a:lumMod val="60000"/>
                    <a:lumOff val="40000"/>
                  </a:schemeClr>
                </a:solidFill>
              </a:rPr>
              <a:t>N</a:t>
            </a:r>
            <a:r>
              <a:rPr lang="de-CH" baseline="-25000" dirty="0">
                <a:solidFill>
                  <a:schemeClr val="accent5">
                    <a:lumMod val="60000"/>
                    <a:lumOff val="40000"/>
                  </a:schemeClr>
                </a:solidFill>
              </a:rPr>
              <a:t>A</a:t>
            </a:r>
            <a:r>
              <a:rPr lang="de-CH" dirty="0">
                <a:solidFill>
                  <a:schemeClr val="accent5">
                    <a:lumMod val="60000"/>
                    <a:lumOff val="40000"/>
                  </a:schemeClr>
                </a:solidFill>
              </a:rPr>
              <a:t>* </a:t>
            </a:r>
            <a:r>
              <a:rPr lang="de-CH" dirty="0" err="1">
                <a:solidFill>
                  <a:schemeClr val="accent5">
                    <a:lumMod val="60000"/>
                    <a:lumOff val="40000"/>
                  </a:schemeClr>
                </a:solidFill>
              </a:rPr>
              <a:t>k</a:t>
            </a:r>
            <a:r>
              <a:rPr lang="de-CH" baseline="-25000" dirty="0" err="1">
                <a:solidFill>
                  <a:schemeClr val="accent5">
                    <a:lumMod val="60000"/>
                    <a:lumOff val="40000"/>
                  </a:schemeClr>
                </a:solidFill>
              </a:rPr>
              <a:t>b</a:t>
            </a:r>
            <a:r>
              <a:rPr lang="de-CH" dirty="0">
                <a:solidFill>
                  <a:schemeClr val="accent5">
                    <a:lumMod val="60000"/>
                    <a:lumOff val="40000"/>
                  </a:schemeClr>
                </a:solidFill>
              </a:rPr>
              <a:t> </a:t>
            </a:r>
            <a:r>
              <a:rPr lang="de-CH" dirty="0"/>
              <a:t>* T </a:t>
            </a:r>
          </a:p>
          <a:p>
            <a:pPr marL="457200" lvl="1" indent="0">
              <a:buNone/>
            </a:pPr>
            <a:r>
              <a:rPr lang="de-CH" dirty="0"/>
              <a:t>resp. für n [</a:t>
            </a:r>
            <a:r>
              <a:rPr lang="de-CH" dirty="0" err="1"/>
              <a:t>mol</a:t>
            </a:r>
            <a:r>
              <a:rPr lang="de-CH" dirty="0"/>
              <a:t>] Teilchen:                     </a:t>
            </a:r>
            <a:r>
              <a:rPr lang="de-CH" dirty="0" err="1"/>
              <a:t>E</a:t>
            </a:r>
            <a:r>
              <a:rPr lang="de-CH" baseline="-25000" dirty="0" err="1"/>
              <a:t>therm</a:t>
            </a:r>
            <a:r>
              <a:rPr lang="de-CH" dirty="0"/>
              <a:t>=  n * </a:t>
            </a:r>
            <a:r>
              <a:rPr lang="de-CH" dirty="0">
                <a:solidFill>
                  <a:schemeClr val="accent5">
                    <a:lumMod val="60000"/>
                    <a:lumOff val="40000"/>
                  </a:schemeClr>
                </a:solidFill>
              </a:rPr>
              <a:t>R</a:t>
            </a:r>
            <a:r>
              <a:rPr lang="de-CH" dirty="0"/>
              <a:t> * T  </a:t>
            </a:r>
          </a:p>
          <a:p>
            <a:pPr marL="457200" lvl="1" indent="0">
              <a:buNone/>
            </a:pPr>
            <a:endParaRPr lang="de-CH" sz="1200" dirty="0"/>
          </a:p>
          <a:p>
            <a:r>
              <a:rPr lang="de-CH" dirty="0"/>
              <a:t>Gasgesetz:</a:t>
            </a:r>
          </a:p>
          <a:p>
            <a:pPr marL="457200" lvl="1" indent="0">
              <a:buNone/>
            </a:pPr>
            <a:r>
              <a:rPr lang="de-CH" dirty="0"/>
              <a:t>p * V = N * </a:t>
            </a:r>
            <a:r>
              <a:rPr lang="de-CH" dirty="0" err="1"/>
              <a:t>k</a:t>
            </a:r>
            <a:r>
              <a:rPr lang="de-CH" baseline="-25000" dirty="0" err="1"/>
              <a:t>b</a:t>
            </a:r>
            <a:r>
              <a:rPr lang="de-CH" dirty="0"/>
              <a:t> * T                  </a:t>
            </a:r>
            <a:r>
              <a:rPr lang="de-CH" sz="1800" dirty="0"/>
              <a:t>Volumenarbeit = Innere Energie von N Teilchen mit Temperatur T</a:t>
            </a:r>
          </a:p>
          <a:p>
            <a:pPr marL="457200" lvl="1" indent="0">
              <a:buNone/>
            </a:pPr>
            <a:endParaRPr lang="de-CH" sz="1800" dirty="0"/>
          </a:p>
          <a:p>
            <a:pPr marL="457200" lvl="1" indent="0">
              <a:buNone/>
            </a:pPr>
            <a:r>
              <a:rPr lang="de-CH" dirty="0"/>
              <a:t>p * V = N</a:t>
            </a:r>
            <a:r>
              <a:rPr lang="de-CH" baseline="-25000" dirty="0"/>
              <a:t>A</a:t>
            </a:r>
            <a:r>
              <a:rPr lang="de-CH" dirty="0"/>
              <a:t> * </a:t>
            </a:r>
            <a:r>
              <a:rPr lang="de-CH" dirty="0" err="1"/>
              <a:t>k</a:t>
            </a:r>
            <a:r>
              <a:rPr lang="de-CH" baseline="-25000" dirty="0" err="1"/>
              <a:t>b</a:t>
            </a:r>
            <a:r>
              <a:rPr lang="de-CH" dirty="0"/>
              <a:t> * T  = n * R * T </a:t>
            </a:r>
          </a:p>
          <a:p>
            <a:endParaRPr lang="de-CH" dirty="0"/>
          </a:p>
        </p:txBody>
      </p:sp>
    </p:spTree>
    <p:extLst>
      <p:ext uri="{BB962C8B-B14F-4D97-AF65-F5344CB8AC3E}">
        <p14:creationId xmlns:p14="http://schemas.microsoft.com/office/powerpoint/2010/main" val="27504612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8F50D3-353C-A3FD-7D6D-ED0C4FDC1620}"/>
              </a:ext>
            </a:extLst>
          </p:cNvPr>
          <p:cNvSpPr>
            <a:spLocks noGrp="1"/>
          </p:cNvSpPr>
          <p:nvPr>
            <p:ph type="title"/>
          </p:nvPr>
        </p:nvSpPr>
        <p:spPr/>
        <p:txBody>
          <a:bodyPr/>
          <a:lstStyle/>
          <a:p>
            <a:endParaRPr lang="de-CH" dirty="0"/>
          </a:p>
        </p:txBody>
      </p:sp>
      <p:sp>
        <p:nvSpPr>
          <p:cNvPr id="3" name="Inhaltsplatzhalter 2">
            <a:extLst>
              <a:ext uri="{FF2B5EF4-FFF2-40B4-BE49-F238E27FC236}">
                <a16:creationId xmlns:a16="http://schemas.microsoft.com/office/drawing/2014/main" id="{4AFDB3C1-6C6B-5DCF-CE7B-A6CE12AC4041}"/>
              </a:ext>
            </a:extLst>
          </p:cNvPr>
          <p:cNvSpPr>
            <a:spLocks noGrp="1"/>
          </p:cNvSpPr>
          <p:nvPr>
            <p:ph idx="1"/>
          </p:nvPr>
        </p:nvSpPr>
        <p:spPr/>
        <p:txBody>
          <a:bodyPr/>
          <a:lstStyle/>
          <a:p>
            <a:endParaRPr lang="de-CH" dirty="0"/>
          </a:p>
        </p:txBody>
      </p:sp>
      <p:pic>
        <p:nvPicPr>
          <p:cNvPr id="5" name="Grafik 4">
            <a:extLst>
              <a:ext uri="{FF2B5EF4-FFF2-40B4-BE49-F238E27FC236}">
                <a16:creationId xmlns:a16="http://schemas.microsoft.com/office/drawing/2014/main" id="{34924F2C-4194-E848-BBED-90AAB85DEBCF}"/>
              </a:ext>
            </a:extLst>
          </p:cNvPr>
          <p:cNvPicPr>
            <a:picLocks noChangeAspect="1"/>
          </p:cNvPicPr>
          <p:nvPr/>
        </p:nvPicPr>
        <p:blipFill>
          <a:blip r:embed="rId2"/>
          <a:srcRect b="43268"/>
          <a:stretch>
            <a:fillRect/>
          </a:stretch>
        </p:blipFill>
        <p:spPr>
          <a:xfrm>
            <a:off x="106836" y="134936"/>
            <a:ext cx="11447005" cy="6176963"/>
          </a:xfrm>
          <a:prstGeom prst="rect">
            <a:avLst/>
          </a:prstGeom>
        </p:spPr>
      </p:pic>
      <p:pic>
        <p:nvPicPr>
          <p:cNvPr id="6" name="Grafik 5">
            <a:extLst>
              <a:ext uri="{FF2B5EF4-FFF2-40B4-BE49-F238E27FC236}">
                <a16:creationId xmlns:a16="http://schemas.microsoft.com/office/drawing/2014/main" id="{9A5CD045-67D1-16A7-FE5D-AC86314F69E3}"/>
              </a:ext>
            </a:extLst>
          </p:cNvPr>
          <p:cNvPicPr>
            <a:picLocks noChangeAspect="1"/>
          </p:cNvPicPr>
          <p:nvPr/>
        </p:nvPicPr>
        <p:blipFill>
          <a:blip r:embed="rId2"/>
          <a:srcRect t="56601" r="44377"/>
          <a:stretch>
            <a:fillRect/>
          </a:stretch>
        </p:blipFill>
        <p:spPr>
          <a:xfrm>
            <a:off x="6213551" y="2529728"/>
            <a:ext cx="5340290" cy="3963147"/>
          </a:xfrm>
          <a:prstGeom prst="rect">
            <a:avLst/>
          </a:prstGeom>
        </p:spPr>
      </p:pic>
      <p:sp>
        <p:nvSpPr>
          <p:cNvPr id="7" name="Textfeld 6">
            <a:extLst>
              <a:ext uri="{FF2B5EF4-FFF2-40B4-BE49-F238E27FC236}">
                <a16:creationId xmlns:a16="http://schemas.microsoft.com/office/drawing/2014/main" id="{98E63966-961F-A4E9-601C-F3F18221BFDD}"/>
              </a:ext>
            </a:extLst>
          </p:cNvPr>
          <p:cNvSpPr txBox="1"/>
          <p:nvPr/>
        </p:nvSpPr>
        <p:spPr>
          <a:xfrm>
            <a:off x="4868845" y="422990"/>
            <a:ext cx="2689412" cy="246221"/>
          </a:xfrm>
          <a:prstGeom prst="rect">
            <a:avLst/>
          </a:prstGeom>
          <a:solidFill>
            <a:schemeClr val="bg1"/>
          </a:solidFill>
          <a:ln>
            <a:solidFill>
              <a:schemeClr val="bg1"/>
            </a:solidFill>
          </a:ln>
        </p:spPr>
        <p:txBody>
          <a:bodyPr wrap="square" rtlCol="0">
            <a:spAutoFit/>
          </a:bodyPr>
          <a:lstStyle/>
          <a:p>
            <a:r>
              <a:rPr lang="de-CH" sz="1000" dirty="0"/>
              <a:t>           Quelle: Wikipedia</a:t>
            </a:r>
          </a:p>
        </p:txBody>
      </p:sp>
    </p:spTree>
    <p:extLst>
      <p:ext uri="{BB962C8B-B14F-4D97-AF65-F5344CB8AC3E}">
        <p14:creationId xmlns:p14="http://schemas.microsoft.com/office/powerpoint/2010/main" val="2679031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25A36C-701A-C4B7-E0C0-4C31B40F3C31}"/>
              </a:ext>
            </a:extLst>
          </p:cNvPr>
          <p:cNvSpPr>
            <a:spLocks noGrp="1"/>
          </p:cNvSpPr>
          <p:nvPr>
            <p:ph type="title"/>
          </p:nvPr>
        </p:nvSpPr>
        <p:spPr>
          <a:xfrm>
            <a:off x="838200" y="365125"/>
            <a:ext cx="10515600" cy="846987"/>
          </a:xfrm>
        </p:spPr>
        <p:txBody>
          <a:bodyPr/>
          <a:lstStyle/>
          <a:p>
            <a:r>
              <a:rPr lang="de-CH" dirty="0"/>
              <a:t>Einfluss der Temperatur auf </a:t>
            </a:r>
            <a:r>
              <a:rPr lang="de-CH" dirty="0">
                <a:solidFill>
                  <a:srgbClr val="00B050"/>
                </a:solidFill>
                <a:latin typeface="Symbol" panose="05050102010706020507" pitchFamily="18" charset="2"/>
              </a:rPr>
              <a:t>D</a:t>
            </a:r>
            <a:r>
              <a:rPr lang="de-CH" dirty="0">
                <a:solidFill>
                  <a:srgbClr val="00B050"/>
                </a:solidFill>
              </a:rPr>
              <a:t>G</a:t>
            </a:r>
          </a:p>
        </p:txBody>
      </p:sp>
      <p:pic>
        <p:nvPicPr>
          <p:cNvPr id="5" name="Inhaltsplatzhalter 4">
            <a:extLst>
              <a:ext uri="{FF2B5EF4-FFF2-40B4-BE49-F238E27FC236}">
                <a16:creationId xmlns:a16="http://schemas.microsoft.com/office/drawing/2014/main" id="{9E2B9C1C-9554-26E0-5EB5-3FEEBE3F6A60}"/>
              </a:ext>
            </a:extLst>
          </p:cNvPr>
          <p:cNvPicPr>
            <a:picLocks noGrp="1" noChangeAspect="1"/>
          </p:cNvPicPr>
          <p:nvPr>
            <p:ph idx="1"/>
          </p:nvPr>
        </p:nvPicPr>
        <p:blipFill>
          <a:blip r:embed="rId2"/>
          <a:stretch>
            <a:fillRect/>
          </a:stretch>
        </p:blipFill>
        <p:spPr>
          <a:xfrm>
            <a:off x="376465" y="1409088"/>
            <a:ext cx="5719535" cy="3843137"/>
          </a:xfrm>
          <a:prstGeom prst="rect">
            <a:avLst/>
          </a:prstGeom>
        </p:spPr>
      </p:pic>
      <p:pic>
        <p:nvPicPr>
          <p:cNvPr id="7" name="Grafik 6">
            <a:extLst>
              <a:ext uri="{FF2B5EF4-FFF2-40B4-BE49-F238E27FC236}">
                <a16:creationId xmlns:a16="http://schemas.microsoft.com/office/drawing/2014/main" id="{75D6527E-3511-1F59-00AE-C5A6467351B3}"/>
              </a:ext>
            </a:extLst>
          </p:cNvPr>
          <p:cNvPicPr>
            <a:picLocks noChangeAspect="1"/>
          </p:cNvPicPr>
          <p:nvPr/>
        </p:nvPicPr>
        <p:blipFill>
          <a:blip r:embed="rId3"/>
          <a:stretch>
            <a:fillRect/>
          </a:stretch>
        </p:blipFill>
        <p:spPr>
          <a:xfrm>
            <a:off x="6246299" y="2917117"/>
            <a:ext cx="5569236" cy="3410125"/>
          </a:xfrm>
          <a:prstGeom prst="rect">
            <a:avLst/>
          </a:prstGeom>
        </p:spPr>
      </p:pic>
      <p:sp>
        <p:nvSpPr>
          <p:cNvPr id="8" name="Textfeld 7">
            <a:extLst>
              <a:ext uri="{FF2B5EF4-FFF2-40B4-BE49-F238E27FC236}">
                <a16:creationId xmlns:a16="http://schemas.microsoft.com/office/drawing/2014/main" id="{50808459-364B-2B59-A4BB-2B71828369D4}"/>
              </a:ext>
            </a:extLst>
          </p:cNvPr>
          <p:cNvSpPr txBox="1"/>
          <p:nvPr/>
        </p:nvSpPr>
        <p:spPr>
          <a:xfrm>
            <a:off x="6353877" y="1501652"/>
            <a:ext cx="5174736" cy="461665"/>
          </a:xfrm>
          <a:prstGeom prst="rect">
            <a:avLst/>
          </a:prstGeom>
          <a:noFill/>
        </p:spPr>
        <p:txBody>
          <a:bodyPr wrap="square" rtlCol="0">
            <a:spAutoFit/>
          </a:bodyPr>
          <a:lstStyle/>
          <a:p>
            <a:r>
              <a:rPr lang="de-CH" sz="2400" dirty="0"/>
              <a:t>NH</a:t>
            </a:r>
            <a:r>
              <a:rPr lang="de-CH" sz="2400" baseline="-25000" dirty="0"/>
              <a:t>3</a:t>
            </a:r>
            <a:r>
              <a:rPr lang="de-CH" sz="2400" dirty="0"/>
              <a:t>(g)   +  HCl(g)                        NH</a:t>
            </a:r>
            <a:r>
              <a:rPr lang="de-CH" sz="2400" baseline="-25000" dirty="0"/>
              <a:t>4</a:t>
            </a:r>
            <a:r>
              <a:rPr lang="de-CH" sz="2400" dirty="0"/>
              <a:t>Cl(s)</a:t>
            </a:r>
          </a:p>
        </p:txBody>
      </p:sp>
      <p:cxnSp>
        <p:nvCxnSpPr>
          <p:cNvPr id="12" name="Gerade Verbindung mit Pfeil 11">
            <a:extLst>
              <a:ext uri="{FF2B5EF4-FFF2-40B4-BE49-F238E27FC236}">
                <a16:creationId xmlns:a16="http://schemas.microsoft.com/office/drawing/2014/main" id="{193F43CE-2E2A-4F2E-C0F8-138FE02AE639}"/>
              </a:ext>
            </a:extLst>
          </p:cNvPr>
          <p:cNvCxnSpPr/>
          <p:nvPr/>
        </p:nvCxnSpPr>
        <p:spPr>
          <a:xfrm>
            <a:off x="8941245" y="1704203"/>
            <a:ext cx="909765" cy="0"/>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cxnSp>
        <p:nvCxnSpPr>
          <p:cNvPr id="14" name="Gerade Verbindung mit Pfeil 13">
            <a:extLst>
              <a:ext uri="{FF2B5EF4-FFF2-40B4-BE49-F238E27FC236}">
                <a16:creationId xmlns:a16="http://schemas.microsoft.com/office/drawing/2014/main" id="{52C1D495-8957-46A4-FDAA-C31CA6925978}"/>
              </a:ext>
            </a:extLst>
          </p:cNvPr>
          <p:cNvCxnSpPr>
            <a:cxnSpLocks/>
          </p:cNvCxnSpPr>
          <p:nvPr/>
        </p:nvCxnSpPr>
        <p:spPr>
          <a:xfrm flipH="1">
            <a:off x="9165092" y="1819373"/>
            <a:ext cx="454882" cy="0"/>
          </a:xfrm>
          <a:prstGeom prst="straightConnector1">
            <a:avLst/>
          </a:prstGeom>
          <a:ln>
            <a:solidFill>
              <a:srgbClr val="FFC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169462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1177FD54-2A39-A306-D07B-75A67E9AFBA1}"/>
              </a:ext>
            </a:extLst>
          </p:cNvPr>
          <p:cNvPicPr>
            <a:picLocks noChangeAspect="1"/>
          </p:cNvPicPr>
          <p:nvPr/>
        </p:nvPicPr>
        <p:blipFill>
          <a:blip r:embed="rId2"/>
          <a:stretch>
            <a:fillRect/>
          </a:stretch>
        </p:blipFill>
        <p:spPr>
          <a:xfrm>
            <a:off x="749029" y="139049"/>
            <a:ext cx="7130375" cy="6500297"/>
          </a:xfrm>
          <a:prstGeom prst="rect">
            <a:avLst/>
          </a:prstGeom>
        </p:spPr>
      </p:pic>
      <p:pic>
        <p:nvPicPr>
          <p:cNvPr id="8" name="Grafik 7">
            <a:extLst>
              <a:ext uri="{FF2B5EF4-FFF2-40B4-BE49-F238E27FC236}">
                <a16:creationId xmlns:a16="http://schemas.microsoft.com/office/drawing/2014/main" id="{9439FFFF-4E51-8E11-C1C9-322878E1E05E}"/>
              </a:ext>
            </a:extLst>
          </p:cNvPr>
          <p:cNvPicPr>
            <a:picLocks noChangeAspect="1"/>
          </p:cNvPicPr>
          <p:nvPr/>
        </p:nvPicPr>
        <p:blipFill>
          <a:blip r:embed="rId3"/>
          <a:srcRect l="59036" r="-587"/>
          <a:stretch>
            <a:fillRect/>
          </a:stretch>
        </p:blipFill>
        <p:spPr>
          <a:xfrm>
            <a:off x="9919498" y="823216"/>
            <a:ext cx="1377995" cy="2420971"/>
          </a:xfrm>
          <a:prstGeom prst="rect">
            <a:avLst/>
          </a:prstGeom>
        </p:spPr>
      </p:pic>
    </p:spTree>
    <p:extLst>
      <p:ext uri="{BB962C8B-B14F-4D97-AF65-F5344CB8AC3E}">
        <p14:creationId xmlns:p14="http://schemas.microsoft.com/office/powerpoint/2010/main" val="21114425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4A526F-487A-670C-38D8-C18F2224F5FB}"/>
              </a:ext>
            </a:extLst>
          </p:cNvPr>
          <p:cNvSpPr>
            <a:spLocks noGrp="1"/>
          </p:cNvSpPr>
          <p:nvPr>
            <p:ph type="title"/>
          </p:nvPr>
        </p:nvSpPr>
        <p:spPr/>
        <p:txBody>
          <a:bodyPr/>
          <a:lstStyle/>
          <a:p>
            <a:endParaRPr lang="de-CH"/>
          </a:p>
        </p:txBody>
      </p:sp>
      <p:sp>
        <p:nvSpPr>
          <p:cNvPr id="3" name="Inhaltsplatzhalter 2">
            <a:extLst>
              <a:ext uri="{FF2B5EF4-FFF2-40B4-BE49-F238E27FC236}">
                <a16:creationId xmlns:a16="http://schemas.microsoft.com/office/drawing/2014/main" id="{FF24B4D2-46CF-3309-E500-88E1A8C784C3}"/>
              </a:ext>
            </a:extLst>
          </p:cNvPr>
          <p:cNvSpPr>
            <a:spLocks noGrp="1"/>
          </p:cNvSpPr>
          <p:nvPr>
            <p:ph idx="1"/>
          </p:nvPr>
        </p:nvSpPr>
        <p:spPr/>
        <p:txBody>
          <a:bodyPr/>
          <a:lstStyle/>
          <a:p>
            <a:endParaRPr lang="de-CH" dirty="0"/>
          </a:p>
        </p:txBody>
      </p:sp>
      <p:pic>
        <p:nvPicPr>
          <p:cNvPr id="7" name="Grafik 6">
            <a:extLst>
              <a:ext uri="{FF2B5EF4-FFF2-40B4-BE49-F238E27FC236}">
                <a16:creationId xmlns:a16="http://schemas.microsoft.com/office/drawing/2014/main" id="{55B4F162-6B88-6E1F-04BE-1902EF75865D}"/>
              </a:ext>
            </a:extLst>
          </p:cNvPr>
          <p:cNvPicPr>
            <a:picLocks noChangeAspect="1"/>
          </p:cNvPicPr>
          <p:nvPr/>
        </p:nvPicPr>
        <p:blipFill>
          <a:blip r:embed="rId2"/>
          <a:stretch>
            <a:fillRect/>
          </a:stretch>
        </p:blipFill>
        <p:spPr>
          <a:xfrm>
            <a:off x="338043" y="365125"/>
            <a:ext cx="11715501" cy="5794309"/>
          </a:xfrm>
          <a:prstGeom prst="rect">
            <a:avLst/>
          </a:prstGeom>
        </p:spPr>
      </p:pic>
    </p:spTree>
    <p:extLst>
      <p:ext uri="{BB962C8B-B14F-4D97-AF65-F5344CB8AC3E}">
        <p14:creationId xmlns:p14="http://schemas.microsoft.com/office/powerpoint/2010/main" val="6588741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61CD08CE-F164-8CF1-6F31-AA1D5A75F5AE}"/>
              </a:ext>
            </a:extLst>
          </p:cNvPr>
          <p:cNvSpPr>
            <a:spLocks noGrp="1"/>
          </p:cNvSpPr>
          <p:nvPr>
            <p:ph idx="1"/>
          </p:nvPr>
        </p:nvSpPr>
        <p:spPr/>
        <p:txBody>
          <a:bodyPr/>
          <a:lstStyle/>
          <a:p>
            <a:endParaRPr lang="de-CH"/>
          </a:p>
        </p:txBody>
      </p:sp>
      <p:pic>
        <p:nvPicPr>
          <p:cNvPr id="5" name="Grafik 4">
            <a:extLst>
              <a:ext uri="{FF2B5EF4-FFF2-40B4-BE49-F238E27FC236}">
                <a16:creationId xmlns:a16="http://schemas.microsoft.com/office/drawing/2014/main" id="{4A673D44-D7A2-DFA6-14F4-9B985997D80C}"/>
              </a:ext>
            </a:extLst>
          </p:cNvPr>
          <p:cNvPicPr>
            <a:picLocks noChangeAspect="1"/>
          </p:cNvPicPr>
          <p:nvPr/>
        </p:nvPicPr>
        <p:blipFill>
          <a:blip r:embed="rId2"/>
          <a:stretch>
            <a:fillRect/>
          </a:stretch>
        </p:blipFill>
        <p:spPr>
          <a:xfrm>
            <a:off x="0" y="1048214"/>
            <a:ext cx="11687495" cy="4761571"/>
          </a:xfrm>
          <a:prstGeom prst="rect">
            <a:avLst/>
          </a:prstGeom>
        </p:spPr>
      </p:pic>
    </p:spTree>
    <p:extLst>
      <p:ext uri="{BB962C8B-B14F-4D97-AF65-F5344CB8AC3E}">
        <p14:creationId xmlns:p14="http://schemas.microsoft.com/office/powerpoint/2010/main" val="39389902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C87C3E-128F-F9A2-219A-ED55E5015739}"/>
              </a:ext>
            </a:extLst>
          </p:cNvPr>
          <p:cNvSpPr>
            <a:spLocks noGrp="1"/>
          </p:cNvSpPr>
          <p:nvPr>
            <p:ph type="title"/>
          </p:nvPr>
        </p:nvSpPr>
        <p:spPr>
          <a:xfrm>
            <a:off x="838200" y="366043"/>
            <a:ext cx="10515600" cy="1325563"/>
          </a:xfrm>
        </p:spPr>
        <p:txBody>
          <a:bodyPr>
            <a:noAutofit/>
          </a:bodyPr>
          <a:lstStyle/>
          <a:p>
            <a:r>
              <a:rPr lang="de-CH" altLang="de-DE" sz="2600" dirty="0">
                <a:latin typeface="Arial" panose="020B0604020202020204" pitchFamily="34" charset="0"/>
                <a:ea typeface="Times New Roman" panose="02020603050405020304" pitchFamily="18" charset="0"/>
                <a:cs typeface="Arial" panose="020B0604020202020204" pitchFamily="34" charset="0"/>
              </a:rPr>
              <a:t>Experiment 9:  Gasverfl</a:t>
            </a:r>
            <a:r>
              <a:rPr lang="de-CH" altLang="de-DE" sz="2600" dirty="0">
                <a:latin typeface="Calibri" panose="020F0502020204030204" pitchFamily="34" charset="0"/>
                <a:ea typeface="Times New Roman" panose="02020603050405020304" pitchFamily="18" charset="0"/>
                <a:cs typeface="Arial" panose="020B0604020202020204" pitchFamily="34" charset="0"/>
              </a:rPr>
              <a:t>ü</a:t>
            </a:r>
            <a:r>
              <a:rPr lang="de-CH" altLang="de-DE" sz="2600" dirty="0">
                <a:latin typeface="Arial" panose="020B0604020202020204" pitchFamily="34" charset="0"/>
                <a:ea typeface="Times New Roman" panose="02020603050405020304" pitchFamily="18" charset="0"/>
                <a:cs typeface="Arial" panose="020B0604020202020204" pitchFamily="34" charset="0"/>
              </a:rPr>
              <a:t>ssigung </a:t>
            </a:r>
            <a:r>
              <a:rPr lang="de-CH" altLang="de-DE" sz="2600" dirty="0">
                <a:latin typeface="Calibri" panose="020F0502020204030204" pitchFamily="34" charset="0"/>
                <a:ea typeface="Times New Roman" panose="02020603050405020304" pitchFamily="18" charset="0"/>
                <a:cs typeface="Arial" panose="020B0604020202020204" pitchFamily="34" charset="0"/>
              </a:rPr>
              <a:t>–</a:t>
            </a:r>
            <a:r>
              <a:rPr lang="de-CH" altLang="de-DE" sz="2600" dirty="0">
                <a:latin typeface="Arial" panose="020B0604020202020204" pitchFamily="34" charset="0"/>
                <a:ea typeface="Times New Roman" panose="02020603050405020304" pitchFamily="18" charset="0"/>
                <a:cs typeface="Arial" panose="020B0604020202020204" pitchFamily="34" charset="0"/>
              </a:rPr>
              <a:t> W</a:t>
            </a:r>
            <a:r>
              <a:rPr lang="de-CH" altLang="de-DE" sz="2600" dirty="0">
                <a:latin typeface="Calibri" panose="020F0502020204030204" pitchFamily="34" charset="0"/>
                <a:ea typeface="Times New Roman" panose="02020603050405020304" pitchFamily="18" charset="0"/>
                <a:cs typeface="Arial" panose="020B0604020202020204" pitchFamily="34" charset="0"/>
              </a:rPr>
              <a:t>ä</a:t>
            </a:r>
            <a:r>
              <a:rPr lang="de-CH" altLang="de-DE" sz="2600" dirty="0">
                <a:latin typeface="Arial" panose="020B0604020202020204" pitchFamily="34" charset="0"/>
                <a:ea typeface="Times New Roman" panose="02020603050405020304" pitchFamily="18" charset="0"/>
                <a:cs typeface="Arial" panose="020B0604020202020204" pitchFamily="34" charset="0"/>
              </a:rPr>
              <a:t>rme und K</a:t>
            </a:r>
            <a:r>
              <a:rPr lang="de-CH" altLang="de-DE" sz="2600" dirty="0">
                <a:latin typeface="Calibri" panose="020F0502020204030204" pitchFamily="34" charset="0"/>
                <a:ea typeface="Times New Roman" panose="02020603050405020304" pitchFamily="18" charset="0"/>
                <a:cs typeface="Arial" panose="020B0604020202020204" pitchFamily="34" charset="0"/>
              </a:rPr>
              <a:t>ä</a:t>
            </a:r>
            <a:r>
              <a:rPr lang="de-CH" altLang="de-DE" sz="2600" dirty="0">
                <a:latin typeface="Arial" panose="020B0604020202020204" pitchFamily="34" charset="0"/>
                <a:ea typeface="Times New Roman" panose="02020603050405020304" pitchFamily="18" charset="0"/>
                <a:cs typeface="Arial" panose="020B0604020202020204" pitchFamily="34" charset="0"/>
              </a:rPr>
              <a:t>lte-Maschine </a:t>
            </a:r>
            <a:br>
              <a:rPr lang="de-CH" altLang="de-DE" sz="3000" b="1" dirty="0">
                <a:latin typeface="Calibri" panose="020F0502020204030204" pitchFamily="34" charset="0"/>
                <a:ea typeface="Times New Roman" panose="02020603050405020304" pitchFamily="18" charset="0"/>
                <a:cs typeface="Times New Roman" panose="02020603050405020304" pitchFamily="18" charset="0"/>
              </a:rPr>
            </a:br>
            <a:endParaRPr lang="de-CH" sz="3000" dirty="0"/>
          </a:p>
        </p:txBody>
      </p:sp>
      <p:sp>
        <p:nvSpPr>
          <p:cNvPr id="3" name="Inhaltsplatzhalter 2">
            <a:extLst>
              <a:ext uri="{FF2B5EF4-FFF2-40B4-BE49-F238E27FC236}">
                <a16:creationId xmlns:a16="http://schemas.microsoft.com/office/drawing/2014/main" id="{02E45AC1-E7DF-4117-91FF-E50E636D418C}"/>
              </a:ext>
            </a:extLst>
          </p:cNvPr>
          <p:cNvSpPr>
            <a:spLocks noGrp="1"/>
          </p:cNvSpPr>
          <p:nvPr>
            <p:ph idx="1"/>
          </p:nvPr>
        </p:nvSpPr>
        <p:spPr>
          <a:xfrm>
            <a:off x="838200" y="1825625"/>
            <a:ext cx="7207711" cy="4351338"/>
          </a:xfrm>
        </p:spPr>
        <p:txBody>
          <a:bodyPr>
            <a:normAutofit lnSpcReduction="10000"/>
          </a:bodyPr>
          <a:lstStyle/>
          <a:p>
            <a:pPr marL="0" indent="0">
              <a:buNone/>
            </a:pPr>
            <a:r>
              <a:rPr lang="de-DE" altLang="de-DE" sz="2000" dirty="0">
                <a:latin typeface="Times New Roman" panose="02020603050405020304" pitchFamily="18" charset="0"/>
                <a:ea typeface="Calibri" panose="020F0502020204030204" pitchFamily="34" charset="0"/>
                <a:cs typeface="Times New Roman" panose="02020603050405020304" pitchFamily="18" charset="0"/>
              </a:rPr>
              <a:t>Material: IR-Kamera, falls vorhanden, Gasverflüssigungspumpe </a:t>
            </a:r>
          </a:p>
          <a:p>
            <a:pPr marL="0" indent="0">
              <a:buNone/>
            </a:pPr>
            <a:r>
              <a:rPr lang="de-DE" altLang="de-DE" sz="2000" dirty="0">
                <a:latin typeface="Times New Roman" panose="02020603050405020304" pitchFamily="18" charset="0"/>
                <a:ea typeface="Calibri" panose="020F0502020204030204" pitchFamily="34" charset="0"/>
                <a:cs typeface="Times New Roman" panose="02020603050405020304" pitchFamily="18" charset="0"/>
              </a:rPr>
              <a:t>	(</a:t>
            </a:r>
            <a:r>
              <a:rPr lang="de-DE" altLang="de-DE" sz="2000" dirty="0" err="1">
                <a:latin typeface="Times New Roman" panose="02020603050405020304" pitchFamily="18" charset="0"/>
                <a:ea typeface="Calibri" panose="020F0502020204030204" pitchFamily="34" charset="0"/>
                <a:cs typeface="Times New Roman" panose="02020603050405020304" pitchFamily="18" charset="0"/>
              </a:rPr>
              <a:t>Phywe</a:t>
            </a:r>
            <a:r>
              <a:rPr lang="de-DE" altLang="de-DE" sz="2000" dirty="0">
                <a:latin typeface="Times New Roman" panose="02020603050405020304" pitchFamily="18" charset="0"/>
                <a:ea typeface="Calibri" panose="020F0502020204030204" pitchFamily="34" charset="0"/>
                <a:cs typeface="Times New Roman" panose="02020603050405020304" pitchFamily="18" charset="0"/>
              </a:rPr>
              <a:t>: 08173-00), </a:t>
            </a:r>
            <a:r>
              <a:rPr lang="de-DE" altLang="de-DE" sz="2000" dirty="0" err="1">
                <a:latin typeface="Times New Roman" panose="02020603050405020304" pitchFamily="18" charset="0"/>
                <a:ea typeface="Calibri" panose="020F0502020204030204" pitchFamily="34" charset="0"/>
                <a:cs typeface="Times New Roman" panose="02020603050405020304" pitchFamily="18" charset="0"/>
              </a:rPr>
              <a:t>Kolbenprober</a:t>
            </a:r>
            <a:r>
              <a:rPr lang="de-DE" altLang="de-DE" sz="2000" dirty="0">
                <a:latin typeface="Times New Roman" panose="02020603050405020304" pitchFamily="18" charset="0"/>
                <a:ea typeface="Calibri" panose="020F0502020204030204" pitchFamily="34" charset="0"/>
                <a:cs typeface="Times New Roman" panose="02020603050405020304" pitchFamily="18" charset="0"/>
              </a:rPr>
              <a:t>, </a:t>
            </a:r>
          </a:p>
          <a:p>
            <a:pPr marL="0" indent="0">
              <a:buNone/>
            </a:pPr>
            <a:r>
              <a:rPr lang="de-DE" altLang="de-DE" sz="2000" dirty="0">
                <a:latin typeface="Times New Roman" panose="02020603050405020304" pitchFamily="18" charset="0"/>
                <a:ea typeface="Calibri" panose="020F0502020204030204" pitchFamily="34" charset="0"/>
                <a:cs typeface="Times New Roman" panose="02020603050405020304" pitchFamily="18" charset="0"/>
              </a:rPr>
              <a:t>	Butangas-Flasche (blaue Camping-Gas-Flasche mit Ventil</a:t>
            </a:r>
          </a:p>
          <a:p>
            <a:pPr marL="0" indent="0">
              <a:buNone/>
            </a:pPr>
            <a:endParaRPr lang="de-DE" altLang="de-DE" sz="20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de-DE" sz="2000" dirty="0"/>
          </a:p>
          <a:p>
            <a:pPr marL="0" indent="0">
              <a:buNone/>
            </a:pPr>
            <a:endParaRPr lang="de-DE" sz="2000" dirty="0"/>
          </a:p>
          <a:p>
            <a:pPr marL="0" indent="0">
              <a:buNone/>
            </a:pPr>
            <a:endParaRPr lang="de-DE" sz="2000" dirty="0"/>
          </a:p>
          <a:p>
            <a:pPr marL="0" indent="0">
              <a:buNone/>
            </a:pPr>
            <a:endParaRPr lang="de-DE" sz="2000" dirty="0"/>
          </a:p>
          <a:p>
            <a:pPr marL="0" indent="0">
              <a:buNone/>
            </a:pPr>
            <a:r>
              <a:rPr lang="de-DE" sz="2000" dirty="0"/>
              <a:t>In Abb. 2  wird auch die Volumenarbeit eines Gases ersichtlich:</a:t>
            </a:r>
            <a:endParaRPr lang="de-CH" sz="2000" dirty="0"/>
          </a:p>
          <a:p>
            <a:pPr marL="0" indent="0">
              <a:buNone/>
            </a:pPr>
            <a:r>
              <a:rPr lang="de-DE" dirty="0"/>
              <a:t>W = p * </a:t>
            </a:r>
            <a:r>
              <a:rPr lang="de-DE" dirty="0">
                <a:latin typeface="Symbol" panose="05050102010706020507" pitchFamily="18" charset="2"/>
              </a:rPr>
              <a:t>D</a:t>
            </a:r>
            <a:r>
              <a:rPr lang="de-DE" dirty="0"/>
              <a:t>V = (F/A) * </a:t>
            </a:r>
            <a:r>
              <a:rPr lang="de-DE" dirty="0">
                <a:latin typeface="Symbol" panose="05050102010706020507" pitchFamily="18" charset="2"/>
              </a:rPr>
              <a:t>D</a:t>
            </a:r>
            <a:r>
              <a:rPr lang="de-DE" dirty="0"/>
              <a:t>V = F * </a:t>
            </a:r>
            <a:r>
              <a:rPr lang="de-DE" dirty="0" err="1">
                <a:latin typeface="Symbol" panose="05050102010706020507" pitchFamily="18" charset="2"/>
              </a:rPr>
              <a:t>D</a:t>
            </a:r>
            <a:r>
              <a:rPr lang="de-DE" dirty="0" err="1"/>
              <a:t>s</a:t>
            </a:r>
            <a:endParaRPr lang="de-CH" dirty="0"/>
          </a:p>
          <a:p>
            <a:pPr marL="0" indent="0">
              <a:buNone/>
            </a:pPr>
            <a:r>
              <a:rPr lang="de-CH" altLang="de-DE" sz="2000" dirty="0"/>
              <a:t> </a:t>
            </a:r>
            <a:endParaRPr lang="de-CH" altLang="de-DE" sz="2000" dirty="0">
              <a:latin typeface="Arial" panose="020B0604020202020204" pitchFamily="34" charset="0"/>
            </a:endParaRPr>
          </a:p>
          <a:p>
            <a:endParaRPr lang="de-CH" dirty="0"/>
          </a:p>
        </p:txBody>
      </p:sp>
      <p:sp>
        <p:nvSpPr>
          <p:cNvPr id="8" name="Rectangle 2">
            <a:extLst>
              <a:ext uri="{FF2B5EF4-FFF2-40B4-BE49-F238E27FC236}">
                <a16:creationId xmlns:a16="http://schemas.microsoft.com/office/drawing/2014/main" id="{E7E83651-EBDD-D1F4-35DD-6941C1CEE176}"/>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60078" tIns="45720" rIns="91440" bIns="45720" numCol="1" anchor="ctr" anchorCtr="0" compatLnSpc="1">
            <a:prstTxWarp prst="textNoShape">
              <a:avLst/>
            </a:prstTxWarp>
            <a:spAutoFit/>
          </a:bodyPr>
          <a:lstStyle/>
          <a:p>
            <a:endParaRPr lang="de-CH"/>
          </a:p>
        </p:txBody>
      </p:sp>
      <p:pic>
        <p:nvPicPr>
          <p:cNvPr id="2049" name="Grafik 1">
            <a:extLst>
              <a:ext uri="{FF2B5EF4-FFF2-40B4-BE49-F238E27FC236}">
                <a16:creationId xmlns:a16="http://schemas.microsoft.com/office/drawing/2014/main" id="{8B91DEF9-FC3E-0DDB-8863-2D76047893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6483"/>
          <a:stretch>
            <a:fillRect/>
          </a:stretch>
        </p:blipFill>
        <p:spPr bwMode="auto">
          <a:xfrm>
            <a:off x="10026502" y="904047"/>
            <a:ext cx="1884091" cy="558791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3">
            <a:extLst>
              <a:ext uri="{FF2B5EF4-FFF2-40B4-BE49-F238E27FC236}">
                <a16:creationId xmlns:a16="http://schemas.microsoft.com/office/drawing/2014/main" id="{26A36DA3-7591-BCBB-C87D-1F921B1D3D5A}"/>
              </a:ext>
            </a:extLst>
          </p:cNvPr>
          <p:cNvSpPr>
            <a:spLocks noChangeArrowheads="1"/>
          </p:cNvSpPr>
          <p:nvPr/>
        </p:nvSpPr>
        <p:spPr bwMode="auto">
          <a:xfrm>
            <a:off x="0" y="2725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e-CH" altLang="de-DE" sz="1800" b="0" i="0" u="none" strike="noStrike" cap="none" normalizeH="0" baseline="0" dirty="0">
              <a:ln>
                <a:noFill/>
              </a:ln>
              <a:solidFill>
                <a:schemeClr val="tx1"/>
              </a:solidFill>
              <a:effectLst/>
              <a:latin typeface="Arial" panose="020B0604020202020204" pitchFamily="34" charset="0"/>
            </a:endParaRPr>
          </a:p>
        </p:txBody>
      </p:sp>
      <p:pic>
        <p:nvPicPr>
          <p:cNvPr id="11" name="Grafik 10">
            <a:extLst>
              <a:ext uri="{FF2B5EF4-FFF2-40B4-BE49-F238E27FC236}">
                <a16:creationId xmlns:a16="http://schemas.microsoft.com/office/drawing/2014/main" id="{7C69D4C5-33E5-A29A-071F-DC44503288FA}"/>
              </a:ext>
            </a:extLst>
          </p:cNvPr>
          <p:cNvPicPr>
            <a:picLocks noChangeAspect="1"/>
          </p:cNvPicPr>
          <p:nvPr/>
        </p:nvPicPr>
        <p:blipFill>
          <a:blip r:embed="rId3"/>
          <a:srcRect l="59036" r="-587"/>
          <a:stretch>
            <a:fillRect/>
          </a:stretch>
        </p:blipFill>
        <p:spPr>
          <a:xfrm>
            <a:off x="9146391" y="1884917"/>
            <a:ext cx="1017758" cy="1788078"/>
          </a:xfrm>
          <a:prstGeom prst="rect">
            <a:avLst/>
          </a:prstGeom>
        </p:spPr>
      </p:pic>
      <p:pic>
        <p:nvPicPr>
          <p:cNvPr id="13" name="Grafik 12">
            <a:extLst>
              <a:ext uri="{FF2B5EF4-FFF2-40B4-BE49-F238E27FC236}">
                <a16:creationId xmlns:a16="http://schemas.microsoft.com/office/drawing/2014/main" id="{DE777650-FF95-5AEA-7A49-FD1109221D1A}"/>
              </a:ext>
            </a:extLst>
          </p:cNvPr>
          <p:cNvPicPr>
            <a:picLocks noChangeAspect="1"/>
          </p:cNvPicPr>
          <p:nvPr/>
        </p:nvPicPr>
        <p:blipFill>
          <a:blip r:embed="rId4"/>
          <a:stretch>
            <a:fillRect/>
          </a:stretch>
        </p:blipFill>
        <p:spPr>
          <a:xfrm>
            <a:off x="431785" y="2568959"/>
            <a:ext cx="8445841" cy="1432335"/>
          </a:xfrm>
          <a:prstGeom prst="rect">
            <a:avLst/>
          </a:prstGeom>
        </p:spPr>
      </p:pic>
      <p:pic>
        <p:nvPicPr>
          <p:cNvPr id="14" name="Grafik 13">
            <a:extLst>
              <a:ext uri="{FF2B5EF4-FFF2-40B4-BE49-F238E27FC236}">
                <a16:creationId xmlns:a16="http://schemas.microsoft.com/office/drawing/2014/main" id="{1B80BD3D-38D8-63B6-8843-1F87890C6BFB}"/>
              </a:ext>
            </a:extLst>
          </p:cNvPr>
          <p:cNvPicPr>
            <a:picLocks noChangeAspect="1"/>
          </p:cNvPicPr>
          <p:nvPr/>
        </p:nvPicPr>
        <p:blipFill>
          <a:blip r:embed="rId5"/>
          <a:stretch>
            <a:fillRect/>
          </a:stretch>
        </p:blipFill>
        <p:spPr>
          <a:xfrm>
            <a:off x="7932599" y="4158779"/>
            <a:ext cx="2427583" cy="2699221"/>
          </a:xfrm>
          <a:prstGeom prst="rect">
            <a:avLst/>
          </a:prstGeom>
        </p:spPr>
      </p:pic>
    </p:spTree>
    <p:extLst>
      <p:ext uri="{BB962C8B-B14F-4D97-AF65-F5344CB8AC3E}">
        <p14:creationId xmlns:p14="http://schemas.microsoft.com/office/powerpoint/2010/main" val="11646993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9DDF8D-DC56-FC2C-8529-5A35751D4CCF}"/>
              </a:ext>
            </a:extLst>
          </p:cNvPr>
          <p:cNvSpPr>
            <a:spLocks noGrp="1"/>
          </p:cNvSpPr>
          <p:nvPr>
            <p:ph type="title"/>
          </p:nvPr>
        </p:nvSpPr>
        <p:spPr/>
        <p:txBody>
          <a:bodyPr/>
          <a:lstStyle/>
          <a:p>
            <a:endParaRPr lang="de-CH"/>
          </a:p>
        </p:txBody>
      </p:sp>
      <p:sp>
        <p:nvSpPr>
          <p:cNvPr id="3" name="Inhaltsplatzhalter 2">
            <a:extLst>
              <a:ext uri="{FF2B5EF4-FFF2-40B4-BE49-F238E27FC236}">
                <a16:creationId xmlns:a16="http://schemas.microsoft.com/office/drawing/2014/main" id="{D85E6A06-DE31-F2DC-4C03-C84B0553C541}"/>
              </a:ext>
            </a:extLst>
          </p:cNvPr>
          <p:cNvSpPr>
            <a:spLocks noGrp="1"/>
          </p:cNvSpPr>
          <p:nvPr>
            <p:ph idx="1"/>
          </p:nvPr>
        </p:nvSpPr>
        <p:spPr/>
        <p:txBody>
          <a:bodyPr/>
          <a:lstStyle/>
          <a:p>
            <a:endParaRPr lang="de-CH"/>
          </a:p>
        </p:txBody>
      </p:sp>
      <p:pic>
        <p:nvPicPr>
          <p:cNvPr id="5" name="Grafik 4">
            <a:extLst>
              <a:ext uri="{FF2B5EF4-FFF2-40B4-BE49-F238E27FC236}">
                <a16:creationId xmlns:a16="http://schemas.microsoft.com/office/drawing/2014/main" id="{1733B0D6-D1DF-033D-A13B-5606DCA3210E}"/>
              </a:ext>
            </a:extLst>
          </p:cNvPr>
          <p:cNvPicPr>
            <a:picLocks noChangeAspect="1"/>
          </p:cNvPicPr>
          <p:nvPr/>
        </p:nvPicPr>
        <p:blipFill>
          <a:blip r:embed="rId2"/>
          <a:stretch>
            <a:fillRect/>
          </a:stretch>
        </p:blipFill>
        <p:spPr>
          <a:xfrm>
            <a:off x="369849" y="253815"/>
            <a:ext cx="10870580" cy="6445499"/>
          </a:xfrm>
          <a:prstGeom prst="rect">
            <a:avLst/>
          </a:prstGeom>
        </p:spPr>
      </p:pic>
    </p:spTree>
    <p:extLst>
      <p:ext uri="{BB962C8B-B14F-4D97-AF65-F5344CB8AC3E}">
        <p14:creationId xmlns:p14="http://schemas.microsoft.com/office/powerpoint/2010/main" val="10670947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FBB265-4207-6D35-14BC-63A2B85AF207}"/>
              </a:ext>
            </a:extLst>
          </p:cNvPr>
          <p:cNvSpPr>
            <a:spLocks noGrp="1"/>
          </p:cNvSpPr>
          <p:nvPr>
            <p:ph type="title"/>
          </p:nvPr>
        </p:nvSpPr>
        <p:spPr/>
        <p:txBody>
          <a:bodyPr/>
          <a:lstStyle/>
          <a:p>
            <a:endParaRPr lang="de-CH"/>
          </a:p>
        </p:txBody>
      </p:sp>
      <p:sp>
        <p:nvSpPr>
          <p:cNvPr id="3" name="Inhaltsplatzhalter 2">
            <a:extLst>
              <a:ext uri="{FF2B5EF4-FFF2-40B4-BE49-F238E27FC236}">
                <a16:creationId xmlns:a16="http://schemas.microsoft.com/office/drawing/2014/main" id="{589D519E-D76B-4779-588D-1F8D6E1D9868}"/>
              </a:ext>
            </a:extLst>
          </p:cNvPr>
          <p:cNvSpPr>
            <a:spLocks noGrp="1"/>
          </p:cNvSpPr>
          <p:nvPr>
            <p:ph idx="1"/>
          </p:nvPr>
        </p:nvSpPr>
        <p:spPr/>
        <p:txBody>
          <a:bodyPr/>
          <a:lstStyle/>
          <a:p>
            <a:endParaRPr lang="de-CH"/>
          </a:p>
        </p:txBody>
      </p:sp>
      <p:pic>
        <p:nvPicPr>
          <p:cNvPr id="5" name="Grafik 4">
            <a:extLst>
              <a:ext uri="{FF2B5EF4-FFF2-40B4-BE49-F238E27FC236}">
                <a16:creationId xmlns:a16="http://schemas.microsoft.com/office/drawing/2014/main" id="{CB5686AC-B260-BFE4-BBE7-8E857C0F1B95}"/>
              </a:ext>
            </a:extLst>
          </p:cNvPr>
          <p:cNvPicPr>
            <a:picLocks noChangeAspect="1"/>
          </p:cNvPicPr>
          <p:nvPr/>
        </p:nvPicPr>
        <p:blipFill>
          <a:blip r:embed="rId2"/>
          <a:stretch>
            <a:fillRect/>
          </a:stretch>
        </p:blipFill>
        <p:spPr>
          <a:xfrm>
            <a:off x="511247" y="299711"/>
            <a:ext cx="11476313" cy="6258578"/>
          </a:xfrm>
          <a:prstGeom prst="rect">
            <a:avLst/>
          </a:prstGeom>
        </p:spPr>
      </p:pic>
    </p:spTree>
    <p:extLst>
      <p:ext uri="{BB962C8B-B14F-4D97-AF65-F5344CB8AC3E}">
        <p14:creationId xmlns:p14="http://schemas.microsoft.com/office/powerpoint/2010/main" val="10616948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B183EA-B8D8-1E12-37C3-767664E0633F}"/>
              </a:ext>
            </a:extLst>
          </p:cNvPr>
          <p:cNvSpPr>
            <a:spLocks noGrp="1"/>
          </p:cNvSpPr>
          <p:nvPr>
            <p:ph type="title"/>
          </p:nvPr>
        </p:nvSpPr>
        <p:spPr/>
        <p:txBody>
          <a:bodyPr/>
          <a:lstStyle/>
          <a:p>
            <a:endParaRPr lang="de-CH"/>
          </a:p>
        </p:txBody>
      </p:sp>
      <p:sp>
        <p:nvSpPr>
          <p:cNvPr id="3" name="Inhaltsplatzhalter 2">
            <a:extLst>
              <a:ext uri="{FF2B5EF4-FFF2-40B4-BE49-F238E27FC236}">
                <a16:creationId xmlns:a16="http://schemas.microsoft.com/office/drawing/2014/main" id="{9A10D5A6-6E67-584E-15D3-7EAB12F82C13}"/>
              </a:ext>
            </a:extLst>
          </p:cNvPr>
          <p:cNvSpPr>
            <a:spLocks noGrp="1"/>
          </p:cNvSpPr>
          <p:nvPr>
            <p:ph idx="1"/>
          </p:nvPr>
        </p:nvSpPr>
        <p:spPr/>
        <p:txBody>
          <a:bodyPr/>
          <a:lstStyle/>
          <a:p>
            <a:endParaRPr lang="de-CH"/>
          </a:p>
        </p:txBody>
      </p:sp>
      <p:pic>
        <p:nvPicPr>
          <p:cNvPr id="7" name="Grafik 6">
            <a:extLst>
              <a:ext uri="{FF2B5EF4-FFF2-40B4-BE49-F238E27FC236}">
                <a16:creationId xmlns:a16="http://schemas.microsoft.com/office/drawing/2014/main" id="{81BE8950-4BFA-4895-B1A3-83DDB8CEB756}"/>
              </a:ext>
            </a:extLst>
          </p:cNvPr>
          <p:cNvPicPr>
            <a:picLocks noChangeAspect="1"/>
          </p:cNvPicPr>
          <p:nvPr/>
        </p:nvPicPr>
        <p:blipFill>
          <a:blip r:embed="rId2"/>
          <a:stretch>
            <a:fillRect/>
          </a:stretch>
        </p:blipFill>
        <p:spPr>
          <a:xfrm>
            <a:off x="512956" y="517350"/>
            <a:ext cx="11384552" cy="5526610"/>
          </a:xfrm>
          <a:prstGeom prst="rect">
            <a:avLst/>
          </a:prstGeom>
        </p:spPr>
      </p:pic>
    </p:spTree>
    <p:extLst>
      <p:ext uri="{BB962C8B-B14F-4D97-AF65-F5344CB8AC3E}">
        <p14:creationId xmlns:p14="http://schemas.microsoft.com/office/powerpoint/2010/main" val="38712976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72AB3C-C2F5-DD89-F7DB-542FA775D962}"/>
              </a:ext>
            </a:extLst>
          </p:cNvPr>
          <p:cNvSpPr>
            <a:spLocks noGrp="1"/>
          </p:cNvSpPr>
          <p:nvPr>
            <p:ph type="title"/>
          </p:nvPr>
        </p:nvSpPr>
        <p:spPr/>
        <p:txBody>
          <a:bodyPr/>
          <a:lstStyle/>
          <a:p>
            <a:endParaRPr lang="de-CH"/>
          </a:p>
        </p:txBody>
      </p:sp>
      <p:sp>
        <p:nvSpPr>
          <p:cNvPr id="3" name="Inhaltsplatzhalter 2">
            <a:extLst>
              <a:ext uri="{FF2B5EF4-FFF2-40B4-BE49-F238E27FC236}">
                <a16:creationId xmlns:a16="http://schemas.microsoft.com/office/drawing/2014/main" id="{BB6E63A7-895C-4128-248F-1698E29F76DF}"/>
              </a:ext>
            </a:extLst>
          </p:cNvPr>
          <p:cNvSpPr>
            <a:spLocks noGrp="1"/>
          </p:cNvSpPr>
          <p:nvPr>
            <p:ph idx="1"/>
          </p:nvPr>
        </p:nvSpPr>
        <p:spPr/>
        <p:txBody>
          <a:bodyPr/>
          <a:lstStyle/>
          <a:p>
            <a:endParaRPr lang="de-CH"/>
          </a:p>
        </p:txBody>
      </p:sp>
      <p:pic>
        <p:nvPicPr>
          <p:cNvPr id="7" name="Grafik 6">
            <a:extLst>
              <a:ext uri="{FF2B5EF4-FFF2-40B4-BE49-F238E27FC236}">
                <a16:creationId xmlns:a16="http://schemas.microsoft.com/office/drawing/2014/main" id="{F2A2EDAB-F0D0-2F94-7241-4E10A37E7853}"/>
              </a:ext>
            </a:extLst>
          </p:cNvPr>
          <p:cNvPicPr>
            <a:picLocks noChangeAspect="1"/>
          </p:cNvPicPr>
          <p:nvPr/>
        </p:nvPicPr>
        <p:blipFill>
          <a:blip r:embed="rId2"/>
          <a:stretch>
            <a:fillRect/>
          </a:stretch>
        </p:blipFill>
        <p:spPr>
          <a:xfrm>
            <a:off x="680223" y="217100"/>
            <a:ext cx="10560205" cy="6262873"/>
          </a:xfrm>
          <a:prstGeom prst="rect">
            <a:avLst/>
          </a:prstGeom>
        </p:spPr>
      </p:pic>
    </p:spTree>
    <p:extLst>
      <p:ext uri="{BB962C8B-B14F-4D97-AF65-F5344CB8AC3E}">
        <p14:creationId xmlns:p14="http://schemas.microsoft.com/office/powerpoint/2010/main" val="11257079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3255B0-0C00-E082-B832-DCC3103BE9A5}"/>
              </a:ext>
            </a:extLst>
          </p:cNvPr>
          <p:cNvSpPr>
            <a:spLocks noGrp="1"/>
          </p:cNvSpPr>
          <p:nvPr>
            <p:ph type="title"/>
          </p:nvPr>
        </p:nvSpPr>
        <p:spPr/>
        <p:txBody>
          <a:bodyPr/>
          <a:lstStyle/>
          <a:p>
            <a:endParaRPr lang="de-CH"/>
          </a:p>
        </p:txBody>
      </p:sp>
      <p:sp>
        <p:nvSpPr>
          <p:cNvPr id="3" name="Inhaltsplatzhalter 2">
            <a:extLst>
              <a:ext uri="{FF2B5EF4-FFF2-40B4-BE49-F238E27FC236}">
                <a16:creationId xmlns:a16="http://schemas.microsoft.com/office/drawing/2014/main" id="{7EA1AC9B-9F10-FF97-70F9-517A6B645859}"/>
              </a:ext>
            </a:extLst>
          </p:cNvPr>
          <p:cNvSpPr>
            <a:spLocks noGrp="1"/>
          </p:cNvSpPr>
          <p:nvPr>
            <p:ph idx="1"/>
          </p:nvPr>
        </p:nvSpPr>
        <p:spPr/>
        <p:txBody>
          <a:bodyPr/>
          <a:lstStyle/>
          <a:p>
            <a:endParaRPr lang="de-CH"/>
          </a:p>
        </p:txBody>
      </p:sp>
      <p:pic>
        <p:nvPicPr>
          <p:cNvPr id="5" name="Grafik 4">
            <a:extLst>
              <a:ext uri="{FF2B5EF4-FFF2-40B4-BE49-F238E27FC236}">
                <a16:creationId xmlns:a16="http://schemas.microsoft.com/office/drawing/2014/main" id="{8863C9B6-1872-5592-40AE-E6D87C4A75A8}"/>
              </a:ext>
            </a:extLst>
          </p:cNvPr>
          <p:cNvPicPr>
            <a:picLocks noChangeAspect="1"/>
          </p:cNvPicPr>
          <p:nvPr/>
        </p:nvPicPr>
        <p:blipFill>
          <a:blip r:embed="rId2"/>
          <a:stretch>
            <a:fillRect/>
          </a:stretch>
        </p:blipFill>
        <p:spPr>
          <a:xfrm>
            <a:off x="550386" y="219485"/>
            <a:ext cx="10336100" cy="6040121"/>
          </a:xfrm>
          <a:prstGeom prst="rect">
            <a:avLst/>
          </a:prstGeom>
        </p:spPr>
      </p:pic>
      <p:sp>
        <p:nvSpPr>
          <p:cNvPr id="7" name="Textfeld 6">
            <a:extLst>
              <a:ext uri="{FF2B5EF4-FFF2-40B4-BE49-F238E27FC236}">
                <a16:creationId xmlns:a16="http://schemas.microsoft.com/office/drawing/2014/main" id="{5E22D544-CB4D-1003-F631-3A58387ACD5F}"/>
              </a:ext>
            </a:extLst>
          </p:cNvPr>
          <p:cNvSpPr txBox="1"/>
          <p:nvPr/>
        </p:nvSpPr>
        <p:spPr>
          <a:xfrm>
            <a:off x="633567" y="6259606"/>
            <a:ext cx="10860227" cy="505267"/>
          </a:xfrm>
          <a:prstGeom prst="rect">
            <a:avLst/>
          </a:prstGeom>
          <a:noFill/>
        </p:spPr>
        <p:txBody>
          <a:bodyPr wrap="square">
            <a:spAutoFit/>
          </a:bodyPr>
          <a:lstStyle/>
          <a:p>
            <a:pPr algn="just">
              <a:spcAft>
                <a:spcPts val="720"/>
              </a:spcAft>
              <a:tabLst>
                <a:tab pos="572135" algn="l"/>
              </a:tabLst>
            </a:pPr>
            <a:r>
              <a:rPr lang="de-CH" sz="1000" u="sng" dirty="0">
                <a:hlinkClick r:id="rId3"/>
              </a:rPr>
              <a:t>https://www.videoportal.uni-freiburg.de/video/d-4231-tripelpunkt-flssiger-stickstoff/a6fcf9cba19616ecee05020ac83c62a0</a:t>
            </a:r>
            <a:endParaRPr lang="de-CH" sz="1000" dirty="0"/>
          </a:p>
          <a:p>
            <a:pPr algn="just">
              <a:spcAft>
                <a:spcPts val="720"/>
              </a:spcAft>
              <a:tabLst>
                <a:tab pos="572135" algn="l"/>
              </a:tabLst>
            </a:pP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470537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CD1AF9-611C-6D63-B4FB-99092055A096}"/>
              </a:ext>
            </a:extLst>
          </p:cNvPr>
          <p:cNvSpPr>
            <a:spLocks noGrp="1"/>
          </p:cNvSpPr>
          <p:nvPr>
            <p:ph type="title"/>
          </p:nvPr>
        </p:nvSpPr>
        <p:spPr/>
        <p:txBody>
          <a:bodyPr/>
          <a:lstStyle/>
          <a:p>
            <a:endParaRPr lang="de-CH"/>
          </a:p>
        </p:txBody>
      </p:sp>
      <p:sp>
        <p:nvSpPr>
          <p:cNvPr id="3" name="Inhaltsplatzhalter 2">
            <a:extLst>
              <a:ext uri="{FF2B5EF4-FFF2-40B4-BE49-F238E27FC236}">
                <a16:creationId xmlns:a16="http://schemas.microsoft.com/office/drawing/2014/main" id="{D03C023A-DEE4-4E2C-7E00-9DD4E8BCB4B0}"/>
              </a:ext>
            </a:extLst>
          </p:cNvPr>
          <p:cNvSpPr>
            <a:spLocks noGrp="1"/>
          </p:cNvSpPr>
          <p:nvPr>
            <p:ph idx="1"/>
          </p:nvPr>
        </p:nvSpPr>
        <p:spPr>
          <a:xfrm>
            <a:off x="838200" y="5868788"/>
            <a:ext cx="10515600" cy="701580"/>
          </a:xfrm>
        </p:spPr>
        <p:txBody>
          <a:bodyPr/>
          <a:lstStyle/>
          <a:p>
            <a:pPr marL="0" indent="0">
              <a:buNone/>
            </a:pPr>
            <a:r>
              <a:rPr lang="de-CH" u="sng" dirty="0">
                <a:hlinkClick r:id="rId2"/>
              </a:rPr>
              <a:t>https://www.youtube.com/watch?v=5EJUZ9eUn5s</a:t>
            </a:r>
            <a:endParaRPr lang="de-CH" dirty="0"/>
          </a:p>
          <a:p>
            <a:endParaRPr lang="de-CH" dirty="0"/>
          </a:p>
        </p:txBody>
      </p:sp>
      <p:pic>
        <p:nvPicPr>
          <p:cNvPr id="5" name="Grafik 4">
            <a:extLst>
              <a:ext uri="{FF2B5EF4-FFF2-40B4-BE49-F238E27FC236}">
                <a16:creationId xmlns:a16="http://schemas.microsoft.com/office/drawing/2014/main" id="{8132BCFB-6A26-EF4A-F050-D6011B4F3804}"/>
              </a:ext>
            </a:extLst>
          </p:cNvPr>
          <p:cNvPicPr>
            <a:picLocks noChangeAspect="1"/>
          </p:cNvPicPr>
          <p:nvPr/>
        </p:nvPicPr>
        <p:blipFill>
          <a:blip r:embed="rId3"/>
          <a:srcRect b="9596"/>
          <a:stretch>
            <a:fillRect/>
          </a:stretch>
        </p:blipFill>
        <p:spPr>
          <a:xfrm>
            <a:off x="616377" y="458266"/>
            <a:ext cx="10420217" cy="4485874"/>
          </a:xfrm>
          <a:prstGeom prst="rect">
            <a:avLst/>
          </a:prstGeom>
        </p:spPr>
      </p:pic>
    </p:spTree>
    <p:extLst>
      <p:ext uri="{BB962C8B-B14F-4D97-AF65-F5344CB8AC3E}">
        <p14:creationId xmlns:p14="http://schemas.microsoft.com/office/powerpoint/2010/main" val="2889445511"/>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2397</Words>
  <Application>Microsoft Office PowerPoint</Application>
  <PresentationFormat>Breitbild</PresentationFormat>
  <Paragraphs>218</Paragraphs>
  <Slides>31</Slides>
  <Notes>0</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31</vt:i4>
      </vt:variant>
    </vt:vector>
  </HeadingPairs>
  <TitlesOfParts>
    <vt:vector size="40" baseType="lpstr">
      <vt:lpstr>Aptos</vt:lpstr>
      <vt:lpstr>Aptos Display</vt:lpstr>
      <vt:lpstr>Arial</vt:lpstr>
      <vt:lpstr>Calibri</vt:lpstr>
      <vt:lpstr>Cambria Math</vt:lpstr>
      <vt:lpstr>Symbol</vt:lpstr>
      <vt:lpstr>Times New Roman</vt:lpstr>
      <vt:lpstr>Wingdings</vt:lpstr>
      <vt:lpstr>Office</vt:lpstr>
      <vt:lpstr>GEHTS ?</vt:lpstr>
      <vt:lpstr>1. Hauptsatz der Thermodynamik</vt:lpstr>
      <vt:lpstr>Innere Energie U</vt:lpstr>
      <vt:lpstr>2. Hauptsatz der Thermodynamik</vt:lpstr>
      <vt:lpstr>Energie – Arbeit – Wärme</vt:lpstr>
      <vt:lpstr>Woher kommt das Minus?  Etwas vereinfacht ………</vt:lpstr>
      <vt:lpstr>Gibbs’sche freie Energie   Enthalpie   Entropie</vt:lpstr>
      <vt:lpstr>Qualitative Betrachtung:     GEHTS       G=H-TS</vt:lpstr>
      <vt:lpstr>"DG"&lt;0:  Reaktion ist exergonisch (läuft freiwillig ab) wenn…</vt:lpstr>
      <vt:lpstr>"DG"&lt;0:  Reaktion ist exergonisch weil exotherm</vt:lpstr>
      <vt:lpstr>"DG"&gt;0:  Reaktion ist exergonisch weil Entropie zunimmt</vt:lpstr>
      <vt:lpstr>"DG"&gt;0:  Reaktion ist endergonisch (läuft nicht freiwillig ab) wenn…</vt:lpstr>
      <vt:lpstr>Fragen</vt:lpstr>
      <vt:lpstr>Experiment 1: Wasser kochen und Eis schmelzen</vt:lpstr>
      <vt:lpstr>Schmelz- und Siedediagramm von Wasser</vt:lpstr>
      <vt:lpstr>Experiment 2:  Eis kälter machen mit Kochsalz (Glacé-Maschine)</vt:lpstr>
      <vt:lpstr>Experiment 4:  Erstarrungswärme - Kristallisationswärme</vt:lpstr>
      <vt:lpstr>Was ist nun Entropie?</vt:lpstr>
      <vt:lpstr>Volumenarbeit und Innere Energie</vt:lpstr>
      <vt:lpstr>PowerPoint-Präsentation</vt:lpstr>
      <vt:lpstr>Einfluss der Temperatur auf DG</vt:lpstr>
      <vt:lpstr>PowerPoint-Präsentation</vt:lpstr>
      <vt:lpstr>PowerPoint-Präsentation</vt:lpstr>
      <vt:lpstr>PowerPoint-Präsentation</vt:lpstr>
      <vt:lpstr>Experiment 9:  Gasverflüssigung – Wärme und Kälte-Maschine  </vt:lpstr>
      <vt:lpstr>PowerPoint-Präsentation</vt:lpstr>
      <vt:lpstr>PowerPoint-Präsentation</vt:lpstr>
      <vt:lpstr>PowerPoint-Präsentation</vt:lpstr>
      <vt:lpstr>PowerPoint-Präsentation</vt:lpstr>
      <vt:lpstr>PowerPoint-Präsentation</vt:lpstr>
      <vt:lpstr>PowerPoint-Präsentation</vt:lpstr>
    </vt:vector>
  </TitlesOfParts>
  <Company>Kantonsschule Frauenfeld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Markus Müller</dc:creator>
  <cp:lastModifiedBy>Markus Müller</cp:lastModifiedBy>
  <cp:revision>12</cp:revision>
  <dcterms:created xsi:type="dcterms:W3CDTF">2026-09-04T13:58:48Z</dcterms:created>
  <dcterms:modified xsi:type="dcterms:W3CDTF">2026-10-07T13:23:32Z</dcterms:modified>
</cp:coreProperties>
</file>