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6666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EC"/>
          </a:solidFill>
        </a:fill>
      </a:tcStyle>
    </a:wholeTbl>
    <a:band2H>
      <a:tcTxStyle b="def" i="def"/>
      <a:tcStyle>
        <a:tcBdr/>
        <a:fill>
          <a:solidFill>
            <a:srgbClr val="EFF6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6666"/>
              </a:solidFill>
              <a:prstDash val="solid"/>
              <a:round/>
            </a:ln>
          </a:top>
          <a:bottom>
            <a:ln w="254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6666"/>
              </a:solidFill>
              <a:prstDash val="solid"/>
              <a:round/>
            </a:ln>
          </a:top>
          <a:bottom>
            <a:ln w="254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2D2"/>
          </a:solidFill>
        </a:fill>
      </a:tcStyle>
    </a:wholeTbl>
    <a:band2H>
      <a:tcTxStyle b="def" i="def"/>
      <a:tcStyle>
        <a:tcBdr/>
        <a:fill>
          <a:solidFill>
            <a:srgbClr val="E7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666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666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666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12700" cap="flat">
              <a:solidFill>
                <a:srgbClr val="336666"/>
              </a:solidFill>
              <a:prstDash val="solid"/>
              <a:round/>
            </a:ln>
          </a:top>
          <a:bottom>
            <a:ln w="127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solidFill>
            <a:srgbClr val="3366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12700" cap="flat">
              <a:solidFill>
                <a:srgbClr val="336666"/>
              </a:solidFill>
              <a:prstDash val="solid"/>
              <a:round/>
            </a:ln>
          </a:top>
          <a:bottom>
            <a:ln w="127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solidFill>
            <a:srgbClr val="336666">
              <a:alpha val="20000"/>
            </a:srgbClr>
          </a:solidFill>
        </a:fill>
      </a:tcStyle>
    </a:firstCol>
    <a:lastRow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50800" cap="flat">
              <a:solidFill>
                <a:srgbClr val="336666"/>
              </a:solidFill>
              <a:prstDash val="solid"/>
              <a:round/>
            </a:ln>
          </a:top>
          <a:bottom>
            <a:ln w="127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6666"/>
        </a:fontRef>
        <a:srgbClr val="336666"/>
      </a:tcTxStyle>
      <a:tcStyle>
        <a:tcBdr>
          <a:left>
            <a:ln w="12700" cap="flat">
              <a:solidFill>
                <a:srgbClr val="336666"/>
              </a:solidFill>
              <a:prstDash val="solid"/>
              <a:round/>
            </a:ln>
          </a:left>
          <a:right>
            <a:ln w="12700" cap="flat">
              <a:solidFill>
                <a:srgbClr val="336666"/>
              </a:solidFill>
              <a:prstDash val="solid"/>
              <a:round/>
            </a:ln>
          </a:right>
          <a:top>
            <a:ln w="12700" cap="flat">
              <a:solidFill>
                <a:srgbClr val="336666"/>
              </a:solidFill>
              <a:prstDash val="solid"/>
              <a:round/>
            </a:ln>
          </a:top>
          <a:bottom>
            <a:ln w="25400" cap="flat">
              <a:solidFill>
                <a:srgbClr val="336666"/>
              </a:solidFill>
              <a:prstDash val="solid"/>
              <a:round/>
            </a:ln>
          </a:bottom>
          <a:insideH>
            <a:ln w="12700" cap="flat">
              <a:solidFill>
                <a:srgbClr val="336666"/>
              </a:solidFill>
              <a:prstDash val="solid"/>
              <a:round/>
            </a:ln>
          </a:insideH>
          <a:insideV>
            <a:ln w="12700" cap="flat">
              <a:solidFill>
                <a:srgbClr val="3366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text"/>
          <p:cNvSpPr txBox="1"/>
          <p:nvPr>
            <p:ph type="title"/>
          </p:nvPr>
        </p:nvSpPr>
        <p:spPr>
          <a:xfrm>
            <a:off x="2133600" y="1371600"/>
            <a:ext cx="64770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5400"/>
            </a:lvl1pPr>
          </a:lstStyle>
          <a:p>
            <a:pPr/>
            <a:r>
              <a:t>Titeltext</a:t>
            </a:r>
          </a:p>
        </p:txBody>
      </p:sp>
      <p:sp>
        <p:nvSpPr>
          <p:cNvPr id="16" name="Textebene 1…"/>
          <p:cNvSpPr txBox="1"/>
          <p:nvPr>
            <p:ph type="body" sz="half" idx="1"/>
          </p:nvPr>
        </p:nvSpPr>
        <p:spPr>
          <a:xfrm>
            <a:off x="2133600" y="3733800"/>
            <a:ext cx="6477000" cy="1981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" name="Linie"/>
          <p:cNvSpPr/>
          <p:nvPr/>
        </p:nvSpPr>
        <p:spPr>
          <a:xfrm flipH="1">
            <a:off x="1905000" y="1219200"/>
            <a:ext cx="1" cy="2057400"/>
          </a:xfrm>
          <a:prstGeom prst="line">
            <a:avLst/>
          </a:prstGeom>
          <a:ln w="34925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Kreis"/>
          <p:cNvSpPr/>
          <p:nvPr/>
        </p:nvSpPr>
        <p:spPr>
          <a:xfrm>
            <a:off x="163512" y="2103437"/>
            <a:ext cx="347663" cy="347663"/>
          </a:xfrm>
          <a:prstGeom prst="ellipse">
            <a:avLst/>
          </a:prstGeom>
          <a:solidFill>
            <a:srgbClr val="3366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9" name="Oval"/>
          <p:cNvSpPr/>
          <p:nvPr/>
        </p:nvSpPr>
        <p:spPr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0" name="Kreis"/>
          <p:cNvSpPr/>
          <p:nvPr/>
        </p:nvSpPr>
        <p:spPr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" name="Foliennummer"/>
          <p:cNvSpPr txBox="1"/>
          <p:nvPr>
            <p:ph type="sldNum" sz="quarter" idx="2"/>
          </p:nvPr>
        </p:nvSpPr>
        <p:spPr>
          <a:xfrm>
            <a:off x="2209800" y="6248400"/>
            <a:ext cx="301908" cy="28882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xt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29" name="Textebene 1…"/>
          <p:cNvSpPr txBox="1"/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eltext"/>
          <p:cNvSpPr txBox="1"/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46" name="Textebene 1…"/>
          <p:cNvSpPr txBox="1"/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"/>
          <p:cNvSpPr/>
          <p:nvPr/>
        </p:nvSpPr>
        <p:spPr>
          <a:xfrm flipV="1">
            <a:off x="1371600" y="304800"/>
            <a:ext cx="0" cy="12954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Kreis"/>
          <p:cNvSpPr/>
          <p:nvPr/>
        </p:nvSpPr>
        <p:spPr>
          <a:xfrm>
            <a:off x="152400" y="838200"/>
            <a:ext cx="228600" cy="228600"/>
          </a:xfrm>
          <a:prstGeom prst="ellipse">
            <a:avLst/>
          </a:prstGeom>
          <a:solidFill>
            <a:srgbClr val="3366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" name="Kreis"/>
          <p:cNvSpPr/>
          <p:nvPr/>
        </p:nvSpPr>
        <p:spPr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" name="Kreis"/>
          <p:cNvSpPr/>
          <p:nvPr/>
        </p:nvSpPr>
        <p:spPr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6" name="Textebene 1…"/>
          <p:cNvSpPr txBox="1"/>
          <p:nvPr>
            <p:ph type="body" idx="1"/>
          </p:nvPr>
        </p:nvSpPr>
        <p:spPr>
          <a:xfrm>
            <a:off x="1524000" y="190500"/>
            <a:ext cx="7010400" cy="582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Titel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Titeltext</a:t>
            </a:r>
          </a:p>
        </p:txBody>
      </p:sp>
      <p:sp>
        <p:nvSpPr>
          <p:cNvPr id="8" name="Foliennummer"/>
          <p:cNvSpPr txBox="1"/>
          <p:nvPr>
            <p:ph type="sldNum" sz="quarter" idx="2"/>
          </p:nvPr>
        </p:nvSpPr>
        <p:spPr>
          <a:xfrm>
            <a:off x="1524000" y="6248400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7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63360" marR="0" indent="-3061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75000"/>
        <a:buFontTx/>
        <a:buChar char="●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0150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098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670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242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814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38600" marR="0" indent="-381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6666"/>
        </a:buClr>
        <a:buSzPct val="100000"/>
        <a:buFont typeface="Wingdings"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ynthese von Sulfanilamid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Synthese von Sulfanilamid</a:t>
            </a:r>
          </a:p>
        </p:txBody>
      </p:sp>
      <p:sp>
        <p:nvSpPr>
          <p:cNvPr id="57" name="Interpretation der IR-Spektren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Interpretation der IR-Spektren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-Acetamidobenzoylsulfonylchlorid"/>
          <p:cNvSpPr txBox="1"/>
          <p:nvPr/>
        </p:nvSpPr>
        <p:spPr>
          <a:xfrm>
            <a:off x="728344" y="25781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32" name="Rechteck"/>
          <p:cNvSpPr/>
          <p:nvPr/>
        </p:nvSpPr>
        <p:spPr>
          <a:xfrm>
            <a:off x="39004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" name="Rechteck"/>
          <p:cNvSpPr/>
          <p:nvPr/>
        </p:nvSpPr>
        <p:spPr>
          <a:xfrm>
            <a:off x="3717925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Rechteck"/>
          <p:cNvSpPr/>
          <p:nvPr/>
        </p:nvSpPr>
        <p:spPr>
          <a:xfrm>
            <a:off x="4452937" y="561975"/>
            <a:ext cx="323851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Rechteck"/>
          <p:cNvSpPr/>
          <p:nvPr/>
        </p:nvSpPr>
        <p:spPr>
          <a:xfrm>
            <a:off x="4221162" y="195262"/>
            <a:ext cx="215901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Rechteck"/>
          <p:cNvSpPr/>
          <p:nvPr/>
        </p:nvSpPr>
        <p:spPr>
          <a:xfrm>
            <a:off x="3641725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C=O (s)"/>
          <p:cNvSpPr txBox="1"/>
          <p:nvPr/>
        </p:nvSpPr>
        <p:spPr>
          <a:xfrm>
            <a:off x="4293870" y="4156075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138" name="C-H (s)"/>
          <p:cNvSpPr txBox="1"/>
          <p:nvPr/>
        </p:nvSpPr>
        <p:spPr>
          <a:xfrm>
            <a:off x="2457132" y="56975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139" name="N-H (s)"/>
          <p:cNvSpPr txBox="1"/>
          <p:nvPr/>
        </p:nvSpPr>
        <p:spPr>
          <a:xfrm>
            <a:off x="1557019" y="4616450"/>
            <a:ext cx="6594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pic>
        <p:nvPicPr>
          <p:cNvPr id="14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29" y="2652172"/>
            <a:ext cx="8478043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529" y="2652172"/>
            <a:ext cx="8478042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529" y="2658457"/>
            <a:ext cx="8478043" cy="4159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529" y="2658457"/>
            <a:ext cx="8478043" cy="415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p-Acetamidobenzoylsulfonylchlorid"/>
          <p:cNvSpPr txBox="1"/>
          <p:nvPr/>
        </p:nvSpPr>
        <p:spPr>
          <a:xfrm>
            <a:off x="592801" y="24738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45" name="S=O (s) asym"/>
          <p:cNvSpPr txBox="1"/>
          <p:nvPr/>
        </p:nvSpPr>
        <p:spPr>
          <a:xfrm>
            <a:off x="5802629" y="5621337"/>
            <a:ext cx="80867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146" name="S=O (s) sym"/>
          <p:cNvSpPr txBox="1"/>
          <p:nvPr/>
        </p:nvSpPr>
        <p:spPr>
          <a:xfrm>
            <a:off x="6754177" y="6032817"/>
            <a:ext cx="80867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147" name="N-H (s)"/>
          <p:cNvSpPr txBox="1"/>
          <p:nvPr/>
        </p:nvSpPr>
        <p:spPr>
          <a:xfrm>
            <a:off x="2128520" y="5238750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48" name="C-H (s)"/>
          <p:cNvSpPr txBox="1"/>
          <p:nvPr/>
        </p:nvSpPr>
        <p:spPr>
          <a:xfrm>
            <a:off x="2990532" y="57610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149" name="C=O (s)"/>
          <p:cNvSpPr txBox="1"/>
          <p:nvPr/>
        </p:nvSpPr>
        <p:spPr>
          <a:xfrm>
            <a:off x="5030470" y="4117975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3"/>
      <p:bldP build="whole" bldLvl="1" animBg="1" rev="0" advAuto="0" spid="143" grpId="1"/>
      <p:bldP build="whole" bldLvl="1" animBg="1" rev="0" advAuto="0" spid="136" grpId="2"/>
      <p:bldP build="whole" bldLvl="1" animBg="1" rev="0" advAuto="0" spid="145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chrit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Schritt 2</a:t>
            </a:r>
          </a:p>
        </p:txBody>
      </p:sp>
      <p:sp>
        <p:nvSpPr>
          <p:cNvPr id="152" name="Substitution des Chloratoms mit einer Aminogrupp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buSzTx/>
              <a:buFont typeface="Wingdings"/>
              <a:buNone/>
            </a:lvl1pPr>
          </a:lstStyle>
          <a:p>
            <a:pPr/>
            <a:r>
              <a:t>Substitution des Chloratoms mit einer Aminogruppe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02" y="2808075"/>
            <a:ext cx="8478614" cy="402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p-Acetamidobenzoylsulfonylamid"/>
          <p:cNvSpPr txBox="1"/>
          <p:nvPr/>
        </p:nvSpPr>
        <p:spPr>
          <a:xfrm>
            <a:off x="728344" y="25781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157" name="N-H…"/>
          <p:cNvSpPr txBox="1"/>
          <p:nvPr/>
        </p:nvSpPr>
        <p:spPr>
          <a:xfrm>
            <a:off x="1785819" y="5777229"/>
            <a:ext cx="72667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N-H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zusätzlich</a:t>
            </a:r>
          </a:p>
        </p:txBody>
      </p:sp>
      <p:sp>
        <p:nvSpPr>
          <p:cNvPr id="158" name="Form"/>
          <p:cNvSpPr/>
          <p:nvPr/>
        </p:nvSpPr>
        <p:spPr>
          <a:xfrm>
            <a:off x="2492057" y="5765800"/>
            <a:ext cx="139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Form"/>
          <p:cNvSpPr/>
          <p:nvPr/>
        </p:nvSpPr>
        <p:spPr>
          <a:xfrm>
            <a:off x="5435282" y="2162068"/>
            <a:ext cx="139701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" name="Form"/>
          <p:cNvSpPr/>
          <p:nvPr/>
        </p:nvSpPr>
        <p:spPr>
          <a:xfrm>
            <a:off x="7191692" y="5003482"/>
            <a:ext cx="139701" cy="41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" name="S-N…"/>
          <p:cNvSpPr txBox="1"/>
          <p:nvPr/>
        </p:nvSpPr>
        <p:spPr>
          <a:xfrm>
            <a:off x="7089728" y="5472429"/>
            <a:ext cx="34363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S-N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</a:t>
            </a:r>
          </a:p>
        </p:txBody>
      </p:sp>
      <p:sp>
        <p:nvSpPr>
          <p:cNvPr id="162" name="Rechteck"/>
          <p:cNvSpPr/>
          <p:nvPr/>
        </p:nvSpPr>
        <p:spPr>
          <a:xfrm>
            <a:off x="3630118" y="197172"/>
            <a:ext cx="1174420" cy="19220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3" name="Rechteck"/>
          <p:cNvSpPr/>
          <p:nvPr/>
        </p:nvSpPr>
        <p:spPr>
          <a:xfrm>
            <a:off x="4993640" y="213359"/>
            <a:ext cx="1546291" cy="1922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4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4120" y="197579"/>
            <a:ext cx="1130127" cy="1921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6359" y="257751"/>
            <a:ext cx="1414631" cy="1833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8" grpId="1"/>
      <p:bldP build="whole" bldLvl="1" animBg="1" rev="0" advAuto="0" spid="159" grpId="3"/>
      <p:bldP build="whole" bldLvl="1" animBg="1" rev="0" advAuto="0" spid="161" grpId="5"/>
      <p:bldP build="whole" bldLvl="1" animBg="1" rev="0" advAuto="0" spid="16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hteck"/>
          <p:cNvSpPr/>
          <p:nvPr/>
        </p:nvSpPr>
        <p:spPr>
          <a:xfrm>
            <a:off x="53149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" name="Rechteck"/>
          <p:cNvSpPr/>
          <p:nvPr/>
        </p:nvSpPr>
        <p:spPr>
          <a:xfrm>
            <a:off x="585787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0" name="Rechteck"/>
          <p:cNvSpPr/>
          <p:nvPr/>
        </p:nvSpPr>
        <p:spPr>
          <a:xfrm>
            <a:off x="562927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1" name="Rechteck"/>
          <p:cNvSpPr/>
          <p:nvPr/>
        </p:nvSpPr>
        <p:spPr>
          <a:xfrm>
            <a:off x="513556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2" name="Rechteck"/>
          <p:cNvSpPr/>
          <p:nvPr/>
        </p:nvSpPr>
        <p:spPr>
          <a:xfrm>
            <a:off x="5065712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3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7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180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81" name="C-H (s)"/>
          <p:cNvSpPr txBox="1"/>
          <p:nvPr/>
        </p:nvSpPr>
        <p:spPr>
          <a:xfrm>
            <a:off x="2724626" y="443102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182" name="C=O (s)"/>
          <p:cNvSpPr txBox="1"/>
          <p:nvPr/>
        </p:nvSpPr>
        <p:spPr>
          <a:xfrm>
            <a:off x="4963001" y="58597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183" name="S=O (s) asym"/>
          <p:cNvSpPr txBox="1"/>
          <p:nvPr/>
        </p:nvSpPr>
        <p:spPr>
          <a:xfrm>
            <a:off x="5986462" y="6073775"/>
            <a:ext cx="808673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184" name="S=O (s) sym"/>
          <p:cNvSpPr txBox="1"/>
          <p:nvPr/>
        </p:nvSpPr>
        <p:spPr>
          <a:xfrm>
            <a:off x="6750050" y="5834379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hteck"/>
          <p:cNvSpPr/>
          <p:nvPr/>
        </p:nvSpPr>
        <p:spPr>
          <a:xfrm>
            <a:off x="5314950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8" name="Rechteck"/>
          <p:cNvSpPr/>
          <p:nvPr/>
        </p:nvSpPr>
        <p:spPr>
          <a:xfrm>
            <a:off x="585787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" name="Rechteck"/>
          <p:cNvSpPr/>
          <p:nvPr/>
        </p:nvSpPr>
        <p:spPr>
          <a:xfrm>
            <a:off x="562927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0" name="Rechteck"/>
          <p:cNvSpPr/>
          <p:nvPr/>
        </p:nvSpPr>
        <p:spPr>
          <a:xfrm>
            <a:off x="5056187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" name="Rechteck"/>
          <p:cNvSpPr/>
          <p:nvPr/>
        </p:nvSpPr>
        <p:spPr>
          <a:xfrm>
            <a:off x="513556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2" name="Rechteck"/>
          <p:cNvSpPr/>
          <p:nvPr/>
        </p:nvSpPr>
        <p:spPr>
          <a:xfrm>
            <a:off x="5294312" y="1604962"/>
            <a:ext cx="314326" cy="515938"/>
          </a:xfrm>
          <a:prstGeom prst="rect">
            <a:avLst/>
          </a:prstGeom>
          <a:ln>
            <a:solidFill>
              <a:srgbClr val="03E32E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3" name="Rechteck"/>
          <p:cNvSpPr/>
          <p:nvPr/>
        </p:nvSpPr>
        <p:spPr>
          <a:xfrm>
            <a:off x="5351462" y="1892300"/>
            <a:ext cx="269876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686463"/>
            <a:ext cx="8437901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59" y="2678335"/>
            <a:ext cx="8454382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600" y="2678335"/>
            <a:ext cx="8437901" cy="41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507" y="2686463"/>
            <a:ext cx="8506086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-Acetamidobenzoylsulfonylamid"/>
          <p:cNvSpPr txBox="1"/>
          <p:nvPr/>
        </p:nvSpPr>
        <p:spPr>
          <a:xfrm>
            <a:off x="728344" y="2527300"/>
            <a:ext cx="340264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p-Acetamidobenzoylsulfonylamid</a:t>
            </a:r>
          </a:p>
        </p:txBody>
      </p:sp>
      <p:sp>
        <p:nvSpPr>
          <p:cNvPr id="201" name="N-H (s)"/>
          <p:cNvSpPr txBox="1"/>
          <p:nvPr/>
        </p:nvSpPr>
        <p:spPr>
          <a:xfrm>
            <a:off x="1961514" y="591057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02" name="C-H (s)"/>
          <p:cNvSpPr txBox="1"/>
          <p:nvPr/>
        </p:nvSpPr>
        <p:spPr>
          <a:xfrm>
            <a:off x="2724626" y="443102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03" name="C=O (s)"/>
          <p:cNvSpPr txBox="1"/>
          <p:nvPr/>
        </p:nvSpPr>
        <p:spPr>
          <a:xfrm>
            <a:off x="4963001" y="58597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204" name="S=O (s) asym"/>
          <p:cNvSpPr txBox="1"/>
          <p:nvPr/>
        </p:nvSpPr>
        <p:spPr>
          <a:xfrm>
            <a:off x="5986462" y="6073775"/>
            <a:ext cx="808673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205" name="S=O (s) sym"/>
          <p:cNvSpPr txBox="1"/>
          <p:nvPr/>
        </p:nvSpPr>
        <p:spPr>
          <a:xfrm>
            <a:off x="6750050" y="5834379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206" name="S-N (s)"/>
          <p:cNvSpPr txBox="1"/>
          <p:nvPr/>
        </p:nvSpPr>
        <p:spPr>
          <a:xfrm>
            <a:off x="6970712" y="503427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S-N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206" grpId="3"/>
      <p:bldP build="whole" bldLvl="1" animBg="1" rev="0" advAuto="0" spid="19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chritt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Schritt 3</a:t>
            </a:r>
          </a:p>
        </p:txBody>
      </p:sp>
      <p:sp>
        <p:nvSpPr>
          <p:cNvPr id="209" name="Abbau der Schutzgrupp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buSzTx/>
              <a:buFont typeface="Wingdings"/>
              <a:buNone/>
            </a:lvl1pPr>
          </a:lstStyle>
          <a:p>
            <a:pPr/>
            <a:r>
              <a:t>Abbau der Schutzgruppe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95" y="2886075"/>
            <a:ext cx="8391587" cy="402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ulfanilamid"/>
          <p:cNvSpPr txBox="1"/>
          <p:nvPr/>
        </p:nvSpPr>
        <p:spPr>
          <a:xfrm>
            <a:off x="656907" y="2619375"/>
            <a:ext cx="1350011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Sulfanilamid</a:t>
            </a:r>
          </a:p>
        </p:txBody>
      </p:sp>
      <p:sp>
        <p:nvSpPr>
          <p:cNvPr id="214" name="C=O…"/>
          <p:cNvSpPr txBox="1"/>
          <p:nvPr/>
        </p:nvSpPr>
        <p:spPr>
          <a:xfrm>
            <a:off x="4612718" y="4612004"/>
            <a:ext cx="94408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C=O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verschwindet</a:t>
            </a:r>
          </a:p>
        </p:txBody>
      </p:sp>
      <p:sp>
        <p:nvSpPr>
          <p:cNvPr id="215" name="Pfeil"/>
          <p:cNvSpPr/>
          <p:nvPr/>
        </p:nvSpPr>
        <p:spPr>
          <a:xfrm>
            <a:off x="4891722" y="4328477"/>
            <a:ext cx="625476" cy="185739"/>
          </a:xfrm>
          <a:prstGeom prst="rightArrow">
            <a:avLst>
              <a:gd name="adj1" fmla="val 50000"/>
              <a:gd name="adj2" fmla="val 84188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6" name="N-H…"/>
          <p:cNvSpPr txBox="1"/>
          <p:nvPr/>
        </p:nvSpPr>
        <p:spPr>
          <a:xfrm>
            <a:off x="1474240" y="4635500"/>
            <a:ext cx="35225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N-H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</a:t>
            </a:r>
          </a:p>
        </p:txBody>
      </p:sp>
      <p:sp>
        <p:nvSpPr>
          <p:cNvPr id="217" name="Pfeil"/>
          <p:cNvSpPr/>
          <p:nvPr/>
        </p:nvSpPr>
        <p:spPr>
          <a:xfrm>
            <a:off x="1437639" y="4392612"/>
            <a:ext cx="528639" cy="185738"/>
          </a:xfrm>
          <a:prstGeom prst="rightArrow">
            <a:avLst>
              <a:gd name="adj1" fmla="val 50000"/>
              <a:gd name="adj2" fmla="val 71154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8" name="Rechteck"/>
          <p:cNvSpPr/>
          <p:nvPr/>
        </p:nvSpPr>
        <p:spPr>
          <a:xfrm>
            <a:off x="5314950" y="201612"/>
            <a:ext cx="831850" cy="5857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9" name="Rechteck"/>
          <p:cNvSpPr/>
          <p:nvPr/>
        </p:nvSpPr>
        <p:spPr>
          <a:xfrm>
            <a:off x="6858000" y="561975"/>
            <a:ext cx="439738" cy="2841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0" name="Rechteck"/>
          <p:cNvSpPr/>
          <p:nvPr/>
        </p:nvSpPr>
        <p:spPr>
          <a:xfrm>
            <a:off x="5062298" y="173751"/>
            <a:ext cx="1123333" cy="1990062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" name="Rechteck"/>
          <p:cNvSpPr/>
          <p:nvPr/>
        </p:nvSpPr>
        <p:spPr>
          <a:xfrm>
            <a:off x="6649719" y="533781"/>
            <a:ext cx="712333" cy="1730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22" name="Bild" descr="Bild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3399" y="292553"/>
            <a:ext cx="803712" cy="1972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3842" y="422368"/>
            <a:ext cx="635001" cy="1755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4"/>
      <p:bldP build="whole" bldLvl="1" animBg="1" rev="0" advAuto="0" spid="217" grpId="1"/>
      <p:bldP build="whole" bldLvl="1" animBg="1" rev="0" advAuto="0" spid="216" grpId="2"/>
      <p:bldP build="whole" bldLvl="1" animBg="1" rev="0" advAuto="0" spid="21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ulfanilamid"/>
          <p:cNvSpPr txBox="1"/>
          <p:nvPr/>
        </p:nvSpPr>
        <p:spPr>
          <a:xfrm>
            <a:off x="696594" y="2454275"/>
            <a:ext cx="1350012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Sulfanilamid</a:t>
            </a:r>
          </a:p>
        </p:txBody>
      </p:sp>
      <p:sp>
        <p:nvSpPr>
          <p:cNvPr id="228" name="Rechteck"/>
          <p:cNvSpPr/>
          <p:nvPr/>
        </p:nvSpPr>
        <p:spPr>
          <a:xfrm>
            <a:off x="6723062" y="561975"/>
            <a:ext cx="647701" cy="1727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2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3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1"/>
      <p:bldP build="whole" bldLvl="1" animBg="1" rev="0" advAuto="0" spid="235" grpId="2"/>
      <p:bldP build="whole" bldLvl="1" animBg="1" rev="0" advAuto="0" spid="232" grpId="3"/>
      <p:bldP build="whole" bldLvl="1" animBg="1" rev="0" advAuto="0" spid="231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9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0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4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45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46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4"/>
      <p:bldP build="whole" bldLvl="1" animBg="1" rev="0" advAuto="0" spid="240" grpId="3"/>
      <p:bldP build="whole" bldLvl="1" animBg="1" rev="0" advAuto="0" spid="243" grpId="1"/>
      <p:bldP build="whole" bldLvl="1" animBg="1" rev="0" advAuto="0" spid="245" grpId="2"/>
      <p:bldP build="whole" bldLvl="1" animBg="1" rev="0" advAuto="0" spid="247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e Reaktionsschrit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 Reaktionsschritte</a:t>
            </a:r>
          </a:p>
        </p:txBody>
      </p:sp>
      <p:pic>
        <p:nvPicPr>
          <p:cNvPr id="60" name="gesamtsynthese_ohne_rahmen.png" descr="gesamtsynthese_ohne_rahm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2060575"/>
            <a:ext cx="7010400" cy="2749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Form"/>
          <p:cNvSpPr/>
          <p:nvPr/>
        </p:nvSpPr>
        <p:spPr>
          <a:xfrm rot="2662927">
            <a:off x="7235825" y="7937"/>
            <a:ext cx="230188" cy="582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ln>
            <a:solidFill>
              <a:srgbClr val="458D8B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5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59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60" name="N-H (d)"/>
          <p:cNvSpPr txBox="1"/>
          <p:nvPr/>
        </p:nvSpPr>
        <p:spPr>
          <a:xfrm>
            <a:off x="5110162" y="5364479"/>
            <a:ext cx="8451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(d)</a:t>
            </a:r>
          </a:p>
        </p:txBody>
      </p:sp>
      <p:sp>
        <p:nvSpPr>
          <p:cNvPr id="261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  <p:bldP build="whole" bldLvl="1" animBg="1" rev="0" advAuto="0" spid="260" grpId="3"/>
      <p:bldP build="whole" bldLvl="1" animBg="1" rev="0" advAuto="0" spid="25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7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8" name="Rechteck"/>
          <p:cNvSpPr/>
          <p:nvPr/>
        </p:nvSpPr>
        <p:spPr>
          <a:xfrm>
            <a:off x="6673850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6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75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76" name="N-H (d)"/>
          <p:cNvSpPr txBox="1"/>
          <p:nvPr/>
        </p:nvSpPr>
        <p:spPr>
          <a:xfrm>
            <a:off x="5110162" y="5364479"/>
            <a:ext cx="8451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(d)</a:t>
            </a:r>
          </a:p>
        </p:txBody>
      </p:sp>
      <p:sp>
        <p:nvSpPr>
          <p:cNvPr id="277" name="S=O (s) sym"/>
          <p:cNvSpPr txBox="1"/>
          <p:nvPr/>
        </p:nvSpPr>
        <p:spPr>
          <a:xfrm>
            <a:off x="6799262" y="5824854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278" name="S=O (s) asym"/>
          <p:cNvSpPr txBox="1"/>
          <p:nvPr/>
        </p:nvSpPr>
        <p:spPr>
          <a:xfrm>
            <a:off x="5916612" y="5818711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279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4"/>
      <p:bldP build="whole" bldLvl="1" animBg="1" rev="0" advAuto="0" spid="273" grpId="1"/>
      <p:bldP build="whole" bldLvl="1" animBg="1" rev="0" advAuto="0" spid="277" grpId="3"/>
      <p:bldP build="whole" bldLvl="1" animBg="1" rev="0" advAuto="0" spid="27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hteck"/>
          <p:cNvSpPr/>
          <p:nvPr/>
        </p:nvSpPr>
        <p:spPr>
          <a:xfrm>
            <a:off x="69738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" name="Rechteck"/>
          <p:cNvSpPr/>
          <p:nvPr/>
        </p:nvSpPr>
        <p:spPr>
          <a:xfrm>
            <a:off x="6980237" y="1881187"/>
            <a:ext cx="252413" cy="215901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" name="Rechteck"/>
          <p:cNvSpPr/>
          <p:nvPr/>
        </p:nvSpPr>
        <p:spPr>
          <a:xfrm>
            <a:off x="6754812" y="8874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" name="Rechteck"/>
          <p:cNvSpPr/>
          <p:nvPr/>
        </p:nvSpPr>
        <p:spPr>
          <a:xfrm>
            <a:off x="6673850" y="1617662"/>
            <a:ext cx="719138" cy="22701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" name="Rechteck"/>
          <p:cNvSpPr/>
          <p:nvPr/>
        </p:nvSpPr>
        <p:spPr>
          <a:xfrm>
            <a:off x="6899275" y="1630362"/>
            <a:ext cx="314325" cy="515938"/>
          </a:xfrm>
          <a:prstGeom prst="rect">
            <a:avLst/>
          </a:prstGeom>
          <a:ln>
            <a:solidFill>
              <a:srgbClr val="03E32E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8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038" y="2686463"/>
            <a:ext cx="84210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141" y="2686463"/>
            <a:ext cx="8412818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4488" y="2686463"/>
            <a:ext cx="8446125" cy="410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Bild" descr="Bil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0128" y="2686463"/>
            <a:ext cx="8454845" cy="4103814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N-H (s)"/>
          <p:cNvSpPr txBox="1"/>
          <p:nvPr/>
        </p:nvSpPr>
        <p:spPr>
          <a:xfrm>
            <a:off x="1530826" y="5971111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295" name="C-H (s)"/>
          <p:cNvSpPr txBox="1"/>
          <p:nvPr/>
        </p:nvSpPr>
        <p:spPr>
          <a:xfrm>
            <a:off x="2711926" y="348011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296" name="N-H (d)"/>
          <p:cNvSpPr txBox="1"/>
          <p:nvPr/>
        </p:nvSpPr>
        <p:spPr>
          <a:xfrm>
            <a:off x="5110162" y="5364479"/>
            <a:ext cx="8451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(d)</a:t>
            </a:r>
          </a:p>
        </p:txBody>
      </p:sp>
      <p:sp>
        <p:nvSpPr>
          <p:cNvPr id="297" name="S-N  (s)"/>
          <p:cNvSpPr txBox="1"/>
          <p:nvPr/>
        </p:nvSpPr>
        <p:spPr>
          <a:xfrm>
            <a:off x="6932612" y="4019550"/>
            <a:ext cx="659448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S-N </a:t>
            </a:r>
            <a:br/>
            <a:r>
              <a:t>(s)</a:t>
            </a:r>
          </a:p>
        </p:txBody>
      </p:sp>
      <p:sp>
        <p:nvSpPr>
          <p:cNvPr id="298" name="S=O (s) sym"/>
          <p:cNvSpPr txBox="1"/>
          <p:nvPr/>
        </p:nvSpPr>
        <p:spPr>
          <a:xfrm>
            <a:off x="6799262" y="5824854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sym</a:t>
            </a:r>
          </a:p>
        </p:txBody>
      </p:sp>
      <p:sp>
        <p:nvSpPr>
          <p:cNvPr id="299" name="S=O (s) asym"/>
          <p:cNvSpPr txBox="1"/>
          <p:nvPr/>
        </p:nvSpPr>
        <p:spPr>
          <a:xfrm>
            <a:off x="5916612" y="5818711"/>
            <a:ext cx="80867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S=O (s)</a:t>
            </a:r>
            <a:br/>
            <a:r>
              <a:t>asym</a:t>
            </a:r>
          </a:p>
        </p:txBody>
      </p:sp>
      <p:sp>
        <p:nvSpPr>
          <p:cNvPr id="300" name="Form"/>
          <p:cNvSpPr/>
          <p:nvPr/>
        </p:nvSpPr>
        <p:spPr>
          <a:xfrm>
            <a:off x="5468937" y="3484879"/>
            <a:ext cx="144463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1" name="Kein C=O"/>
          <p:cNvSpPr txBox="1"/>
          <p:nvPr/>
        </p:nvSpPr>
        <p:spPr>
          <a:xfrm>
            <a:off x="5335270" y="4167504"/>
            <a:ext cx="42027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Kein</a:t>
            </a:r>
            <a:br/>
            <a:r>
              <a:t>C=O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3"/>
      <p:bldP build="whole" bldLvl="1" animBg="1" rev="0" advAuto="0" spid="287" grpId="2"/>
      <p:bldP build="whole" bldLvl="1" animBg="1" rev="0" advAuto="0" spid="29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sp>
        <p:nvSpPr>
          <p:cNvPr id="64" name="Rechteck"/>
          <p:cNvSpPr/>
          <p:nvPr/>
        </p:nvSpPr>
        <p:spPr>
          <a:xfrm>
            <a:off x="1773237" y="204787"/>
            <a:ext cx="1079501" cy="17240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6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pic>
        <p:nvPicPr>
          <p:cNvPr id="6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hteck"/>
          <p:cNvSpPr/>
          <p:nvPr/>
        </p:nvSpPr>
        <p:spPr>
          <a:xfrm>
            <a:off x="1966912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N-H (s)"/>
          <p:cNvSpPr txBox="1"/>
          <p:nvPr/>
        </p:nvSpPr>
        <p:spPr>
          <a:xfrm>
            <a:off x="2145520" y="532130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  <p:bldP build="whole" bldLvl="1" animBg="1" rev="0" advAuto="0" spid="71" grpId="2"/>
      <p:bldP build="whole" bldLvl="1" animBg="1" rev="0" advAuto="0" spid="7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pic>
        <p:nvPicPr>
          <p:cNvPr id="7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2457796"/>
            <a:ext cx="9144001" cy="438189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chteck"/>
          <p:cNvSpPr/>
          <p:nvPr/>
        </p:nvSpPr>
        <p:spPr>
          <a:xfrm>
            <a:off x="1966912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" name="Rechteck"/>
          <p:cNvSpPr/>
          <p:nvPr/>
        </p:nvSpPr>
        <p:spPr>
          <a:xfrm>
            <a:off x="252412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" name="Rechteck"/>
          <p:cNvSpPr/>
          <p:nvPr/>
        </p:nvSpPr>
        <p:spPr>
          <a:xfrm>
            <a:off x="177641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" name="C-H (s)"/>
          <p:cNvSpPr txBox="1"/>
          <p:nvPr/>
        </p:nvSpPr>
        <p:spPr>
          <a:xfrm>
            <a:off x="2894633" y="354245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83" name="N-H (s)"/>
          <p:cNvSpPr txBox="1"/>
          <p:nvPr/>
        </p:nvSpPr>
        <p:spPr>
          <a:xfrm>
            <a:off x="2145520" y="532130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1"/>
      <p:bldP build="whole" bldLvl="1" animBg="1" rev="0" advAuto="0" spid="82" grpId="4"/>
      <p:bldP build="whole" bldLvl="1" animBg="1" rev="0" advAuto="0" spid="81" grpId="3"/>
      <p:bldP build="whole" bldLvl="1" animBg="1" rev="0" advAuto="0" spid="8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Acetanilid"/>
          <p:cNvSpPr txBox="1"/>
          <p:nvPr/>
        </p:nvSpPr>
        <p:spPr>
          <a:xfrm>
            <a:off x="226319" y="2008331"/>
            <a:ext cx="14214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Acetanilid</a:t>
            </a:r>
          </a:p>
        </p:txBody>
      </p:sp>
      <p:pic>
        <p:nvPicPr>
          <p:cNvPr id="8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57796"/>
            <a:ext cx="9144001" cy="437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2457796"/>
            <a:ext cx="9144001" cy="4381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2462470"/>
            <a:ext cx="9144001" cy="436332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Rechteck"/>
          <p:cNvSpPr/>
          <p:nvPr/>
        </p:nvSpPr>
        <p:spPr>
          <a:xfrm>
            <a:off x="1966912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" name="Rechteck"/>
          <p:cNvSpPr/>
          <p:nvPr/>
        </p:nvSpPr>
        <p:spPr>
          <a:xfrm>
            <a:off x="2524125" y="561975"/>
            <a:ext cx="323850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" name="Rechteck"/>
          <p:cNvSpPr/>
          <p:nvPr/>
        </p:nvSpPr>
        <p:spPr>
          <a:xfrm>
            <a:off x="1776412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Rechteck"/>
          <p:cNvSpPr/>
          <p:nvPr/>
        </p:nvSpPr>
        <p:spPr>
          <a:xfrm>
            <a:off x="2270125" y="195262"/>
            <a:ext cx="215900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" name="C=O (s)"/>
          <p:cNvSpPr txBox="1"/>
          <p:nvPr/>
        </p:nvSpPr>
        <p:spPr>
          <a:xfrm>
            <a:off x="5212393" y="5193267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96" name="C-H (s)"/>
          <p:cNvSpPr txBox="1"/>
          <p:nvPr/>
        </p:nvSpPr>
        <p:spPr>
          <a:xfrm>
            <a:off x="2894633" y="3542459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sp>
        <p:nvSpPr>
          <p:cNvPr id="97" name="N-H (s)"/>
          <p:cNvSpPr txBox="1"/>
          <p:nvPr/>
        </p:nvSpPr>
        <p:spPr>
          <a:xfrm>
            <a:off x="2145520" y="5321309"/>
            <a:ext cx="65944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3"/>
      <p:bldP build="whole" bldLvl="1" animBg="1" rev="0" advAuto="0" spid="90" grpId="1"/>
      <p:bldP build="whole" bldLvl="1" animBg="1" rev="0" advAuto="0" spid="9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chritt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Schritt 1</a:t>
            </a:r>
          </a:p>
        </p:txBody>
      </p:sp>
      <p:sp>
        <p:nvSpPr>
          <p:cNvPr id="100" name="Reaktion von Acetanilid mit Chlorsulfonsäur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buSzTx/>
              <a:buFont typeface="Wingdings"/>
              <a:buNone/>
            </a:lvl1pPr>
          </a:lstStyle>
          <a:p>
            <a:pPr/>
            <a:r>
              <a:t>Reaktion von Acetanilid mit Chlorsulfonsäure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16" y="2880092"/>
            <a:ext cx="8588905" cy="392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esamtsynthese.png" descr="gesamtsynthe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122237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p-Acetamidobenzoylsulfonylchlorid"/>
          <p:cNvSpPr txBox="1"/>
          <p:nvPr/>
        </p:nvSpPr>
        <p:spPr>
          <a:xfrm>
            <a:off x="779144" y="2561166"/>
            <a:ext cx="34026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05" name="Rechteck"/>
          <p:cNvSpPr/>
          <p:nvPr/>
        </p:nvSpPr>
        <p:spPr>
          <a:xfrm>
            <a:off x="1646854" y="147828"/>
            <a:ext cx="1029054" cy="1510656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" name="S-O…"/>
          <p:cNvSpPr txBox="1"/>
          <p:nvPr/>
        </p:nvSpPr>
        <p:spPr>
          <a:xfrm>
            <a:off x="6157607" y="5795962"/>
            <a:ext cx="3485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S-O</a:t>
            </a:r>
          </a:p>
          <a:p>
            <a:pPr algn="ctr"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neu</a:t>
            </a:r>
          </a:p>
        </p:txBody>
      </p:sp>
      <p:sp>
        <p:nvSpPr>
          <p:cNvPr id="107" name="Form"/>
          <p:cNvSpPr/>
          <p:nvPr/>
        </p:nvSpPr>
        <p:spPr>
          <a:xfrm>
            <a:off x="6570980" y="5765800"/>
            <a:ext cx="139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8" name="Form"/>
          <p:cNvSpPr/>
          <p:nvPr/>
        </p:nvSpPr>
        <p:spPr>
          <a:xfrm>
            <a:off x="6780530" y="5765800"/>
            <a:ext cx="139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" name="Pfeil"/>
          <p:cNvSpPr/>
          <p:nvPr/>
        </p:nvSpPr>
        <p:spPr>
          <a:xfrm>
            <a:off x="2542857" y="5298440"/>
            <a:ext cx="627064" cy="165101"/>
          </a:xfrm>
          <a:prstGeom prst="rightArrow">
            <a:avLst>
              <a:gd name="adj1" fmla="val 50000"/>
              <a:gd name="adj2" fmla="val 94952"/>
            </a:avLst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" name="Verschiebung von N-H und C-H durch zusätzlichen Substituenten"/>
          <p:cNvSpPr txBox="1"/>
          <p:nvPr/>
        </p:nvSpPr>
        <p:spPr>
          <a:xfrm>
            <a:off x="2188527" y="5564504"/>
            <a:ext cx="190881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Verschiebung von N-H und C-H durch zusätzlichen Substituenten</a:t>
            </a:r>
          </a:p>
        </p:txBody>
      </p:sp>
      <p:pic>
        <p:nvPicPr>
          <p:cNvPr id="11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5739" y="143066"/>
            <a:ext cx="1197162" cy="203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4412" y="190366"/>
            <a:ext cx="1254126" cy="182510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hteck"/>
          <p:cNvSpPr/>
          <p:nvPr/>
        </p:nvSpPr>
        <p:spPr>
          <a:xfrm>
            <a:off x="3517582" y="1570566"/>
            <a:ext cx="711201" cy="5540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1"/>
      <p:bldP build="whole" bldLvl="1" animBg="1" rev="0" advAuto="0" spid="107" grpId="4"/>
      <p:bldP build="whole" bldLvl="1" animBg="1" rev="0" advAuto="0" spid="106" grpId="6"/>
      <p:bldP build="whole" bldLvl="1" animBg="1" rev="0" advAuto="0" spid="110" grpId="2"/>
      <p:bldP build="whole" bldLvl="1" animBg="1" rev="0" advAuto="0" spid="109" grpId="3"/>
      <p:bldP build="whole" bldLvl="1" animBg="1" rev="0" advAuto="0" spid="10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esamtsynthese.png" descr="gesamtsynthe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2437" y="157162"/>
            <a:ext cx="5697538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hteck"/>
          <p:cNvSpPr/>
          <p:nvPr/>
        </p:nvSpPr>
        <p:spPr>
          <a:xfrm>
            <a:off x="3900487" y="561975"/>
            <a:ext cx="252413" cy="215900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Rechteck"/>
          <p:cNvSpPr/>
          <p:nvPr/>
        </p:nvSpPr>
        <p:spPr>
          <a:xfrm>
            <a:off x="3717925" y="862012"/>
            <a:ext cx="576263" cy="647701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Rechteck"/>
          <p:cNvSpPr/>
          <p:nvPr/>
        </p:nvSpPr>
        <p:spPr>
          <a:xfrm>
            <a:off x="4452937" y="561975"/>
            <a:ext cx="323851" cy="215900"/>
          </a:xfrm>
          <a:prstGeom prst="rect">
            <a:avLst/>
          </a:prstGeom>
          <a:ln>
            <a:solidFill>
              <a:srgbClr val="3366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Rechteck"/>
          <p:cNvSpPr/>
          <p:nvPr/>
        </p:nvSpPr>
        <p:spPr>
          <a:xfrm>
            <a:off x="4211637" y="195262"/>
            <a:ext cx="215901" cy="4048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N-H (s)"/>
          <p:cNvSpPr txBox="1"/>
          <p:nvPr/>
        </p:nvSpPr>
        <p:spPr>
          <a:xfrm>
            <a:off x="1557019" y="4616450"/>
            <a:ext cx="6594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21" name="C-H (s)"/>
          <p:cNvSpPr txBox="1"/>
          <p:nvPr/>
        </p:nvSpPr>
        <p:spPr>
          <a:xfrm>
            <a:off x="2457132" y="56975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  <p:pic>
        <p:nvPicPr>
          <p:cNvPr id="12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29" y="2652172"/>
            <a:ext cx="8478043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529" y="2652172"/>
            <a:ext cx="8478042" cy="417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529" y="2658457"/>
            <a:ext cx="8478043" cy="415982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C=O (s)"/>
          <p:cNvSpPr txBox="1"/>
          <p:nvPr/>
        </p:nvSpPr>
        <p:spPr>
          <a:xfrm>
            <a:off x="5030470" y="4117975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C=O (s)</a:t>
            </a:r>
          </a:p>
        </p:txBody>
      </p:sp>
      <p:sp>
        <p:nvSpPr>
          <p:cNvPr id="126" name="p-Acetamidobenzoylsulfonylchlorid"/>
          <p:cNvSpPr txBox="1"/>
          <p:nvPr/>
        </p:nvSpPr>
        <p:spPr>
          <a:xfrm>
            <a:off x="592801" y="2473835"/>
            <a:ext cx="340264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p-Acetamidobenzoylsulfonylchlorid</a:t>
            </a:r>
          </a:p>
        </p:txBody>
      </p:sp>
      <p:sp>
        <p:nvSpPr>
          <p:cNvPr id="127" name="N-H (s)"/>
          <p:cNvSpPr txBox="1"/>
          <p:nvPr/>
        </p:nvSpPr>
        <p:spPr>
          <a:xfrm>
            <a:off x="2128520" y="5238750"/>
            <a:ext cx="6594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N-H (s)</a:t>
            </a:r>
          </a:p>
        </p:txBody>
      </p:sp>
      <p:sp>
        <p:nvSpPr>
          <p:cNvPr id="128" name="C-H (s)"/>
          <p:cNvSpPr txBox="1"/>
          <p:nvPr/>
        </p:nvSpPr>
        <p:spPr>
          <a:xfrm>
            <a:off x="2990532" y="5761037"/>
            <a:ext cx="6594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C-H 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whole" bldLvl="1" animBg="1" rev="0" advAuto="0" spid="12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cho">
  <a:themeElements>
    <a:clrScheme name="Echo">
      <a:dk1>
        <a:srgbClr val="336666"/>
      </a:dk1>
      <a:lt1>
        <a:srgbClr val="FFFFFF"/>
      </a:lt1>
      <a:dk2>
        <a:srgbClr val="A7A7A7"/>
      </a:dk2>
      <a:lt2>
        <a:srgbClr val="535353"/>
      </a:lt2>
      <a:accent1>
        <a:srgbClr val="99CCCC"/>
      </a:accent1>
      <a:accent2>
        <a:srgbClr val="CC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Ech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c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cho">
  <a:themeElements>
    <a:clrScheme name="Ech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CC"/>
      </a:accent1>
      <a:accent2>
        <a:srgbClr val="CC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Ech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Ec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66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