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95" r:id="rId3"/>
    <p:sldId id="258" r:id="rId4"/>
    <p:sldId id="259" r:id="rId5"/>
    <p:sldId id="260" r:id="rId6"/>
    <p:sldId id="261" r:id="rId7"/>
    <p:sldId id="262" r:id="rId8"/>
    <p:sldId id="263" r:id="rId9"/>
    <p:sldId id="264" r:id="rId10"/>
    <p:sldId id="265" r:id="rId11"/>
    <p:sldId id="266" r:id="rId12"/>
    <p:sldId id="267" r:id="rId13"/>
    <p:sldId id="268" r:id="rId14"/>
    <p:sldId id="297" r:id="rId15"/>
    <p:sldId id="269" r:id="rId16"/>
    <p:sldId id="271" r:id="rId17"/>
    <p:sldId id="272" r:id="rId18"/>
    <p:sldId id="273"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1" r:id="rId32"/>
    <p:sldId id="288" r:id="rId33"/>
    <p:sldId id="289" r:id="rId34"/>
    <p:sldId id="290" r:id="rId35"/>
    <p:sldId id="291" r:id="rId36"/>
    <p:sldId id="292" r:id="rId37"/>
    <p:sldId id="287" r:id="rId38"/>
    <p:sldId id="293" r:id="rId39"/>
    <p:sldId id="294" r:id="rId4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BDBDB"/>
          </a:solidFill>
        </a:fill>
      </a:tcStyle>
    </a:wholeTbl>
    <a:band2H>
      <a:tcTxStyle/>
      <a:tcStyle>
        <a:tcBdr/>
        <a:fill>
          <a:solidFill>
            <a:srgbClr val="EEEE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a:tcStyle>
        <a:tcBdr/>
        <a:fill>
          <a:solidFill>
            <a:srgbClr val="E7E7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487"/>
    <p:restoredTop sz="64150" autoAdjust="0"/>
  </p:normalViewPr>
  <p:slideViewPr>
    <p:cSldViewPr snapToGrid="0">
      <p:cViewPr varScale="1">
        <p:scale>
          <a:sx n="79" d="100"/>
          <a:sy n="79" d="100"/>
        </p:scale>
        <p:origin x="35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1143000" y="685800"/>
            <a:ext cx="4572000" cy="3429000"/>
          </a:xfrm>
          <a:prstGeom prst="rect">
            <a:avLst/>
          </a:prstGeom>
        </p:spPr>
        <p:txBody>
          <a:bodyPr/>
          <a:lstStyle/>
          <a:p>
            <a:endParaRPr/>
          </a:p>
        </p:txBody>
      </p:sp>
      <p:sp>
        <p:nvSpPr>
          <p:cNvPr id="101" name="Shape 10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isseduc.ch"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prstGeom prst="rect">
            <a:avLst/>
          </a:prstGeom>
        </p:spPr>
        <p:txBody>
          <a:bodyPr/>
          <a:lstStyle/>
          <a:p>
            <a:endParaRPr/>
          </a:p>
        </p:txBody>
      </p:sp>
      <p:sp>
        <p:nvSpPr>
          <p:cNvPr id="108" name="Shape 108"/>
          <p:cNvSpPr>
            <a:spLocks noGrp="1"/>
          </p:cNvSpPr>
          <p:nvPr>
            <p:ph type="body" sz="quarter" idx="1"/>
          </p:nvPr>
        </p:nvSpPr>
        <p:spPr>
          <a:prstGeom prst="rect">
            <a:avLst/>
          </a:prstGeom>
        </p:spPr>
        <p:txBody>
          <a:bodyPr/>
          <a:lstStyle/>
          <a:p>
            <a:pPr>
              <a:buFont typeface="Arial" panose="020B0604020202020204" pitchFamily="34" charset="0"/>
              <a:buChar char="•"/>
            </a:pPr>
            <a:r>
              <a:rPr lang="de-CH" dirty="0">
                <a:solidFill>
                  <a:srgbClr val="000000"/>
                </a:solidFill>
                <a:effectLst/>
                <a:latin typeface="Arial" panose="020B0604020202020204" pitchFamily="34" charset="0"/>
              </a:rPr>
              <a:t>Sulfonamide als Medikamente ist ein sehr umfangreiches Thema. Da baucht es viele Autoren. Deshalb stehen hier auch drei Namen - und eigentlich sollten hier auch drei Leute stehen. Dass wir nur zu zweit sind hat damit zu tun, dass Amadeus gleichzeitig einen anderen Workshop leitet - und dies leider von der Organisation nicht bemerkt wurde.  Wir werden uns bemühen, Amadeus würdig zu vertreten.</a:t>
            </a:r>
            <a:br>
              <a:rPr lang="de-CH" dirty="0">
                <a:solidFill>
                  <a:srgbClr val="000000"/>
                </a:solidFill>
                <a:effectLst/>
                <a:latin typeface="Arial" panose="020B0604020202020204" pitchFamily="34" charset="0"/>
              </a:rPr>
            </a:br>
            <a:r>
              <a:rPr lang="de-CH" dirty="0">
                <a:solidFill>
                  <a:srgbClr val="000000"/>
                </a:solidFill>
                <a:effectLst/>
                <a:latin typeface="Arial" panose="020B0604020202020204" pitchFamily="34" charset="0"/>
              </a:rPr>
              <a:t>Ein besonderes Erlebnis war übrigens nicht nur, dass wir zu dritt waren, sondern dass auch drei Schulen beteiligt waren: KS Zug, KS Freudenberg und Kanti Baden.</a:t>
            </a:r>
          </a:p>
          <a:p>
            <a:pPr>
              <a:buFont typeface="Arial" panose="020B0604020202020204" pitchFamily="34" charset="0"/>
              <a:buChar char="•"/>
            </a:pPr>
            <a:r>
              <a:rPr lang="de-CH" dirty="0">
                <a:solidFill>
                  <a:srgbClr val="000000"/>
                </a:solidFill>
                <a:effectLst/>
                <a:latin typeface="Arial" panose="020B0604020202020204" pitchFamily="34" charset="0"/>
              </a:rPr>
              <a:t>Als ich vor etwas mehr als einem Jahr angefragt wurde, ob ich für die Sonderausgabe „Future </a:t>
            </a:r>
            <a:r>
              <a:rPr lang="de-CH" dirty="0" err="1">
                <a:solidFill>
                  <a:srgbClr val="000000"/>
                </a:solidFill>
                <a:effectLst/>
                <a:latin typeface="Arial" panose="020B0604020202020204" pitchFamily="34" charset="0"/>
              </a:rPr>
              <a:t>of</a:t>
            </a:r>
            <a:r>
              <a:rPr lang="de-CH" dirty="0">
                <a:solidFill>
                  <a:srgbClr val="000000"/>
                </a:solidFill>
                <a:effectLst/>
                <a:latin typeface="Arial" panose="020B0604020202020204" pitchFamily="34" charset="0"/>
              </a:rPr>
              <a:t> chem. Ed“ in der Zeitschrift CHIMIA einen Artikel schreiben wolle - hatte ich die Idee, zusammen mit Urs Leisinger und Amadeus Bärtsch verschiedene  Teile zum Thema Sulfonamide im Chemieunterricht in einer Unterrichtseinheit zusammenzufügen und im Artikel zu beschreiben.</a:t>
            </a:r>
          </a:p>
          <a:p>
            <a:pPr>
              <a:buFont typeface="Arial" panose="020B0604020202020204" pitchFamily="34" charset="0"/>
              <a:buChar char="•"/>
            </a:pPr>
            <a:r>
              <a:rPr lang="de-CH" dirty="0">
                <a:solidFill>
                  <a:srgbClr val="000000"/>
                </a:solidFill>
                <a:effectLst/>
                <a:latin typeface="Arial" panose="020B0604020202020204" pitchFamily="34" charset="0"/>
              </a:rPr>
              <a:t>Wesentlich an der Entwicklung waren fünf Zusammenhänge, die sich zum Teil sehr glücklich zusammenfügten.</a:t>
            </a:r>
          </a:p>
          <a:p>
            <a:pPr marL="742950" lvl="1" indent="-285750">
              <a:buFont typeface="+mj-lt"/>
              <a:buAutoNum type="arabicPeriod"/>
            </a:pPr>
            <a:r>
              <a:rPr lang="de-CH" dirty="0">
                <a:solidFill>
                  <a:srgbClr val="000000"/>
                </a:solidFill>
                <a:effectLst/>
                <a:latin typeface="Arial" panose="020B0604020202020204" pitchFamily="34" charset="0"/>
              </a:rPr>
              <a:t>1.Vor einigen Jahren habe ich mit Juraj </a:t>
            </a:r>
            <a:r>
              <a:rPr lang="de-CH" dirty="0" err="1">
                <a:solidFill>
                  <a:srgbClr val="000000"/>
                </a:solidFill>
                <a:effectLst/>
                <a:latin typeface="Arial" panose="020B0604020202020204" pitchFamily="34" charset="0"/>
              </a:rPr>
              <a:t>Lipscher</a:t>
            </a:r>
            <a:r>
              <a:rPr lang="de-CH" dirty="0">
                <a:solidFill>
                  <a:srgbClr val="000000"/>
                </a:solidFill>
                <a:effectLst/>
                <a:latin typeface="Arial" panose="020B0604020202020204" pitchFamily="34" charset="0"/>
              </a:rPr>
              <a:t> zusammen für den SPF-Unterricht eine interessante neue organische Synthese  gesucht, woraus dann eine Unterrichtseinheit rund um </a:t>
            </a:r>
            <a:r>
              <a:rPr lang="de-CH" dirty="0" err="1">
                <a:solidFill>
                  <a:srgbClr val="000000"/>
                </a:solidFill>
                <a:effectLst/>
                <a:latin typeface="Arial" panose="020B0604020202020204" pitchFamily="34" charset="0"/>
              </a:rPr>
              <a:t>Sulfanilamid</a:t>
            </a:r>
            <a:r>
              <a:rPr lang="de-CH" dirty="0">
                <a:solidFill>
                  <a:srgbClr val="000000"/>
                </a:solidFill>
                <a:effectLst/>
                <a:latin typeface="Arial" panose="020B0604020202020204" pitchFamily="34" charset="0"/>
              </a:rPr>
              <a:t> entstand– das erste antibiotisch wirkende Sulfonamid, die einige von euch vermutlich schon vom Unterrichtsserver </a:t>
            </a:r>
            <a:r>
              <a:rPr lang="de-CH" dirty="0" err="1">
                <a:solidFill>
                  <a:srgbClr val="000000"/>
                </a:solidFill>
                <a:effectLst/>
                <a:latin typeface="Arial" panose="020B0604020202020204" pitchFamily="34" charset="0"/>
              </a:rPr>
              <a:t>SwissEduc</a:t>
            </a:r>
            <a:r>
              <a:rPr lang="de-CH" dirty="0">
                <a:solidFill>
                  <a:srgbClr val="000000"/>
                </a:solidFill>
                <a:effectLst/>
                <a:latin typeface="Arial" panose="020B0604020202020204" pitchFamily="34" charset="0"/>
              </a:rPr>
              <a:t> bereits kennen.</a:t>
            </a:r>
          </a:p>
          <a:p>
            <a:pPr marL="742950" lvl="1" indent="-285750">
              <a:buFont typeface="+mj-lt"/>
              <a:buAutoNum type="arabicPeriod"/>
            </a:pPr>
            <a:r>
              <a:rPr lang="de-CH" dirty="0">
                <a:solidFill>
                  <a:srgbClr val="000000"/>
                </a:solidFill>
                <a:effectLst/>
                <a:latin typeface="Arial" panose="020B0604020202020204" pitchFamily="34" charset="0"/>
              </a:rPr>
              <a:t>2.Amadeus Bartsch </a:t>
            </a:r>
            <a:r>
              <a:rPr lang="de-CH" dirty="0" err="1">
                <a:solidFill>
                  <a:srgbClr val="000000"/>
                </a:solidFill>
                <a:effectLst/>
                <a:latin typeface="Arial" panose="020B0604020202020204" pitchFamily="34" charset="0"/>
              </a:rPr>
              <a:t>beschätigte</a:t>
            </a:r>
            <a:r>
              <a:rPr lang="de-CH" dirty="0">
                <a:solidFill>
                  <a:srgbClr val="000000"/>
                </a:solidFill>
                <a:effectLst/>
                <a:latin typeface="Arial" panose="020B0604020202020204" pitchFamily="34" charset="0"/>
              </a:rPr>
              <a:t> sich ebenfalls schon lange mit Sulfonamiden, aber zunächst nicht mit der antibiotischen Wirkung, sondern mit der Wirkung auf das Enzym Carboanhydrase, woraus Amadeus dann Ansätze eines Konzepts zu Drug-Design entwickelte mit Zusammenhängen von Struktur und medizinische Wirksamkeit.</a:t>
            </a:r>
          </a:p>
          <a:p>
            <a:pPr marL="742950" lvl="1" indent="-285750">
              <a:buFont typeface="+mj-lt"/>
              <a:buAutoNum type="arabicPeriod"/>
            </a:pPr>
            <a:r>
              <a:rPr lang="de-CH" dirty="0">
                <a:solidFill>
                  <a:srgbClr val="000000"/>
                </a:solidFill>
                <a:effectLst/>
                <a:latin typeface="Arial" panose="020B0604020202020204" pitchFamily="34" charset="0"/>
              </a:rPr>
              <a:t>3.Dass </a:t>
            </a:r>
            <a:r>
              <a:rPr lang="de-CH" dirty="0" err="1">
                <a:solidFill>
                  <a:srgbClr val="000000"/>
                </a:solidFill>
                <a:effectLst/>
                <a:latin typeface="Arial" panose="020B0604020202020204" pitchFamily="34" charset="0"/>
              </a:rPr>
              <a:t>Sulfanilamid</a:t>
            </a:r>
            <a:r>
              <a:rPr lang="de-CH" dirty="0">
                <a:solidFill>
                  <a:srgbClr val="000000"/>
                </a:solidFill>
                <a:effectLst/>
                <a:latin typeface="Arial" panose="020B0604020202020204" pitchFamily="34" charset="0"/>
              </a:rPr>
              <a:t> heute nicht mehr verwendet wird, da es starke Nebenwirkungen zeigt, hatte mich schon länger gestört. Dank Amadeus wurde klar, dass diese Nebenwirkungen genau mit der Wirkung auf die Carboanhydrase zusammenhängen.</a:t>
            </a:r>
          </a:p>
          <a:p>
            <a:pPr marL="742950" lvl="1" indent="-285750">
              <a:buFont typeface="+mj-lt"/>
              <a:buAutoNum type="arabicPeriod"/>
            </a:pPr>
            <a:r>
              <a:rPr lang="de-CH" dirty="0">
                <a:solidFill>
                  <a:srgbClr val="000000"/>
                </a:solidFill>
                <a:effectLst/>
                <a:latin typeface="Arial" panose="020B0604020202020204" pitchFamily="34" charset="0"/>
              </a:rPr>
              <a:t>4.ich fand eine Schülergruppe, die in einer Maturaarbeit die Synthese von </a:t>
            </a:r>
            <a:r>
              <a:rPr lang="de-CH" dirty="0" err="1">
                <a:solidFill>
                  <a:srgbClr val="000000"/>
                </a:solidFill>
                <a:effectLst/>
                <a:latin typeface="Arial" panose="020B0604020202020204" pitchFamily="34" charset="0"/>
              </a:rPr>
              <a:t>Sulfamethaxozol</a:t>
            </a:r>
            <a:r>
              <a:rPr lang="de-CH" dirty="0">
                <a:solidFill>
                  <a:srgbClr val="000000"/>
                </a:solidFill>
                <a:effectLst/>
                <a:latin typeface="Arial" panose="020B0604020202020204" pitchFamily="34" charset="0"/>
              </a:rPr>
              <a:t> für die Schule entwickelten, das keine Nebenwirkungen im Zusammenhang mit der Carboanhydrase aufweist. </a:t>
            </a:r>
          </a:p>
          <a:p>
            <a:pPr marL="742950" lvl="1" indent="-285750">
              <a:buFont typeface="+mj-lt"/>
              <a:buAutoNum type="arabicPeriod"/>
            </a:pPr>
            <a:r>
              <a:rPr lang="de-CH" dirty="0">
                <a:solidFill>
                  <a:srgbClr val="000000"/>
                </a:solidFill>
                <a:effectLst/>
                <a:latin typeface="Arial" panose="020B0604020202020204" pitchFamily="34" charset="0"/>
              </a:rPr>
              <a:t>5.Ganz wichtig: Urs Leisinger lieferte das </a:t>
            </a:r>
            <a:r>
              <a:rPr lang="de-CH" dirty="0" err="1">
                <a:solidFill>
                  <a:srgbClr val="000000"/>
                </a:solidFill>
                <a:effectLst/>
                <a:latin typeface="Arial" panose="020B0604020202020204" pitchFamily="34" charset="0"/>
              </a:rPr>
              <a:t>Know</a:t>
            </a:r>
            <a:r>
              <a:rPr lang="de-CH" dirty="0">
                <a:solidFill>
                  <a:srgbClr val="000000"/>
                </a:solidFill>
                <a:effectLst/>
                <a:latin typeface="Arial" panose="020B0604020202020204" pitchFamily="34" charset="0"/>
              </a:rPr>
              <a:t> </a:t>
            </a:r>
            <a:r>
              <a:rPr lang="de-CH" dirty="0" err="1">
                <a:solidFill>
                  <a:srgbClr val="000000"/>
                </a:solidFill>
                <a:effectLst/>
                <a:latin typeface="Arial" panose="020B0604020202020204" pitchFamily="34" charset="0"/>
              </a:rPr>
              <a:t>How</a:t>
            </a:r>
            <a:r>
              <a:rPr lang="de-CH" dirty="0">
                <a:solidFill>
                  <a:srgbClr val="000000"/>
                </a:solidFill>
                <a:effectLst/>
                <a:latin typeface="Arial" panose="020B0604020202020204" pitchFamily="34" charset="0"/>
              </a:rPr>
              <a:t>, um diese Zusammenhänge auch auf der molekularen chemischen Ebene auf wissenschaftlich richtige Weise zu analysieren und ganz tolle Anwendungen in </a:t>
            </a:r>
            <a:r>
              <a:rPr lang="de-CH" dirty="0" err="1">
                <a:solidFill>
                  <a:srgbClr val="000000"/>
                </a:solidFill>
                <a:effectLst/>
                <a:latin typeface="Arial" panose="020B0604020202020204" pitchFamily="34" charset="0"/>
              </a:rPr>
              <a:t>Molecular</a:t>
            </a:r>
            <a:r>
              <a:rPr lang="de-CH" dirty="0">
                <a:solidFill>
                  <a:srgbClr val="000000"/>
                </a:solidFill>
                <a:effectLst/>
                <a:latin typeface="Arial" panose="020B0604020202020204" pitchFamily="34" charset="0"/>
              </a:rPr>
              <a:t> Modelling zu entwickeln, in denen </a:t>
            </a:r>
            <a:r>
              <a:rPr lang="de-CH" dirty="0" err="1">
                <a:solidFill>
                  <a:srgbClr val="000000"/>
                </a:solidFill>
                <a:effectLst/>
                <a:latin typeface="Arial" panose="020B0604020202020204" pitchFamily="34" charset="0"/>
              </a:rPr>
              <a:t>Sch</a:t>
            </a:r>
            <a:r>
              <a:rPr lang="de-CH" dirty="0">
                <a:solidFill>
                  <a:srgbClr val="000000"/>
                </a:solidFill>
                <a:effectLst/>
                <a:latin typeface="Arial" panose="020B0604020202020204" pitchFamily="34" charset="0"/>
              </a:rPr>
              <a:t> selbständig die chemischen Hintergründe erfahren können, </a:t>
            </a:r>
          </a:p>
          <a:p>
            <a:r>
              <a:rPr lang="de-CH" dirty="0">
                <a:solidFill>
                  <a:srgbClr val="000000"/>
                </a:solidFill>
                <a:effectLst/>
                <a:latin typeface="Arial" panose="020B0604020202020204" pitchFamily="34" charset="0"/>
              </a:rPr>
              <a:t>Daraus ist dann ein Artikel entstanden, den wir drei letztes Jahr in </a:t>
            </a:r>
            <a:r>
              <a:rPr lang="de-CH" dirty="0" err="1">
                <a:solidFill>
                  <a:srgbClr val="000000"/>
                </a:solidFill>
                <a:effectLst/>
                <a:latin typeface="Arial" panose="020B0604020202020204" pitchFamily="34" charset="0"/>
              </a:rPr>
              <a:t>Chimia</a:t>
            </a:r>
            <a:r>
              <a:rPr lang="de-CH" dirty="0">
                <a:solidFill>
                  <a:srgbClr val="000000"/>
                </a:solidFill>
                <a:effectLst/>
                <a:latin typeface="Arial" panose="020B0604020202020204" pitchFamily="34" charset="0"/>
              </a:rPr>
              <a:t> veröffentlicht haben.</a:t>
            </a:r>
            <a:br>
              <a:rPr lang="de-CH" dirty="0">
                <a:solidFill>
                  <a:srgbClr val="000000"/>
                </a:solidFill>
                <a:effectLst/>
                <a:latin typeface="Arial" panose="020B0604020202020204" pitchFamily="34" charset="0"/>
              </a:rPr>
            </a:br>
            <a:endParaRPr lang="de-CH" dirty="0">
              <a:solidFill>
                <a:srgbClr val="000000"/>
              </a:solidFill>
              <a:effectLst/>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Hinweis: Es gibt im </a:t>
            </a:r>
            <a:r>
              <a:rPr lang="de-CH" dirty="0" err="1"/>
              <a:t>Molekularium</a:t>
            </a:r>
            <a:r>
              <a:rPr lang="de-CH" dirty="0"/>
              <a:t> eine Seite zur Carboanhydrase, wo der Mechanismus animiert ist. (verlinkt bei der Abbildung oben rechts, der Video zeigt einen Ausschnitt) </a:t>
            </a:r>
          </a:p>
          <a:p>
            <a:r>
              <a:rPr lang="de-CH" dirty="0"/>
              <a:t>Der Mechanismus der CA ist hier kein Thema, aber: wenn man mal einen Enzymmechanismus etwas genauer anschauen will, ist die CA geeignet. Man kann mit ihr experimentieren (siehe unten), der Mechanismus ist vergleichsweise einfach, umfasst natürlich Wasserstoffbrücken, aber auch Komplexbindungen und Protonenübertragungen entlang einer Protonentransportkette.</a:t>
            </a:r>
          </a:p>
        </p:txBody>
      </p:sp>
    </p:spTree>
    <p:extLst>
      <p:ext uri="{BB962C8B-B14F-4D97-AF65-F5344CB8AC3E}">
        <p14:creationId xmlns:p14="http://schemas.microsoft.com/office/powerpoint/2010/main" val="871442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endParaRPr/>
          </a:p>
        </p:txBody>
      </p:sp>
      <p:sp>
        <p:nvSpPr>
          <p:cNvPr id="227" name="Shape 227"/>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cs typeface="Times New Roman" panose="02020603050405020304" pitchFamily="18" charset="0"/>
              </a:rPr>
              <a:t>https://www.swisseduc.ch/chemie/molekularium/sulfonamides/seiten/b/index.html</a:t>
            </a:r>
          </a:p>
          <a:p>
            <a:pPr marL="0" marR="0" lvl="0" indent="0" defTabSz="914400" eaLnBrk="1" fontAlgn="auto" latinLnBrk="0" hangingPunct="1">
              <a:lnSpc>
                <a:spcPct val="100000"/>
              </a:lnSpc>
              <a:spcBef>
                <a:spcPts val="400"/>
              </a:spcBef>
              <a:spcAft>
                <a:spcPts val="0"/>
              </a:spcAft>
              <a:buClrTx/>
              <a:buSzTx/>
              <a:buFontTx/>
              <a:buNone/>
              <a:tabLst/>
              <a:defRPr/>
            </a:pPr>
            <a:endParaRPr lang="de-CH"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cs typeface="Times New Roman" panose="02020603050405020304" pitchFamily="18" charset="0"/>
              </a:rPr>
              <a:t>Die CA braucht es nur, weil Kohlensäure eine sehr seltsame Säure ist. </a:t>
            </a:r>
          </a:p>
          <a:p>
            <a:pPr marL="0" marR="0" lvl="0" indent="0" defTabSz="914400" eaLnBrk="1" fontAlgn="auto" latinLnBrk="0" hangingPunct="1">
              <a:lnSpc>
                <a:spcPct val="100000"/>
              </a:lnSpc>
              <a:spcBef>
                <a:spcPts val="40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cs typeface="Times New Roman" panose="02020603050405020304" pitchFamily="18" charset="0"/>
              </a:rPr>
              <a:t>Das Experiment zeigt folgendes: die beiden BG </a:t>
            </a:r>
            <a:r>
              <a:rPr lang="de-CH" sz="1200" dirty="0" err="1">
                <a:effectLst/>
                <a:latin typeface="Calibri" panose="020F0502020204030204" pitchFamily="34" charset="0"/>
                <a:ea typeface="Calibri" panose="020F0502020204030204" pitchFamily="34" charset="0"/>
                <a:cs typeface="Times New Roman" panose="02020603050405020304" pitchFamily="18" charset="0"/>
              </a:rPr>
              <a:t>enhalten</a:t>
            </a:r>
            <a:r>
              <a:rPr lang="de-CH" sz="1200" dirty="0">
                <a:effectLst/>
                <a:latin typeface="Calibri" panose="020F0502020204030204" pitchFamily="34" charset="0"/>
                <a:ea typeface="Calibri" panose="020F0502020204030204" pitchFamily="34" charset="0"/>
                <a:cs typeface="Times New Roman" panose="02020603050405020304" pitchFamily="18" charset="0"/>
              </a:rPr>
              <a:t> dieselbe molare Stoffmenge an Säure, rechts Essigsäure, links Kohlensäure. Nun wird eine basische Lösung mit Indikator (Phenolrot) zugegeben. Phenolrot ist pH &gt; 8 rot. </a:t>
            </a:r>
          </a:p>
          <a:p>
            <a:pPr marL="0" marR="0" lvl="0" indent="0" defTabSz="914400" eaLnBrk="1" fontAlgn="auto" latinLnBrk="0" hangingPunct="1">
              <a:lnSpc>
                <a:spcPct val="100000"/>
              </a:lnSpc>
              <a:spcBef>
                <a:spcPts val="40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cs typeface="Times New Roman" panose="02020603050405020304" pitchFamily="18" charset="0"/>
              </a:rPr>
              <a:t>Da die Säuren im Überschuss vorliegen, werden beide Lösungen nach dem Zusammenmischen sauer und der Indikator schlägt nach gelb um. </a:t>
            </a:r>
          </a:p>
          <a:p>
            <a:pPr marL="0" marR="0" lvl="0" indent="0" defTabSz="914400" eaLnBrk="1" fontAlgn="auto" latinLnBrk="0" hangingPunct="1">
              <a:lnSpc>
                <a:spcPct val="100000"/>
              </a:lnSpc>
              <a:spcBef>
                <a:spcPts val="400"/>
              </a:spcBef>
              <a:spcAft>
                <a:spcPts val="0"/>
              </a:spcAft>
              <a:buClrTx/>
              <a:buSzTx/>
              <a:buFontTx/>
              <a:buNone/>
              <a:tabLst/>
              <a:defRPr/>
            </a:pPr>
            <a:r>
              <a:rPr lang="de-CH" sz="1200" dirty="0">
                <a:effectLst/>
                <a:latin typeface="Calibri" panose="020F0502020204030204" pitchFamily="34" charset="0"/>
                <a:ea typeface="Calibri" panose="020F0502020204030204" pitchFamily="34" charset="0"/>
                <a:cs typeface="Times New Roman" panose="02020603050405020304" pitchFamily="18" charset="0"/>
              </a:rPr>
              <a:t>Aber während das bei Essigsäure (und allen anderen «normalen» Säuren) augenblicklich geschieht – die Lösung im BG wird gar nie rot – dauert es im Fall der «Kohlensäure» ziemlich lange, bis die Lösung gelb wird. Obwohl die Lösung also einen Überschuss an Säure enthält, bleibt sie lange basisch. Was ist hier los? </a:t>
            </a:r>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rPr lang="de-CH" dirty="0"/>
              <a:t>Normale S/B-reaktionen laufen diffusionskontrolliert ab: sie geschehen, sobald sich Säure- und Base-Teilchen begegnen (natürlich bei schwachen Säuren auch die Rückreaktion). </a:t>
            </a:r>
          </a:p>
          <a:p>
            <a:r>
              <a:rPr lang="de-CH" dirty="0"/>
              <a:t>Dies liegt daran, dass bei einer S/B-Reaktion nur ein Proton übertragen werden muss. Wenn die Teilchen einmal richtig orientiert sind, ist die dazu nötige Aktivierungsenergie sehr klein – nichts verhindert, dass die Reaktion augenblicklich abläuft. </a:t>
            </a:r>
          </a:p>
          <a:p>
            <a:r>
              <a:rPr lang="de-CH" dirty="0"/>
              <a:t>Wäre die Kohlensäure wirklich ein einfacher Protonenspender wie unten abgebildet, so müsste auch sie diffusionskontrolliert reagieren und der Indikator müsste sich augenblicklich gelb färben. </a:t>
            </a:r>
          </a:p>
          <a:p>
            <a:r>
              <a:rPr lang="de-CH" dirty="0"/>
              <a:t>Das tut sie aber nicht, was uns zeigt, dass es sich bei Kohlensäure *nicht* um das abgebildete Molekül handeln kann. Tatsächlich wurde in wässriger Lösung noch nie eigentliche Kohlensäure nachgewiesen. </a:t>
            </a:r>
          </a:p>
          <a:p>
            <a:r>
              <a:rPr lang="de-CH" dirty="0"/>
              <a:t>Ausserhalb wässriger Lösungen ist sie allerdings existenzfähig und sie lässt sich sogar kristallisieren:  Mehr Infos:</a:t>
            </a:r>
          </a:p>
          <a:p>
            <a:r>
              <a:rPr lang="de-CH" dirty="0"/>
              <a:t>https://www.swisseduc.ch/chemie/molekularium/sulfonamides/zusatz/b/index.html</a:t>
            </a:r>
          </a:p>
          <a:p>
            <a:endParaRPr lang="de-CH" dirty="0"/>
          </a:p>
        </p:txBody>
      </p:sp>
    </p:spTree>
    <p:extLst>
      <p:ext uri="{BB962C8B-B14F-4D97-AF65-F5344CB8AC3E}">
        <p14:creationId xmlns:p14="http://schemas.microsoft.com/office/powerpoint/2010/main" val="3255968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de-CH" sz="1800" dirty="0">
                <a:effectLst/>
                <a:latin typeface="Calibri" panose="020F0502020204030204" pitchFamily="34" charset="0"/>
                <a:ea typeface="Calibri" panose="020F0502020204030204" pitchFamily="34" charset="0"/>
                <a:cs typeface="Times New Roman" panose="02020603050405020304" pitchFamily="18" charset="0"/>
              </a:rPr>
              <a:t>https://www.swisseduc.ch/chemie/molekularium/sulfonamides/zusatz/b/index.html</a:t>
            </a:r>
          </a:p>
          <a:p>
            <a:pPr marL="0" marR="0" lvl="0" indent="0" defTabSz="914400" eaLnBrk="1" fontAlgn="auto" latinLnBrk="0" hangingPunct="1">
              <a:lnSpc>
                <a:spcPct val="100000"/>
              </a:lnSpc>
              <a:spcBef>
                <a:spcPts val="400"/>
              </a:spcBef>
              <a:spcAft>
                <a:spcPts val="0"/>
              </a:spcAft>
              <a:buClrTx/>
              <a:buSzTx/>
              <a:buFontTx/>
              <a:buNone/>
              <a:tabLst/>
              <a:defRPr/>
            </a:pPr>
            <a:endParaRPr lang="de-CH" dirty="0"/>
          </a:p>
          <a:p>
            <a:r>
              <a:rPr lang="de-CH" dirty="0"/>
              <a:t>Das hingegen ist Kohlensäure in Wirklichkeit: gelöstes CO2. Oftmals findet man in der Literatur die Angabe, dass sich das CO2 im </a:t>
            </a:r>
            <a:r>
              <a:rPr lang="de-CH" dirty="0" err="1"/>
              <a:t>Glgw</a:t>
            </a:r>
            <a:r>
              <a:rPr lang="de-CH" dirty="0"/>
              <a:t> zu kleinen Anteilen in die eigentliche Kohlensäure umwandelt, man findet für diese Reaktion </a:t>
            </a:r>
            <a:r>
              <a:rPr lang="de-CH" dirty="0" err="1"/>
              <a:t>Glgw</a:t>
            </a:r>
            <a:r>
              <a:rPr lang="de-CH" dirty="0"/>
              <a:t>-Konstanten um </a:t>
            </a:r>
            <a:r>
              <a:rPr lang="de-CH" dirty="0" err="1"/>
              <a:t>K_hin</a:t>
            </a:r>
            <a:r>
              <a:rPr lang="de-CH" dirty="0"/>
              <a:t> = 1/600 (bzw. für Rückreaktion </a:t>
            </a:r>
            <a:r>
              <a:rPr lang="de-CH" dirty="0" err="1"/>
              <a:t>K_rück</a:t>
            </a:r>
            <a:r>
              <a:rPr lang="de-CH" dirty="0"/>
              <a:t> =600).  Allerdings habe ich bisher keinen belastbaren experimentellen Beleg für dieses K gefunden. Für praktische Zwecke können wir davon ausgehen: der Anteil der eigentlichen </a:t>
            </a:r>
            <a:r>
              <a:rPr lang="de-CH" dirty="0" err="1"/>
              <a:t>Kohllensäure</a:t>
            </a:r>
            <a:r>
              <a:rPr lang="de-CH" dirty="0"/>
              <a:t> H2CO3 ist in wässriger Lösung so klein, dass er vernachlässigbar ist. Kohlensäure ist im Wesentlichen gelöstes CO2.</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rPr lang="de-CH" dirty="0"/>
              <a:t>Damit ist auch klar,  weshalb ausgerechnet die  Kohlensäure so langsam reagiert: Bei der Reaktion von Kohlensäure reagiert eigentlich CO2, und die Reaktion ist viel komplizierter als nur eine H+-Übertragung.</a:t>
            </a:r>
          </a:p>
          <a:p>
            <a:r>
              <a:rPr lang="de-CH" dirty="0"/>
              <a:t>Der Cluster unten links stellt eine energetisch günstige Anordnung von Wassermolekülen um ein CO2-Molekül dar. ist mit einem drehbaren 3D-Modell verlinkt (mit dem Reiter ZMWW bitte Wasserstoffbrücken einblenden!). Er zeigt, dass die Wassermoleküle für den nötigen nukleophilen Angriff falsch orientiert sind. So kommt es, dass sogar die Reaktion mit OH- langsam verläuft: die Wasserkäfige um die beiden Teilchen herum verhindern eine schnelle Reaktion.</a:t>
            </a:r>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Damit hat unser Körper aber ein Problem. Nehmen wir die Atmung. Hier wird CO2 in gewissen Zellen in grosser Menge erzeugt und muss den Körper schnell verlassen. </a:t>
            </a:r>
          </a:p>
          <a:p>
            <a:r>
              <a:rPr lang="de-CH" dirty="0"/>
              <a:t>Nur CO2 ist membrangängig, es muss also in dieser Form durch die Zellmembran ins Blut. Das Gleichgewicht CO2(</a:t>
            </a:r>
            <a:r>
              <a:rPr lang="de-CH" dirty="0" err="1"/>
              <a:t>zelle</a:t>
            </a:r>
            <a:r>
              <a:rPr lang="de-CH" dirty="0"/>
              <a:t>) </a:t>
            </a:r>
            <a:r>
              <a:rPr lang="de-CH" dirty="0">
                <a:sym typeface="Wingdings" panose="05000000000000000000" pitchFamily="2" charset="2"/>
              </a:rPr>
              <a:t> CO2 (</a:t>
            </a:r>
            <a:r>
              <a:rPr lang="de-CH" dirty="0" err="1">
                <a:sym typeface="Wingdings" panose="05000000000000000000" pitchFamily="2" charset="2"/>
              </a:rPr>
              <a:t>blut</a:t>
            </a:r>
            <a:r>
              <a:rPr lang="de-CH" dirty="0">
                <a:sym typeface="Wingdings" panose="05000000000000000000" pitchFamily="2" charset="2"/>
              </a:rPr>
              <a:t>) stellt sich zwar sehr schnell ein, aber dabei gelangt nur sehr wenig CO ins Blut. Bei einem Blut-pH von 7.4 kann man sehr viel mehr HCO3- als CO2 in Lösung bringen. Damit also möglichst viel CO2 im But abtransportiert werden kann, muss dieses CO2 in HCO3- umgewandelt werden. Das Blut ist aber nur etwa 1 Sekunde in den Kapillaren, während die Umwandlung von CO2 zu HCO3- deutlich länger dauert. Daher braucht es ein Enzym, das diese Umwandlung schnell genug macht: </a:t>
            </a:r>
            <a:r>
              <a:rPr lang="de-CH" dirty="0" err="1">
                <a:sym typeface="Wingdings" panose="05000000000000000000" pitchFamily="2" charset="2"/>
              </a:rPr>
              <a:t>ie</a:t>
            </a:r>
            <a:r>
              <a:rPr lang="de-CH" dirty="0">
                <a:sym typeface="Wingdings" panose="05000000000000000000" pitchFamily="2" charset="2"/>
              </a:rPr>
              <a:t> Carboanhydrase. </a:t>
            </a:r>
          </a:p>
        </p:txBody>
      </p:sp>
    </p:spTree>
    <p:extLst>
      <p:ext uri="{BB962C8B-B14F-4D97-AF65-F5344CB8AC3E}">
        <p14:creationId xmlns:p14="http://schemas.microsoft.com/office/powerpoint/2010/main" val="3346785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de-CH" dirty="0">
                <a:sym typeface="Wingdings" panose="05000000000000000000" pitchFamily="2" charset="2"/>
              </a:rPr>
              <a:t>In allen anderen Organen, wo Carboanhydrase wichtig ist und </a:t>
            </a:r>
            <a:r>
              <a:rPr lang="de-CH" dirty="0" err="1">
                <a:sym typeface="Wingdings" panose="05000000000000000000" pitchFamily="2" charset="2"/>
              </a:rPr>
              <a:t>Sulfanilamid</a:t>
            </a:r>
            <a:r>
              <a:rPr lang="de-CH" dirty="0">
                <a:sym typeface="Wingdings" panose="05000000000000000000" pitchFamily="2" charset="2"/>
              </a:rPr>
              <a:t> daher Nebenwirkungen zeitigt, ist die Situation gleich: CO2 muss schnell in HCO3- umgewandelt werden und die </a:t>
            </a:r>
            <a:r>
              <a:rPr lang="de-CH" dirty="0" err="1">
                <a:sym typeface="Wingdings" panose="05000000000000000000" pitchFamily="2" charset="2"/>
              </a:rPr>
              <a:t>unkatalysierte</a:t>
            </a:r>
            <a:r>
              <a:rPr lang="de-CH" dirty="0">
                <a:sym typeface="Wingdings" panose="05000000000000000000" pitchFamily="2" charset="2"/>
              </a:rPr>
              <a:t> Reaktion ist dafür zu langsam. </a:t>
            </a:r>
            <a:endParaRPr lang="de-CH" dirty="0"/>
          </a:p>
          <a:p>
            <a:r>
              <a:rPr lang="de-CH" dirty="0"/>
              <a:t>In den Unterlagen ist die Bildung des Kammerwassers im Auge etwas genauer ausgeführt (also die Senkung des Augendrucks durch Sulfonamide), weil eine der Chemikalien, die untersucht wird, </a:t>
            </a:r>
            <a:r>
              <a:rPr lang="de-CH" dirty="0" err="1"/>
              <a:t>Dorzolamid</a:t>
            </a:r>
            <a:r>
              <a:rPr lang="de-CH" dirty="0"/>
              <a:t>, spezifisch als Medikament für die Senkung des Augendrucks eingesetzt wird.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rPr lang="de-CH" dirty="0"/>
              <a:t>In den Unterlagen findet sich eine Anleitung für die Isolation von Carboanhydrase aus Blut, mit der man dann die Inhibitionsversuche machen kann.  Man kann CA allerdings auch kaufen und die folgenden Versuche funktionieren auch einwandfrei mit käuflicher CA.</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endParaRPr/>
          </a:p>
        </p:txBody>
      </p:sp>
      <p:sp>
        <p:nvSpPr>
          <p:cNvPr id="305" name="Shape 305"/>
          <p:cNvSpPr>
            <a:spLocks noGrp="1"/>
          </p:cNvSpPr>
          <p:nvPr>
            <p:ph type="body" sz="quarter" idx="1"/>
          </p:nvPr>
        </p:nvSpPr>
        <p:spPr>
          <a:prstGeom prst="rect">
            <a:avLst/>
          </a:prstGeom>
        </p:spPr>
        <p:txBody>
          <a:bodyPr/>
          <a:lstStyle/>
          <a:p>
            <a:r>
              <a:rPr lang="de-CH" dirty="0"/>
              <a:t>Wenn man wieder «kohlensäurehaltige» wässrige Lösung, also wässrige Lösung mit gelöstem CO2, wie oben mit basischer Lösung mit Indikator versetzt und in einem Gefäss CA zusetzt,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rPr lang="de-CH" dirty="0"/>
              <a:t>so stellt man fest: mit CA läuft die Entfärbung viel schneller ab als ohne. Die Enzymaktivität der CA lässt sich auf diese Weise ganz einfach zeigen. </a:t>
            </a:r>
          </a:p>
          <a:p>
            <a:r>
              <a:rPr lang="de-CH" dirty="0"/>
              <a:t>Die Abbildung ist allerdings fake: es ist in </a:t>
            </a:r>
            <a:r>
              <a:rPr lang="de-CH" dirty="0" err="1"/>
              <a:t>wirklichkeit</a:t>
            </a:r>
            <a:r>
              <a:rPr lang="de-CH" dirty="0"/>
              <a:t> der Video, bei dem links CO2 und rechts </a:t>
            </a:r>
            <a:r>
              <a:rPr lang="de-CH" dirty="0" err="1"/>
              <a:t>essigsäure</a:t>
            </a:r>
            <a:r>
              <a:rPr lang="de-CH" dirty="0"/>
              <a:t> zugesetzt wurde. </a:t>
            </a:r>
          </a:p>
          <a:p>
            <a:endParaRPr lang="de-CH" dirty="0"/>
          </a:p>
          <a:p>
            <a:r>
              <a:rPr lang="de-CH" dirty="0"/>
              <a:t>Gibt man dem Rechten BG </a:t>
            </a:r>
            <a:r>
              <a:rPr lang="de-CH" dirty="0" err="1"/>
              <a:t>Sulfanilamid</a:t>
            </a:r>
            <a:r>
              <a:rPr lang="de-CH" dirty="0"/>
              <a:t> oder einen anderen CA-Inhibitor zu, dann wird die Reaktion wieder sehr viel langsamer. Auch Inhibitor-Aktivität lässt sich so auf einfache Weise zeigen. Details zu den Versuchen: siehe Unterlagen auf der Webseite.</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de-CH" sz="3200" dirty="0">
                <a:solidFill>
                  <a:srgbClr val="000000"/>
                </a:solidFill>
                <a:effectLst/>
                <a:latin typeface="Arial" panose="020B0604020202020204" pitchFamily="34" charset="0"/>
              </a:rPr>
              <a:t>Damit ich Ihnen eine erste Übersicht über die einzelnen Bereiche geben kann, und Sie die Präsentation, die wir Ihnen zeigen mit Ellen Links gleich runterladen können, möchte ich Sie bitten, diesen QR-Code mit Ihrem Handy oder Ihrem Tablet zu verwenden. Damit gelangen Sie auf die Downloadseite auf </a:t>
            </a:r>
            <a:r>
              <a:rPr lang="de-CH" sz="3200" dirty="0" err="1">
                <a:solidFill>
                  <a:srgbClr val="000000"/>
                </a:solidFill>
                <a:effectLst/>
                <a:latin typeface="Arial" panose="020B0604020202020204" pitchFamily="34" charset="0"/>
              </a:rPr>
              <a:t>SwissEduc</a:t>
            </a:r>
            <a:r>
              <a:rPr lang="de-CH" sz="3200" dirty="0">
                <a:solidFill>
                  <a:srgbClr val="000000"/>
                </a:solidFill>
                <a:effectLst/>
                <a:latin typeface="Arial" panose="020B0604020202020204" pitchFamily="34" charset="0"/>
              </a:rPr>
              <a:t>, wo die einzelnen Module der Unterrichtseinheit heruntergeladen bzw. verwendet werden können.</a:t>
            </a:r>
          </a:p>
          <a:p>
            <a:endParaRPr lang="de-DE" sz="3200" dirty="0"/>
          </a:p>
        </p:txBody>
      </p:sp>
    </p:spTree>
    <p:extLst>
      <p:ext uri="{BB962C8B-B14F-4D97-AF65-F5344CB8AC3E}">
        <p14:creationId xmlns:p14="http://schemas.microsoft.com/office/powerpoint/2010/main" val="113535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noRot="1" noChangeAspect="1"/>
          </p:cNvSpPr>
          <p:nvPr>
            <p:ph type="sldImg"/>
          </p:nvPr>
        </p:nvSpPr>
        <p:spPr>
          <a:prstGeom prst="rect">
            <a:avLst/>
          </a:prstGeom>
        </p:spPr>
        <p:txBody>
          <a:bodyPr/>
          <a:lstStyle/>
          <a:p>
            <a:endParaRPr/>
          </a:p>
        </p:txBody>
      </p:sp>
      <p:sp>
        <p:nvSpPr>
          <p:cNvPr id="318" name="Shape 318"/>
          <p:cNvSpPr>
            <a:spLocks noGrp="1"/>
          </p:cNvSpPr>
          <p:nvPr>
            <p:ph type="body" sz="quarter" idx="1"/>
          </p:nvPr>
        </p:nvSpPr>
        <p:spPr>
          <a:prstGeom prst="rect">
            <a:avLst/>
          </a:prstGeom>
        </p:spPr>
        <p:txBody>
          <a:bodyPr/>
          <a:lstStyle/>
          <a:p>
            <a:r>
              <a:rPr dirty="0"/>
              <a:t>https://www.swisseduc.ch/chemie/sulfonamide/carboanhydrase_hemmung/</a:t>
            </a:r>
            <a:endParaRPr lang="de-CH" dirty="0"/>
          </a:p>
          <a:p>
            <a:endParaRPr lang="de-CH" dirty="0"/>
          </a:p>
          <a:p>
            <a:r>
              <a:rPr lang="de-CH" dirty="0"/>
              <a:t>Man kann nun eine reihe von Sulfonamiden auf antibiotische Wirkung und CA-Hemmung testen (rote Zahl: wie lange dauert die Entfärbung des Indikators) und stellt fest: </a:t>
            </a:r>
          </a:p>
          <a:p>
            <a:r>
              <a:rPr lang="de-CH" dirty="0" err="1"/>
              <a:t>Sulfanilamid</a:t>
            </a:r>
            <a:r>
              <a:rPr lang="de-CH" dirty="0"/>
              <a:t>, Acetazolamid und </a:t>
            </a:r>
            <a:r>
              <a:rPr lang="de-CH" dirty="0" err="1"/>
              <a:t>Dorzolamid</a:t>
            </a:r>
            <a:r>
              <a:rPr lang="de-CH" dirty="0"/>
              <a:t> hemmen die CA. </a:t>
            </a:r>
            <a:r>
              <a:rPr lang="de-CH" dirty="0" err="1"/>
              <a:t>Sulfamethoxazol</a:t>
            </a:r>
            <a:r>
              <a:rPr lang="de-CH" dirty="0"/>
              <a:t> hingegen hemmt die CA nicht. </a:t>
            </a:r>
          </a:p>
          <a:p>
            <a:r>
              <a:rPr lang="de-CH" dirty="0"/>
              <a:t>Umgekehrt wirken </a:t>
            </a:r>
            <a:r>
              <a:rPr lang="de-CH" dirty="0" err="1"/>
              <a:t>Sulfanilamid</a:t>
            </a:r>
            <a:r>
              <a:rPr lang="de-CH" dirty="0"/>
              <a:t> und </a:t>
            </a:r>
            <a:r>
              <a:rPr lang="de-CH" dirty="0" err="1"/>
              <a:t>Sulfamethoxazol</a:t>
            </a:r>
            <a:r>
              <a:rPr lang="de-CH" dirty="0"/>
              <a:t> antibiotisch, nicht aber die anderen Sulfonamide. </a:t>
            </a:r>
          </a:p>
          <a:p>
            <a:r>
              <a:rPr lang="de-CH" dirty="0"/>
              <a:t>Während also </a:t>
            </a:r>
            <a:r>
              <a:rPr lang="de-CH" dirty="0" err="1"/>
              <a:t>Sulfnailamid</a:t>
            </a:r>
            <a:r>
              <a:rPr lang="de-CH" dirty="0"/>
              <a:t> beides kann, sind die anderen Stoffe spezifisch jeweils für eine Wirkung, entweder Antibiotikum oder dann CA-Hemmer.</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rPr lang="de-CH" dirty="0"/>
              <a:t>Wie aber kann das sein?</a:t>
            </a:r>
          </a:p>
          <a:p>
            <a:r>
              <a:rPr lang="de-CH" dirty="0"/>
              <a:t>Die Idee: Spezifische stellen des </a:t>
            </a:r>
            <a:r>
              <a:rPr lang="de-CH" dirty="0" err="1"/>
              <a:t>Inhibitiors</a:t>
            </a:r>
            <a:r>
              <a:rPr lang="de-CH" dirty="0"/>
              <a:t> binden an die beiden Enzyme, DHPS bzw. CA. </a:t>
            </a:r>
          </a:p>
          <a:p>
            <a:r>
              <a:rPr lang="de-CH" dirty="0"/>
              <a:t>Die CA-Hemmer weisen alle dieselbe </a:t>
            </a:r>
            <a:r>
              <a:rPr lang="de-CH" dirty="0" err="1"/>
              <a:t>funktonee</a:t>
            </a:r>
            <a:r>
              <a:rPr lang="de-CH" dirty="0"/>
              <a:t> </a:t>
            </a:r>
            <a:r>
              <a:rPr lang="de-CH" dirty="0" err="1"/>
              <a:t>unsubstiuierte</a:t>
            </a:r>
            <a:r>
              <a:rPr lang="de-CH" dirty="0"/>
              <a:t> Sulfonamid-Gruppe auf, die bei </a:t>
            </a:r>
            <a:r>
              <a:rPr lang="de-CH" dirty="0" err="1"/>
              <a:t>Sulfamethoxazol</a:t>
            </a:r>
            <a:r>
              <a:rPr lang="de-CH" dirty="0"/>
              <a:t> fehlt. Die beiden antibiotisch wirkenden Stoffe sind beides aromatische Amine – und nur sie. Daher liegt es nahe, davon auszugehen: Die </a:t>
            </a:r>
            <a:r>
              <a:rPr lang="de-CH" dirty="0" err="1"/>
              <a:t>aromatengebundene</a:t>
            </a:r>
            <a:r>
              <a:rPr lang="de-CH" dirty="0"/>
              <a:t> Aminogruppe bindet an die DHPS und hemmt sie, während die Sulfonamid-Gruppe an die CA bindet und sie hemmt. </a:t>
            </a:r>
          </a:p>
          <a:p>
            <a:endParaRPr lang="de-CH"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rPr dirty="0"/>
              <a:t>Das </a:t>
            </a:r>
            <a:r>
              <a:rPr dirty="0" err="1"/>
              <a:t>unterste</a:t>
            </a:r>
            <a:r>
              <a:rPr dirty="0"/>
              <a:t> </a:t>
            </a:r>
            <a:r>
              <a:rPr dirty="0" err="1"/>
              <a:t>Medikament</a:t>
            </a:r>
            <a:r>
              <a:rPr dirty="0"/>
              <a:t> hat </a:t>
            </a:r>
            <a:r>
              <a:rPr dirty="0" err="1"/>
              <a:t>wenig</a:t>
            </a:r>
            <a:r>
              <a:rPr dirty="0"/>
              <a:t> </a:t>
            </a:r>
            <a:r>
              <a:rPr dirty="0" err="1"/>
              <a:t>Nebenwirkungen</a:t>
            </a:r>
            <a:r>
              <a:rPr dirty="0"/>
              <a:t>, </a:t>
            </a:r>
            <a:r>
              <a:rPr dirty="0" err="1"/>
              <a:t>weil</a:t>
            </a:r>
            <a:r>
              <a:rPr dirty="0"/>
              <a:t> es </a:t>
            </a:r>
            <a:r>
              <a:rPr dirty="0" err="1"/>
              <a:t>als</a:t>
            </a:r>
            <a:r>
              <a:rPr dirty="0"/>
              <a:t> </a:t>
            </a:r>
            <a:r>
              <a:rPr dirty="0" err="1"/>
              <a:t>Augentropfen</a:t>
            </a:r>
            <a:r>
              <a:rPr dirty="0"/>
              <a:t> </a:t>
            </a:r>
            <a:r>
              <a:rPr dirty="0" err="1"/>
              <a:t>appliziert</a:t>
            </a:r>
            <a:r>
              <a:rPr dirty="0"/>
              <a:t> </a:t>
            </a:r>
            <a:r>
              <a:rPr dirty="0" err="1"/>
              <a:t>wird</a:t>
            </a:r>
            <a:r>
              <a:rPr dirty="0"/>
              <a:t> und </a:t>
            </a:r>
            <a:r>
              <a:rPr dirty="0" err="1"/>
              <a:t>nur</a:t>
            </a:r>
            <a:r>
              <a:rPr dirty="0"/>
              <a:t> </a:t>
            </a:r>
            <a:r>
              <a:rPr dirty="0" err="1"/>
              <a:t>lokal</a:t>
            </a:r>
            <a:r>
              <a:rPr dirty="0"/>
              <a:t> </a:t>
            </a:r>
            <a:r>
              <a:rPr dirty="0" err="1"/>
              <a:t>wirkt</a:t>
            </a:r>
            <a:r>
              <a:rPr dirty="0"/>
              <a:t>.</a:t>
            </a:r>
          </a:p>
          <a:p>
            <a:r>
              <a:rPr dirty="0"/>
              <a:t>An die</a:t>
            </a:r>
            <a:r>
              <a:rPr lang="de-CH" dirty="0" err="1"/>
              <a:t>sem</a:t>
            </a:r>
            <a:r>
              <a:rPr lang="de-CH" dirty="0"/>
              <a:t> Beispiel erkennen die Schüler, wie Medikamente optimiert und Nebenwirkungen vermieden werden können</a:t>
            </a:r>
          </a:p>
          <a:p>
            <a:endParaRPr lang="de-CH" dirty="0"/>
          </a:p>
          <a:p>
            <a:pPr marL="0" marR="0" lvl="0" indent="0" defTabSz="914400" eaLnBrk="1" fontAlgn="auto" latinLnBrk="0" hangingPunct="1">
              <a:lnSpc>
                <a:spcPct val="100000"/>
              </a:lnSpc>
              <a:spcBef>
                <a:spcPts val="400"/>
              </a:spcBef>
              <a:spcAft>
                <a:spcPts val="0"/>
              </a:spcAft>
              <a:buClrTx/>
              <a:buSzTx/>
              <a:buFontTx/>
              <a:buNone/>
              <a:tabLst/>
              <a:defRPr/>
            </a:pPr>
            <a:r>
              <a:rPr lang="de-CH" dirty="0"/>
              <a:t>Allerdings: es gibt unzählige aromatische Amine, von denen bei weitem nicht jede die DHPS hemmt. Diese aromatisch gebundene Aminogruppe alleine wäre natürlich viel zu wenig charakteristisch, um ein einziges Enzym spezifisch zu binden und zu hemmen. Genauso ist eine einzige Sulfonamid-gruppe für die «molekulare Erkennung» zu wenig charakteristisch und reicht nicht aus, um ein einziges Enzym spezifisch zu binden und zu blockieren. Es muss also noch etwas raffinierter sein.</a:t>
            </a:r>
          </a:p>
          <a:p>
            <a:endParaRPr lang="de-CH"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einem weiteren Modul geht es daher darum, dieses spezifische Docken der Inhibitoren an ihr Enzym genauer zu untersuchen und zu verstehen und vorherzusagen, welche weiteren Stoffe ebenso spezifische Inhibitoren sein könnten.</a:t>
            </a:r>
          </a:p>
        </p:txBody>
      </p:sp>
    </p:spTree>
    <p:extLst>
      <p:ext uri="{BB962C8B-B14F-4D97-AF65-F5344CB8AC3E}">
        <p14:creationId xmlns:p14="http://schemas.microsoft.com/office/powerpoint/2010/main" val="240731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finden sich Aufgaben (oben: Link für </a:t>
            </a:r>
            <a:r>
              <a:rPr lang="de-CH" dirty="0" err="1"/>
              <a:t>Sus</a:t>
            </a:r>
            <a:r>
              <a:rPr lang="de-CH" dirty="0"/>
              <a:t>)</a:t>
            </a:r>
          </a:p>
          <a:p>
            <a:r>
              <a:rPr lang="de-CH" dirty="0"/>
              <a:t>Und Lösungen (unten, link nur für LP).</a:t>
            </a:r>
          </a:p>
        </p:txBody>
      </p:sp>
    </p:spTree>
    <p:extLst>
      <p:ext uri="{BB962C8B-B14F-4D97-AF65-F5344CB8AC3E}">
        <p14:creationId xmlns:p14="http://schemas.microsoft.com/office/powerpoint/2010/main" val="933142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einem ersten Schritt geht es darum, die Wirkung von </a:t>
            </a:r>
            <a:r>
              <a:rPr lang="de-CH" dirty="0" err="1"/>
              <a:t>Sulfanilamid</a:t>
            </a:r>
            <a:r>
              <a:rPr lang="de-CH" dirty="0"/>
              <a:t> als Antibiotikum besser zu verstehen. Die erste Frage ist: Wenn der Inhibitor anstelle eines natürlichen Substrates bindet, welches Substrat ersetzt er dann? Welches Substrat hat also die richtige Form, die richtige Verteilung von Partialladungen und </a:t>
            </a:r>
            <a:r>
              <a:rPr lang="de-CH" dirty="0" err="1"/>
              <a:t>Wasserstofff</a:t>
            </a:r>
            <a:r>
              <a:rPr lang="de-CH" dirty="0"/>
              <a:t>-Halbbrücken? (Aufgabe mit Selbstkontrolle).</a:t>
            </a:r>
          </a:p>
        </p:txBody>
      </p:sp>
    </p:spTree>
    <p:extLst>
      <p:ext uri="{BB962C8B-B14F-4D97-AF65-F5344CB8AC3E}">
        <p14:creationId xmlns:p14="http://schemas.microsoft.com/office/powerpoint/2010/main" val="1576566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Dann müssen die </a:t>
            </a:r>
            <a:r>
              <a:rPr lang="de-CH" dirty="0" err="1"/>
              <a:t>Sus</a:t>
            </a:r>
            <a:r>
              <a:rPr lang="de-CH" dirty="0"/>
              <a:t> versuchen, den Inhibitor in das Enzym zu passen. Als Vorlage dient das natürliche Substrat, das bereits an der richtigen Stelle in der Kristallstruktur gebunden vorliegt. Der Video zeigt das Vorgehen. Zum Schluss </a:t>
            </a:r>
            <a:r>
              <a:rPr lang="de-CH" dirty="0" err="1"/>
              <a:t>akn</a:t>
            </a:r>
            <a:r>
              <a:rPr lang="de-CH" dirty="0"/>
              <a:t> man mit der gelben Taste [Lösung überprüfen] kontrollieren, ob man es richtig gemacht hat.</a:t>
            </a:r>
          </a:p>
          <a:p>
            <a:r>
              <a:rPr lang="de-CH" dirty="0"/>
              <a:t>Danach kann man überprüfen, welche Wasserstoffbrücken (WBR) zwischen Substrat und Enzym bzw. Inhibitor und Enzym möglich sind, und welche «hydrophoben Wechselwirkungen» das Binden stabilisieren (wie immer man «hydrophobe Wechselwirkungen» thematisiert, es geht ja nur zu geringen Anteilen um van der Waals-Wechselwirkungen zwischen </a:t>
            </a:r>
            <a:r>
              <a:rPr lang="de-CH" dirty="0" err="1"/>
              <a:t>hyddrophoben</a:t>
            </a:r>
            <a:r>
              <a:rPr lang="de-CH" dirty="0"/>
              <a:t> Molekülteilen, sondern um vor allem um Abwesenheit von WBR).</a:t>
            </a:r>
          </a:p>
          <a:p>
            <a:r>
              <a:rPr lang="de-CH" dirty="0"/>
              <a:t>Mit rot/cyan-3D-Brillen kann man sich die Modelle auch 3D anschauen. Diese 3D-brillen kommen allerdings in sehr unterschiedlicher Qualität, und bei komplizierteren Konstellationen helfen eigentlich nur wirklich gute Brillen.</a:t>
            </a:r>
          </a:p>
          <a:p>
            <a:endParaRPr lang="de-CH" dirty="0"/>
          </a:p>
          <a:p>
            <a:r>
              <a:rPr lang="de-CH" dirty="0"/>
              <a:t>Bei diesem Docking berücksichtigt man also nur die geometrische Passung, WBR und hydrophobe Wechselwirkungen. Es werden keine Energieberechnungen angestellt. </a:t>
            </a:r>
          </a:p>
          <a:p>
            <a:r>
              <a:rPr lang="de-CH" dirty="0"/>
              <a:t>Einerseits zeigt sich, dass es vielen </a:t>
            </a:r>
            <a:r>
              <a:rPr lang="de-CH" dirty="0" err="1"/>
              <a:t>SuS</a:t>
            </a:r>
            <a:r>
              <a:rPr lang="de-CH" dirty="0"/>
              <a:t> gar nicht einfach fällt, diese Passung zu verstehen. Es ist für sie sehr lehrreich, die geometrische Passung zu verstehen und WBR und hydrophobe Bereiche zu untersuchen (siehe auch spätere Übungen, weiter unten). </a:t>
            </a:r>
          </a:p>
          <a:p>
            <a:endParaRPr lang="de-CH" dirty="0"/>
          </a:p>
          <a:p>
            <a:r>
              <a:rPr lang="de-CH" dirty="0"/>
              <a:t>Die genaue Berechnung der Binde-Enthalpien und Entropien würde die Verwendung elaborierter Programme voraussetzen, und die Diskussion würde die </a:t>
            </a:r>
            <a:r>
              <a:rPr lang="de-CH" dirty="0" err="1"/>
              <a:t>Sus</a:t>
            </a:r>
            <a:r>
              <a:rPr lang="de-CH" dirty="0"/>
              <a:t> schnell überfordern. </a:t>
            </a:r>
          </a:p>
          <a:p>
            <a:endParaRPr lang="de-CH" dirty="0"/>
          </a:p>
          <a:p>
            <a:r>
              <a:rPr lang="de-CH" dirty="0"/>
              <a:t>Naiverweise könnte man z.B. annehmen: jede zusätzliche WBR, die zwischen Inhibitor und Enzym ausgebildet werden kann, verstärkt die Bindung um einen gewissen Betrag. Die ersten Versuche, Medikament zu optimieren, folgten </a:t>
            </a:r>
            <a:r>
              <a:rPr lang="de-CH" dirty="0" err="1"/>
              <a:t>tatäschlich</a:t>
            </a:r>
            <a:r>
              <a:rPr lang="de-CH" dirty="0"/>
              <a:t> dieser </a:t>
            </a:r>
            <a:r>
              <a:rPr lang="de-CH" dirty="0" err="1"/>
              <a:t>working</a:t>
            </a:r>
            <a:r>
              <a:rPr lang="de-CH" dirty="0"/>
              <a:t> </a:t>
            </a:r>
            <a:r>
              <a:rPr lang="de-CH" dirty="0" err="1"/>
              <a:t>hypothesis</a:t>
            </a:r>
            <a:r>
              <a:rPr lang="de-CH" dirty="0"/>
              <a:t>. Tatsächlich ging der Schuss aber meistens hinten raus: </a:t>
            </a:r>
            <a:r>
              <a:rPr lang="de-CH" dirty="0" err="1"/>
              <a:t>zusätliche</a:t>
            </a:r>
            <a:r>
              <a:rPr lang="de-CH" dirty="0"/>
              <a:t> WBR verschlechtern oft das Bindevermögen. Die hat verschiedene Gründe. Erstens: bevor der Inhibitor bindet, geht das Enzym ja WBR mit Wassermolekülen ein. WBR verbessern das Bindevermögen des Inhibitors nur, wenn sie «besser» sind (was auch immer das heisst), als diejenigen zwischen Enzym und Wasser. </a:t>
            </a:r>
          </a:p>
          <a:p>
            <a:r>
              <a:rPr lang="de-CH" dirty="0"/>
              <a:t>Ein anderer häufiger Grund: WBR fixieren das Enzym in bestimmten Positionen. Wenn das Enzym ohne diese WBR freier beweglich ist, ist der Komplex ohne WBR </a:t>
            </a:r>
            <a:r>
              <a:rPr lang="de-CH" dirty="0" err="1"/>
              <a:t>entropisch</a:t>
            </a:r>
            <a:r>
              <a:rPr lang="de-CH" dirty="0"/>
              <a:t> deutlich günstiger. WBR können also über </a:t>
            </a:r>
            <a:r>
              <a:rPr lang="de-CH" dirty="0" err="1"/>
              <a:t>entropische</a:t>
            </a:r>
            <a:r>
              <a:rPr lang="de-CH" dirty="0"/>
              <a:t> Ungünstigkeit das Bindevermögen senken. </a:t>
            </a:r>
          </a:p>
          <a:p>
            <a:r>
              <a:rPr lang="de-CH" dirty="0"/>
              <a:t>Wen es genauer interessiert, welche Probleme auftreten und welche subtilen Effekte entscheidend sein können, sei auf unseren Artikel in der </a:t>
            </a:r>
            <a:r>
              <a:rPr lang="de-CH" dirty="0" err="1"/>
              <a:t>Chimia</a:t>
            </a:r>
            <a:r>
              <a:rPr lang="de-CH" dirty="0"/>
              <a:t> verwiesen, der ebenfalls auf der Webseite aufgeschaltet ist.</a:t>
            </a:r>
          </a:p>
          <a:p>
            <a:endParaRPr lang="de-CH" dirty="0"/>
          </a:p>
          <a:p>
            <a:endParaRPr lang="de-CH" dirty="0"/>
          </a:p>
          <a:p>
            <a:endParaRPr lang="de-CH" dirty="0"/>
          </a:p>
        </p:txBody>
      </p:sp>
    </p:spTree>
    <p:extLst>
      <p:ext uri="{BB962C8B-B14F-4D97-AF65-F5344CB8AC3E}">
        <p14:creationId xmlns:p14="http://schemas.microsoft.com/office/powerpoint/2010/main" val="233394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Nur für LP: gibt man in der Kommandozeile den Befehl gemogelt ein, so werden auf allen Seiten die Inhibitoren an die richtige Stelle gerückt. </a:t>
            </a:r>
          </a:p>
        </p:txBody>
      </p:sp>
    </p:spTree>
    <p:extLst>
      <p:ext uri="{BB962C8B-B14F-4D97-AF65-F5344CB8AC3E}">
        <p14:creationId xmlns:p14="http://schemas.microsoft.com/office/powerpoint/2010/main" val="287863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Hinweis: </a:t>
            </a:r>
            <a:r>
              <a:rPr lang="de-CH" dirty="0" err="1"/>
              <a:t>Dorzolamid</a:t>
            </a:r>
            <a:r>
              <a:rPr lang="de-CH" dirty="0"/>
              <a:t> ist ein sehr interessanter Fall, weil es eines der ersten Medikamente ist, die mittels Docking optimiert wurden. Der Wirkstoff A) wirkte recht gut als CA-Hemmer, war aber ein bisschen zu wenig hydrophob, um effizient als Augentropfen appliziert zu werden. Man dockte den Wirkstoff also in die CA und ermittelte so, wo sich weitere Methylgruppen anfügen liessen, ohne, dass die Passung schlechter wurde. Es resultierte </a:t>
            </a:r>
            <a:r>
              <a:rPr lang="de-CH" dirty="0" err="1"/>
              <a:t>Dorzolamid</a:t>
            </a:r>
            <a:r>
              <a:rPr lang="de-CH" dirty="0"/>
              <a:t>, das nicht nur das richtige Mass an </a:t>
            </a:r>
            <a:r>
              <a:rPr lang="de-CH" dirty="0" err="1"/>
              <a:t>Hydrophobizität</a:t>
            </a:r>
            <a:r>
              <a:rPr lang="de-CH" dirty="0"/>
              <a:t> aufwies, sondern zudem sehr gut in die CA band. </a:t>
            </a:r>
          </a:p>
        </p:txBody>
      </p:sp>
    </p:spTree>
    <p:extLst>
      <p:ext uri="{BB962C8B-B14F-4D97-AF65-F5344CB8AC3E}">
        <p14:creationId xmlns:p14="http://schemas.microsoft.com/office/powerpoint/2010/main" val="139547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pPr>
              <a:defRPr sz="2000"/>
            </a:pPr>
            <a:r>
              <a:t>Vergleich Edukt Acetanilamid mit Sulfanilamid - in vier Stufen</a:t>
            </a:r>
          </a:p>
          <a:p>
            <a:pPr marL="160420" indent="-160420">
              <a:buSzPct val="100000"/>
              <a:buAutoNum type="arabicPeriod"/>
              <a:defRPr sz="2000"/>
            </a:pPr>
            <a:r>
              <a:t>Chlorsulfonsäure - elektrophile Zweitsusbstitution - in zwei Schritten im gleichen Gefäss zu instabilem Sulfonsäurechlorid.</a:t>
            </a:r>
          </a:p>
          <a:p>
            <a:pPr>
              <a:defRPr sz="2000"/>
            </a:pPr>
            <a:r>
              <a:t>—&gt; Schutzgruppe wichtig, damit keine Polymerisieren</a:t>
            </a:r>
          </a:p>
          <a:p>
            <a:pPr>
              <a:defRPr sz="2000"/>
            </a:pPr>
            <a:r>
              <a:t>2. Mit Ammoniak von Chlorid zum Amis</a:t>
            </a:r>
          </a:p>
          <a:p>
            <a:pPr>
              <a:defRPr sz="2000"/>
            </a:pPr>
            <a:r>
              <a:t>3. Säurekatalysierte Hydrolyse zur Entfernung der Schutzgruppe zum Amin - allerdings protoniert. </a:t>
            </a:r>
          </a:p>
          <a:p>
            <a:pPr>
              <a:defRPr sz="2000"/>
            </a:pPr>
            <a:r>
              <a:t>4. Deprotonierung mit Hydrogenvcarbonat zum Sulfanilamid.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a:t>
            </a:r>
            <a:r>
              <a:rPr lang="de-CH" dirty="0" err="1"/>
              <a:t>weieren</a:t>
            </a:r>
            <a:r>
              <a:rPr lang="de-CH" dirty="0"/>
              <a:t> </a:t>
            </a:r>
            <a:r>
              <a:rPr lang="de-CH" dirty="0" err="1"/>
              <a:t>übungen</a:t>
            </a:r>
            <a:r>
              <a:rPr lang="de-CH" dirty="0"/>
              <a:t> mit 3D-Modellen geht es darum, genau zu untersuchen, wie </a:t>
            </a:r>
            <a:r>
              <a:rPr lang="de-CH" dirty="0" err="1"/>
              <a:t>Sulfanilamid</a:t>
            </a:r>
            <a:r>
              <a:rPr lang="de-CH" dirty="0"/>
              <a:t> (welches beide Enzyme hemmt) in den beiden Bindetaschen bindet. </a:t>
            </a:r>
          </a:p>
        </p:txBody>
      </p:sp>
    </p:spTree>
    <p:extLst>
      <p:ext uri="{BB962C8B-B14F-4D97-AF65-F5344CB8AC3E}">
        <p14:creationId xmlns:p14="http://schemas.microsoft.com/office/powerpoint/2010/main" val="4632846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Dann können sich die </a:t>
            </a:r>
            <a:r>
              <a:rPr lang="de-CH" dirty="0" err="1"/>
              <a:t>Sus</a:t>
            </a:r>
            <a:r>
              <a:rPr lang="de-CH" dirty="0"/>
              <a:t> überlegen, in welches Enzym </a:t>
            </a:r>
            <a:r>
              <a:rPr lang="de-CH" dirty="0" err="1"/>
              <a:t>Sulfamethoxazol</a:t>
            </a:r>
            <a:r>
              <a:rPr lang="de-CH" dirty="0"/>
              <a:t> binden kann. Aufgrund der vorhergehenden Übung kommt nur noch DHPS in Frage, bei der CA würde hingegen einen Teil des Moleküls in einem Bereich zu liegen kommen, in dem sich bereits die Aminosäuren des Enzyms befinden. So kann der Stoff nicht binden. </a:t>
            </a:r>
          </a:p>
          <a:p>
            <a:r>
              <a:rPr lang="de-CH" dirty="0"/>
              <a:t>In einer Docking-Aufgabe zeigt sich dann: </a:t>
            </a:r>
            <a:r>
              <a:rPr lang="de-CH" dirty="0" err="1"/>
              <a:t>Sulfamethoxazol</a:t>
            </a:r>
            <a:r>
              <a:rPr lang="de-CH" dirty="0"/>
              <a:t> lässt sich tatsächlich gut in der Bindetasche platzieren. </a:t>
            </a:r>
          </a:p>
          <a:p>
            <a:r>
              <a:rPr lang="de-CH" dirty="0"/>
              <a:t>Dabei ragt es aber hier oder da ein bisschen in durch die «Oberfläche» (</a:t>
            </a:r>
            <a:r>
              <a:rPr lang="de-CH" dirty="0" err="1"/>
              <a:t>Isofläche</a:t>
            </a:r>
            <a:r>
              <a:rPr lang="de-CH" dirty="0"/>
              <a:t>) der Bindetasche hindurch. Dies ist möglich, da die DHPS ein recht flexibles Enzym ist und sich je nach gebundenem Teilchen ein bisschen verformt. Die eingezeichnete </a:t>
            </a:r>
            <a:r>
              <a:rPr lang="de-CH" dirty="0" err="1"/>
              <a:t>Isofläche</a:t>
            </a:r>
            <a:r>
              <a:rPr lang="de-CH" dirty="0"/>
              <a:t> gilt für eine DHPS, die die natürlichen Substrate bindet und ist nicht für eine Inhibitor-gebundene. …</a:t>
            </a:r>
          </a:p>
        </p:txBody>
      </p:sp>
    </p:spTree>
    <p:extLst>
      <p:ext uri="{BB962C8B-B14F-4D97-AF65-F5344CB8AC3E}">
        <p14:creationId xmlns:p14="http://schemas.microsoft.com/office/powerpoint/2010/main" val="254939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Tatsächlich passt </a:t>
            </a:r>
            <a:r>
              <a:rPr lang="de-CH" dirty="0" err="1"/>
              <a:t>Sulfamethoxazol</a:t>
            </a:r>
            <a:r>
              <a:rPr lang="de-CH" dirty="0"/>
              <a:t> aber nicht in die Bindetasche der CA, sondern ragt weit ins einen Bereich, der bereits vom </a:t>
            </a:r>
            <a:r>
              <a:rPr lang="de-CH" dirty="0" err="1"/>
              <a:t>enzym</a:t>
            </a:r>
            <a:r>
              <a:rPr lang="de-CH" dirty="0"/>
              <a:t> eingenommen wird. Das geht nicht.</a:t>
            </a:r>
          </a:p>
        </p:txBody>
      </p:sp>
    </p:spTree>
    <p:extLst>
      <p:ext uri="{BB962C8B-B14F-4D97-AF65-F5344CB8AC3E}">
        <p14:creationId xmlns:p14="http://schemas.microsoft.com/office/powerpoint/2010/main" val="664165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einer weiteren Aufgabe müssen die </a:t>
            </a:r>
            <a:r>
              <a:rPr lang="de-CH" dirty="0" err="1"/>
              <a:t>Sus</a:t>
            </a:r>
            <a:r>
              <a:rPr lang="de-CH" dirty="0"/>
              <a:t> auf dem Papier entscheiden, welche der abgebildeten Inhibitoren in welches Enzym binden können….</a:t>
            </a:r>
          </a:p>
        </p:txBody>
      </p:sp>
    </p:spTree>
    <p:extLst>
      <p:ext uri="{BB962C8B-B14F-4D97-AF65-F5344CB8AC3E}">
        <p14:creationId xmlns:p14="http://schemas.microsoft.com/office/powerpoint/2010/main" val="3110470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Und das wird dann auch wieder im Modell mit selber durchgeführtem Docking überprüft. Gerade leistungsstarke </a:t>
            </a:r>
            <a:r>
              <a:rPr lang="de-CH" dirty="0" err="1"/>
              <a:t>Schüler:innen</a:t>
            </a:r>
            <a:r>
              <a:rPr lang="de-CH" dirty="0"/>
              <a:t> wollten zum teil unbedingt selber das Docking in alle Varianten durchprobieren – obwohl das ziemlich viel Arbeit ist </a:t>
            </a:r>
            <a:r>
              <a:rPr lang="de-CH" dirty="0">
                <a:sym typeface="Wingdings" panose="05000000000000000000" pitchFamily="2" charset="2"/>
              </a:rPr>
              <a:t>.</a:t>
            </a:r>
            <a:r>
              <a:rPr lang="de-CH" dirty="0"/>
              <a:t>  </a:t>
            </a:r>
          </a:p>
        </p:txBody>
      </p:sp>
    </p:spTree>
    <p:extLst>
      <p:ext uri="{BB962C8B-B14F-4D97-AF65-F5344CB8AC3E}">
        <p14:creationId xmlns:p14="http://schemas.microsoft.com/office/powerpoint/2010/main" val="3074631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pPr>
              <a:defRPr sz="1800"/>
            </a:pPr>
            <a:r>
              <a:rPr dirty="0"/>
              <a:t>Die </a:t>
            </a:r>
            <a:r>
              <a:rPr dirty="0" err="1"/>
              <a:t>Unterrichtseinheit</a:t>
            </a:r>
            <a:r>
              <a:rPr dirty="0"/>
              <a:t> in </a:t>
            </a:r>
            <a:r>
              <a:rPr dirty="0" err="1"/>
              <a:t>einsatzbereiten</a:t>
            </a:r>
            <a:r>
              <a:rPr dirty="0"/>
              <a:t> </a:t>
            </a:r>
            <a:r>
              <a:rPr dirty="0" err="1"/>
              <a:t>Schülerunterlagen</a:t>
            </a:r>
            <a:r>
              <a:rPr dirty="0"/>
              <a:t> - </a:t>
            </a:r>
            <a:r>
              <a:rPr dirty="0" err="1"/>
              <a:t>mit</a:t>
            </a:r>
            <a:r>
              <a:rPr dirty="0"/>
              <a:t> </a:t>
            </a:r>
            <a:r>
              <a:rPr dirty="0" err="1"/>
              <a:t>Lösungsteil</a:t>
            </a:r>
            <a:r>
              <a:rPr dirty="0"/>
              <a:t> - und </a:t>
            </a:r>
            <a:r>
              <a:rPr dirty="0" err="1"/>
              <a:t>Präsentationen</a:t>
            </a:r>
            <a:r>
              <a:rPr dirty="0"/>
              <a:t> </a:t>
            </a:r>
            <a:r>
              <a:rPr dirty="0" err="1"/>
              <a:t>vor</a:t>
            </a:r>
            <a:r>
              <a:rPr dirty="0"/>
              <a:t> - und </a:t>
            </a:r>
            <a:r>
              <a:rPr dirty="0" err="1"/>
              <a:t>zwar</a:t>
            </a:r>
            <a:r>
              <a:rPr dirty="0"/>
              <a:t> auf dem </a:t>
            </a:r>
            <a:r>
              <a:rPr dirty="0" err="1"/>
              <a:t>Unterrichtsserver</a:t>
            </a:r>
            <a:r>
              <a:rPr dirty="0"/>
              <a:t> </a:t>
            </a:r>
            <a:r>
              <a:rPr u="sng" dirty="0">
                <a:solidFill>
                  <a:srgbClr val="0000FF"/>
                </a:solidFill>
                <a:uFill>
                  <a:solidFill>
                    <a:srgbClr val="0000FF"/>
                  </a:solidFill>
                </a:uFill>
                <a:hlinkClick r:id="rId3"/>
              </a:rPr>
              <a:t>swisseduc.ch</a:t>
            </a:r>
            <a:r>
              <a:rPr dirty="0"/>
              <a:t> </a:t>
            </a:r>
            <a:r>
              <a:rPr dirty="0" err="1"/>
              <a:t>im</a:t>
            </a:r>
            <a:r>
              <a:rPr dirty="0"/>
              <a:t> </a:t>
            </a:r>
            <a:r>
              <a:rPr dirty="0" err="1"/>
              <a:t>Bereich</a:t>
            </a:r>
            <a:r>
              <a:rPr dirty="0"/>
              <a:t> </a:t>
            </a:r>
            <a:r>
              <a:rPr dirty="0" err="1"/>
              <a:t>Chemie</a:t>
            </a:r>
            <a:r>
              <a:rPr dirty="0"/>
              <a:t>, den Urs und ich </a:t>
            </a:r>
            <a:r>
              <a:rPr dirty="0" err="1"/>
              <a:t>als</a:t>
            </a:r>
            <a:r>
              <a:rPr dirty="0"/>
              <a:t> </a:t>
            </a:r>
            <a:r>
              <a:rPr dirty="0" err="1"/>
              <a:t>Fachmaster</a:t>
            </a:r>
            <a:r>
              <a:rPr dirty="0"/>
              <a:t> </a:t>
            </a:r>
            <a:r>
              <a:rPr dirty="0" err="1"/>
              <a:t>betreuen</a:t>
            </a:r>
            <a:r>
              <a:rPr dirty="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pPr>
              <a:spcBef>
                <a:spcPts val="500"/>
              </a:spcBef>
              <a:defRPr sz="1800"/>
            </a:pPr>
            <a:r>
              <a:t>Sulfamethoxazol </a:t>
            </a:r>
          </a:p>
          <a:p>
            <a:pPr marL="140367" indent="-140367">
              <a:spcBef>
                <a:spcPts val="500"/>
              </a:spcBef>
              <a:buSzPct val="100000"/>
              <a:buChar char="•"/>
              <a:defRPr sz="1800"/>
            </a:pPr>
            <a:r>
              <a:t>Erste beiden Schritte identisch bis zum Chlorid</a:t>
            </a:r>
          </a:p>
          <a:p>
            <a:pPr marL="140367" indent="-140367">
              <a:spcBef>
                <a:spcPts val="500"/>
              </a:spcBef>
              <a:buSzPct val="100000"/>
              <a:buChar char="•"/>
              <a:defRPr sz="1800"/>
            </a:pPr>
            <a:r>
              <a:t>Dann anderes Amon als Nukleophil: 3-Amino-5-methylisoxazol </a:t>
            </a:r>
          </a:p>
          <a:p>
            <a:pPr>
              <a:spcBef>
                <a:spcPts val="500"/>
              </a:spcBef>
              <a:defRPr sz="1800"/>
            </a:pPr>
            <a:r>
              <a:t>Verbesserunsmöglichkeiten:</a:t>
            </a:r>
          </a:p>
          <a:p>
            <a:pPr marL="140367" indent="-140367">
              <a:spcBef>
                <a:spcPts val="500"/>
              </a:spcBef>
              <a:buSzPct val="100000"/>
              <a:buChar char="•"/>
              <a:defRPr sz="1800"/>
            </a:pPr>
            <a:r>
              <a:t>In zahlreichen organischen Reaktionen wird THF aufgrund seiner </a:t>
            </a:r>
            <a:r>
              <a:rPr b="1"/>
              <a:t>Donorwirkung</a:t>
            </a:r>
            <a:r>
              <a:t> als Lösungsmittel eingesetzt, Tb ist 66°C</a:t>
            </a:r>
            <a:br/>
            <a:r>
              <a:rPr b="1"/>
              <a:t>Wasser</a:t>
            </a:r>
            <a:r>
              <a:t> ist auch möglich, aber schlechtere Löslichkeit und längere Dauer</a:t>
            </a:r>
          </a:p>
          <a:p>
            <a:pPr marL="140367" indent="-140367">
              <a:spcBef>
                <a:spcPts val="500"/>
              </a:spcBef>
              <a:buSzPct val="100000"/>
              <a:buChar char="•"/>
              <a:defRPr sz="1800"/>
            </a:pPr>
            <a:r>
              <a:t>Neben Diethylether ist Tetrahydrofuran eines der wichtigsten Lösungsmittel für Reaktionen mit basischen und neutralen Reaktanten, da es gute Lösungseigenschaften besitzt und weitgehend inert ist.</a:t>
            </a:r>
          </a:p>
          <a:p>
            <a:pPr marL="140367" indent="-140367">
              <a:spcBef>
                <a:spcPts val="500"/>
              </a:spcBef>
              <a:buSzPct val="100000"/>
              <a:buChar char="•"/>
              <a:defRPr sz="1800"/>
            </a:pPr>
            <a:r>
              <a:t>Pyridin: Aufnahme des Protons vom NH2+ nach dem nukleophilen Angriff.</a:t>
            </a:r>
          </a:p>
          <a:p>
            <a:pPr>
              <a:spcBef>
                <a:spcPts val="500"/>
              </a:spcBef>
              <a:defRPr sz="1800"/>
            </a:pPr>
            <a:r>
              <a:t>Eine wichtige Frage ist jetzt, warum wirken beide antibiotisch, aber nur Sulfanilamid zeigt so viele Nebenwirkungen - unter anderem eine stark diuretische Wirkung?</a:t>
            </a:r>
            <a:br/>
            <a:r>
              <a:t>Ein Vergleich zeigt, dass die eine Seite der beiden Moleküle identisch ist - was mit der antibiotischen Wirkung übereinstimmt - die andere Seite aber sehr verschieden ist, indem die Amidgruppe bei Sulfamethoazol wesentlich grösser ist. —&gt; Amadeus</a:t>
            </a:r>
          </a:p>
          <a:p>
            <a:pPr>
              <a:spcBef>
                <a:spcPts val="500"/>
              </a:spcBef>
              <a:defRPr sz="1800"/>
            </a:pPr>
            <a:r>
              <a:t>Noch zwei Aspekte zeigen: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a:spcBef>
                <a:spcPts val="500"/>
              </a:spcBef>
              <a:defRPr sz="1800"/>
            </a:pPr>
            <a:r>
              <a:t>Sulfamethoxazol </a:t>
            </a:r>
          </a:p>
          <a:p>
            <a:pPr marL="140367" indent="-140367">
              <a:spcBef>
                <a:spcPts val="500"/>
              </a:spcBef>
              <a:buSzPct val="100000"/>
              <a:buChar char="•"/>
              <a:defRPr sz="1800"/>
            </a:pPr>
            <a:r>
              <a:t>Erste beiden Schritte identisch bis zum Chlorid</a:t>
            </a:r>
          </a:p>
          <a:p>
            <a:pPr marL="140367" indent="-140367">
              <a:spcBef>
                <a:spcPts val="500"/>
              </a:spcBef>
              <a:buSzPct val="100000"/>
              <a:buChar char="•"/>
              <a:defRPr sz="1800"/>
            </a:pPr>
            <a:r>
              <a:t>Dann anderes Amon als Nukleophil: 3-Amino-5-methylisoxazol </a:t>
            </a:r>
          </a:p>
          <a:p>
            <a:pPr>
              <a:spcBef>
                <a:spcPts val="500"/>
              </a:spcBef>
              <a:defRPr sz="1800"/>
            </a:pPr>
            <a:r>
              <a:t>Verbesserunsmöglichkeiten:</a:t>
            </a:r>
          </a:p>
          <a:p>
            <a:pPr marL="140367" indent="-140367">
              <a:spcBef>
                <a:spcPts val="500"/>
              </a:spcBef>
              <a:buSzPct val="100000"/>
              <a:buChar char="•"/>
              <a:defRPr sz="1800"/>
            </a:pPr>
            <a:r>
              <a:t>In zahlreichen organischen Reaktionen wird THF aufgrund seiner </a:t>
            </a:r>
            <a:r>
              <a:rPr b="1"/>
              <a:t>Donorwirkung</a:t>
            </a:r>
            <a:r>
              <a:t> als Lösungsmittel eingesetzt, Tb ist 66°C</a:t>
            </a:r>
            <a:br/>
            <a:r>
              <a:rPr b="1"/>
              <a:t>Wasser</a:t>
            </a:r>
            <a:r>
              <a:t> ist auch möglich, aber schlechtere Löslichkeit und längere Dauer</a:t>
            </a:r>
          </a:p>
          <a:p>
            <a:pPr marL="140367" indent="-140367">
              <a:spcBef>
                <a:spcPts val="500"/>
              </a:spcBef>
              <a:buSzPct val="100000"/>
              <a:buChar char="•"/>
              <a:defRPr sz="1800"/>
            </a:pPr>
            <a:r>
              <a:t>Neben Diethylether ist Tetrahydrofuran eines der wichtigsten Lösungsmittel für Reaktionen mit basischen und neutralen Reaktanten, da es gute Lösungseigenschaften besitzt und weitgehend inert ist.</a:t>
            </a:r>
          </a:p>
          <a:p>
            <a:pPr marL="140367" indent="-140367">
              <a:spcBef>
                <a:spcPts val="500"/>
              </a:spcBef>
              <a:buSzPct val="100000"/>
              <a:buChar char="•"/>
              <a:defRPr sz="1800"/>
            </a:pPr>
            <a:r>
              <a:t>Pyridin: Aufnahme des Protons vom NH2+ nach dem nukleophilen Angriff.</a:t>
            </a:r>
          </a:p>
          <a:p>
            <a:pPr>
              <a:spcBef>
                <a:spcPts val="500"/>
              </a:spcBef>
              <a:defRPr sz="1800"/>
            </a:pPr>
            <a:r>
              <a:t>Eine wichtige Frage ist jetzt, warum wirken beide antibiotisch, aber nur Sulfanilamid zeigt so viele Nebenwirkungen - unter anderem eine stark diuretische Wirkung?</a:t>
            </a:r>
            <a:br/>
            <a:r>
              <a:t>Ein Vergleich zeigt, dass die eine Seite der beiden Moleküle identisch ist - was mit der antibiotischen Wirkung übereinstimmt - die andere Seite aber sehr verschieden ist, indem die Amidgruppe bei Sulfamethoazol wesentlich grösser ist. —&gt; Amadeus</a:t>
            </a:r>
          </a:p>
          <a:p>
            <a:pPr>
              <a:spcBef>
                <a:spcPts val="500"/>
              </a:spcBef>
              <a:defRPr sz="1800"/>
            </a:pPr>
            <a:r>
              <a:t>Noch zwei Aspekte zeigen: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a:spcBef>
                <a:spcPts val="500"/>
              </a:spcBef>
              <a:defRPr sz="2000"/>
            </a:pPr>
            <a:r>
              <a:t>Die Unterrichtseinheit enthält auch eine Anleitung, mit der die SuS selbständig - ev. im SPF auch durch die Bio-LP - die antibiotische Wirkung der beiden Sulfonamide überprüfen können</a:t>
            </a:r>
          </a:p>
          <a:p>
            <a:pPr>
              <a:spcBef>
                <a:spcPts val="500"/>
              </a:spcBef>
              <a:defRPr sz="2000"/>
            </a:pPr>
            <a:r>
              <a:t>—&gt; Starke Wirkung von Sulfam und Sulfan</a:t>
            </a:r>
          </a:p>
          <a:p>
            <a:pPr>
              <a:spcBef>
                <a:spcPts val="500"/>
              </a:spcBef>
              <a:defRPr sz="2000"/>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a:defRPr sz="2000"/>
            </a:pPr>
            <a:r>
              <a:t>Fall ein IR-Spektrometer vorhanden ist, können die Peak auch den einzelnen Gruppen zugeordnet werden - auch dazu gibt es eine Anleitung.</a:t>
            </a:r>
          </a:p>
          <a:p>
            <a:pPr>
              <a:defRPr sz="2000"/>
            </a:pPr>
            <a:endParaRPr/>
          </a:p>
          <a:p>
            <a:pPr>
              <a:defRPr sz="2000"/>
            </a:pPr>
            <a:r>
              <a:t>jetzt wird Amadeus zeigen, wie  die Wirkungen bzw. Nebenwirkungen molekular erklärt werden können.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Ein Musterbeispiel der Pharmakologie</a:t>
            </a:r>
          </a:p>
          <a:p>
            <a:r>
              <a:t>Das Schema zeigt, warum Sulfonamide gute Medikamente sind. Sie wirken gegen die Ursache der Krankheit, gegen die Vermehrung der Bakterien und lassen den Menschen unbehelligt, weil sie auf ein Enzym passen, das nur in Bakterien vorkommt.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rPr lang="de-CH" dirty="0" err="1"/>
              <a:t>Sulfanilamid</a:t>
            </a:r>
            <a:r>
              <a:rPr lang="de-CH" dirty="0"/>
              <a:t> wirkt allerdings nicht nur als Antibiotikum. Wenn man es einnimmt, hat es eine ganze Reihe von Nebenwirkungen. In der Niere wirkt es als Diuretikum – es fördert die Harnbildung. Hoch dosiert behindert es die CO2-Ausscheidung in der Lunge und führt daher zu einer intensiveren Atmung. Es hemmt die Bildung von Magensäure und senkt den Augendruck. </a:t>
            </a:r>
          </a:p>
          <a:p>
            <a:r>
              <a:rPr lang="de-CH" dirty="0"/>
              <a:t>Alle diese Nebenwirkungen kommen zustande, indem </a:t>
            </a:r>
            <a:r>
              <a:rPr lang="de-CH" dirty="0" err="1"/>
              <a:t>Sulfanilamid</a:t>
            </a:r>
            <a:r>
              <a:rPr lang="de-CH" dirty="0"/>
              <a:t> ein weiteres, menschliches Enzym hemmt: die Carboanhydrase. Die Abbildung zeigt schematisch, wie dieses Enzym in den verschiedenen Organen in den CO2-Stoffwechsel eingreift.</a:t>
            </a:r>
          </a:p>
          <a:p>
            <a:endParaRPr lang="de-CH" dirty="0"/>
          </a:p>
          <a:p>
            <a:pPr marL="0" marR="0" lvl="0" indent="0" defTabSz="914400" eaLnBrk="1" fontAlgn="auto" latinLnBrk="0" hangingPunct="1">
              <a:lnSpc>
                <a:spcPct val="100000"/>
              </a:lnSpc>
              <a:spcBef>
                <a:spcPts val="400"/>
              </a:spcBef>
              <a:spcAft>
                <a:spcPts val="0"/>
              </a:spcAft>
              <a:buClrTx/>
              <a:buSzTx/>
              <a:buFontTx/>
              <a:buNone/>
              <a:tabLst/>
              <a:defRPr/>
            </a:pPr>
            <a:r>
              <a:rPr lang="de-CH" dirty="0"/>
              <a:t>Wenn man </a:t>
            </a:r>
            <a:r>
              <a:rPr lang="de-CH" dirty="0" err="1"/>
              <a:t>Sulfanilamid</a:t>
            </a:r>
            <a:r>
              <a:rPr lang="de-CH" dirty="0"/>
              <a:t> als Antibiotikum einsetzen will, möchten man alle diese Nebenwirkungen natürlich nicht. </a:t>
            </a:r>
          </a:p>
          <a:p>
            <a:pPr marL="0" marR="0" lvl="0" indent="0" defTabSz="914400" eaLnBrk="1" fontAlgn="auto" latinLnBrk="0" hangingPunct="1">
              <a:lnSpc>
                <a:spcPct val="100000"/>
              </a:lnSpc>
              <a:spcBef>
                <a:spcPts val="400"/>
              </a:spcBef>
              <a:spcAft>
                <a:spcPts val="0"/>
              </a:spcAft>
              <a:buClrTx/>
              <a:buSzTx/>
              <a:buFontTx/>
              <a:buNone/>
              <a:tabLst/>
              <a:defRPr/>
            </a:pPr>
            <a:r>
              <a:rPr lang="de-CH" dirty="0"/>
              <a:t>Betrachten wir die Funktion der Carboanhydrase etwas genauer.</a:t>
            </a:r>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11" name="Titeltext"/>
          <p:cNvSpPr txBox="1">
            <a:spLocks noGrp="1"/>
          </p:cNvSpPr>
          <p:nvPr>
            <p:ph type="title"/>
          </p:nvPr>
        </p:nvSpPr>
        <p:spPr>
          <a:xfrm>
            <a:off x="685800" y="2130425"/>
            <a:ext cx="7772400" cy="1470025"/>
          </a:xfrm>
          <a:prstGeom prst="rect">
            <a:avLst/>
          </a:prstGeom>
        </p:spPr>
        <p:txBody>
          <a:bodyPr/>
          <a:lstStyle/>
          <a:p>
            <a:r>
              <a:t>Titeltext</a:t>
            </a:r>
          </a:p>
        </p:txBody>
      </p:sp>
      <p:sp>
        <p:nvSpPr>
          <p:cNvPr id="12" name="Textebene 1…"/>
          <p:cNvSpPr txBox="1">
            <a:spLocks noGrp="1"/>
          </p:cNvSpPr>
          <p:nvPr>
            <p:ph type="body" sz="quarter" idx="1"/>
          </p:nvPr>
        </p:nvSpPr>
        <p:spPr>
          <a:xfrm>
            <a:off x="1371600" y="3886200"/>
            <a:ext cx="6400800" cy="1752600"/>
          </a:xfrm>
          <a:prstGeom prst="rect">
            <a:avLst/>
          </a:prstGeom>
        </p:spPr>
        <p:txBody>
          <a:bodyPr/>
          <a:lstStyle>
            <a:lvl1pPr marL="0" indent="0" algn="ctr">
              <a:buSzTx/>
              <a:buNone/>
            </a:lvl1pPr>
            <a:lvl2pPr marL="0" indent="0" algn="ctr">
              <a:buSzTx/>
              <a:buNone/>
            </a:lvl2pPr>
            <a:lvl3pPr marL="0" indent="0" algn="ctr">
              <a:buSzTx/>
              <a:buNone/>
            </a:lvl3pPr>
            <a:lvl4pPr marL="0" indent="0" algn="ctr">
              <a:buSzTx/>
              <a:buNone/>
            </a:lvl4pPr>
            <a:lvl5pPr marL="0" indent="0" algn="ctr">
              <a:buSzTx/>
              <a:buNone/>
            </a:lvl5pPr>
          </a:lstStyle>
          <a:p>
            <a:r>
              <a:t>Textebene 1</a:t>
            </a:r>
          </a:p>
          <a:p>
            <a:pPr lvl="1"/>
            <a:r>
              <a:t>Textebene 2</a:t>
            </a:r>
          </a:p>
          <a:p>
            <a:pPr lvl="2"/>
            <a:r>
              <a:t>Textebene 3</a:t>
            </a:r>
          </a:p>
          <a:p>
            <a:pPr lvl="3"/>
            <a:r>
              <a:t>Textebene 4</a:t>
            </a:r>
          </a:p>
          <a:p>
            <a:pPr lvl="4"/>
            <a:r>
              <a:t>Textebene 5</a:t>
            </a:r>
          </a:p>
        </p:txBody>
      </p:sp>
      <p:sp>
        <p:nvSpPr>
          <p:cNvPr id="1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el, Text und Diagramm">
    <p:spTree>
      <p:nvGrpSpPr>
        <p:cNvPr id="1" name=""/>
        <p:cNvGrpSpPr/>
        <p:nvPr/>
      </p:nvGrpSpPr>
      <p:grpSpPr>
        <a:xfrm>
          <a:off x="0" y="0"/>
          <a:ext cx="0" cy="0"/>
          <a:chOff x="0" y="0"/>
          <a:chExt cx="0" cy="0"/>
        </a:xfrm>
      </p:grpSpPr>
      <p:sp>
        <p:nvSpPr>
          <p:cNvPr id="92" name="Titeltext"/>
          <p:cNvSpPr txBox="1">
            <a:spLocks noGrp="1"/>
          </p:cNvSpPr>
          <p:nvPr>
            <p:ph type="title"/>
          </p:nvPr>
        </p:nvSpPr>
        <p:spPr>
          <a:prstGeom prst="rect">
            <a:avLst/>
          </a:prstGeom>
        </p:spPr>
        <p:txBody>
          <a:bodyPr/>
          <a:lstStyle/>
          <a:p>
            <a:r>
              <a:t>Titeltext</a:t>
            </a:r>
          </a:p>
        </p:txBody>
      </p:sp>
      <p:sp>
        <p:nvSpPr>
          <p:cNvPr id="93" name="Textebene 1…"/>
          <p:cNvSpPr txBox="1">
            <a:spLocks noGrp="1"/>
          </p:cNvSpPr>
          <p:nvPr>
            <p:ph type="body" sz="half" idx="1"/>
          </p:nvPr>
        </p:nvSpPr>
        <p:spPr>
          <a:xfrm>
            <a:off x="685800" y="1981200"/>
            <a:ext cx="3810000" cy="4114800"/>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9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und Inhalt">
    <p:spTree>
      <p:nvGrpSpPr>
        <p:cNvPr id="1" name=""/>
        <p:cNvGrpSpPr/>
        <p:nvPr/>
      </p:nvGrpSpPr>
      <p:grpSpPr>
        <a:xfrm>
          <a:off x="0" y="0"/>
          <a:ext cx="0" cy="0"/>
          <a:chOff x="0" y="0"/>
          <a:chExt cx="0" cy="0"/>
        </a:xfrm>
      </p:grpSpPr>
      <p:sp>
        <p:nvSpPr>
          <p:cNvPr id="20" name="Titeltext"/>
          <p:cNvSpPr txBox="1">
            <a:spLocks noGrp="1"/>
          </p:cNvSpPr>
          <p:nvPr>
            <p:ph type="title"/>
          </p:nvPr>
        </p:nvSpPr>
        <p:spPr>
          <a:prstGeom prst="rect">
            <a:avLst/>
          </a:prstGeom>
        </p:spPr>
        <p:txBody>
          <a:bodyPr/>
          <a:lstStyle/>
          <a:p>
            <a:r>
              <a:t>Titeltext</a:t>
            </a:r>
          </a:p>
        </p:txBody>
      </p:sp>
      <p:sp>
        <p:nvSpPr>
          <p:cNvPr id="21" name="Textebene 1…"/>
          <p:cNvSpPr txBox="1">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schnittsüberschrift">
    <p:spTree>
      <p:nvGrpSpPr>
        <p:cNvPr id="1" name=""/>
        <p:cNvGrpSpPr/>
        <p:nvPr/>
      </p:nvGrpSpPr>
      <p:grpSpPr>
        <a:xfrm>
          <a:off x="0" y="0"/>
          <a:ext cx="0" cy="0"/>
          <a:chOff x="0" y="0"/>
          <a:chExt cx="0" cy="0"/>
        </a:xfrm>
      </p:grpSpPr>
      <p:sp>
        <p:nvSpPr>
          <p:cNvPr id="29" name="Titel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Titeltext</a:t>
            </a:r>
          </a:p>
        </p:txBody>
      </p:sp>
      <p:sp>
        <p:nvSpPr>
          <p:cNvPr id="30" name="Textebene 1…"/>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None/>
              <a:defRPr sz="2000"/>
            </a:lvl1pPr>
            <a:lvl2pPr marL="0" indent="0">
              <a:spcBef>
                <a:spcPts val="400"/>
              </a:spcBef>
              <a:buSzTx/>
              <a:buNone/>
              <a:defRPr sz="2000"/>
            </a:lvl2pPr>
            <a:lvl3pPr marL="0" indent="0">
              <a:spcBef>
                <a:spcPts val="400"/>
              </a:spcBef>
              <a:buSzTx/>
              <a:buNone/>
              <a:defRPr sz="2000"/>
            </a:lvl3pPr>
            <a:lvl4pPr marL="0" indent="0">
              <a:spcBef>
                <a:spcPts val="400"/>
              </a:spcBef>
              <a:buSzTx/>
              <a:buNone/>
              <a:defRPr sz="2000"/>
            </a:lvl4pPr>
            <a:lvl5pPr marL="0" indent="0">
              <a:spcBef>
                <a:spcPts val="400"/>
              </a:spcBef>
              <a:buSzTx/>
              <a:buNone/>
              <a:defRPr sz="2000"/>
            </a:lvl5pPr>
          </a:lstStyle>
          <a:p>
            <a:r>
              <a:t>Textebene 1</a:t>
            </a:r>
          </a:p>
          <a:p>
            <a:pPr lvl="1"/>
            <a:r>
              <a:t>Textebene 2</a:t>
            </a:r>
          </a:p>
          <a:p>
            <a:pPr lvl="2"/>
            <a:r>
              <a:t>Textebene 3</a:t>
            </a:r>
          </a:p>
          <a:p>
            <a:pPr lvl="3"/>
            <a:r>
              <a:t>Textebene 4</a:t>
            </a:r>
          </a:p>
          <a:p>
            <a:pPr lvl="4"/>
            <a:r>
              <a:t>Textebene 5</a:t>
            </a:r>
          </a:p>
        </p:txBody>
      </p:sp>
      <p:sp>
        <p:nvSpPr>
          <p:cNvPr id="3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Zwei Inhalte">
    <p:spTree>
      <p:nvGrpSpPr>
        <p:cNvPr id="1" name=""/>
        <p:cNvGrpSpPr/>
        <p:nvPr/>
      </p:nvGrpSpPr>
      <p:grpSpPr>
        <a:xfrm>
          <a:off x="0" y="0"/>
          <a:ext cx="0" cy="0"/>
          <a:chOff x="0" y="0"/>
          <a:chExt cx="0" cy="0"/>
        </a:xfrm>
      </p:grpSpPr>
      <p:sp>
        <p:nvSpPr>
          <p:cNvPr id="38" name="Titeltext"/>
          <p:cNvSpPr txBox="1">
            <a:spLocks noGrp="1"/>
          </p:cNvSpPr>
          <p:nvPr>
            <p:ph type="title"/>
          </p:nvPr>
        </p:nvSpPr>
        <p:spPr>
          <a:prstGeom prst="rect">
            <a:avLst/>
          </a:prstGeom>
        </p:spPr>
        <p:txBody>
          <a:bodyPr/>
          <a:lstStyle/>
          <a:p>
            <a:r>
              <a:t>Titeltext</a:t>
            </a:r>
          </a:p>
        </p:txBody>
      </p:sp>
      <p:sp>
        <p:nvSpPr>
          <p:cNvPr id="39" name="Textebene 1…"/>
          <p:cNvSpPr txBox="1">
            <a:spLocks noGrp="1"/>
          </p:cNvSpPr>
          <p:nvPr>
            <p:ph type="body" sz="half" idx="1"/>
          </p:nvPr>
        </p:nvSpPr>
        <p:spPr>
          <a:xfrm>
            <a:off x="685800" y="1981200"/>
            <a:ext cx="3810000" cy="4114800"/>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Textebene 1</a:t>
            </a:r>
          </a:p>
          <a:p>
            <a:pPr lvl="1"/>
            <a:r>
              <a:t>Textebene 2</a:t>
            </a:r>
          </a:p>
          <a:p>
            <a:pPr lvl="2"/>
            <a:r>
              <a:t>Textebene 3</a:t>
            </a:r>
          </a:p>
          <a:p>
            <a:pPr lvl="3"/>
            <a:r>
              <a:t>Textebene 4</a:t>
            </a:r>
          </a:p>
          <a:p>
            <a:pPr lvl="4"/>
            <a:r>
              <a:t>Textebene 5</a:t>
            </a:r>
          </a:p>
        </p:txBody>
      </p:sp>
      <p:sp>
        <p:nvSpPr>
          <p:cNvPr id="4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ergleich">
    <p:spTree>
      <p:nvGrpSpPr>
        <p:cNvPr id="1" name=""/>
        <p:cNvGrpSpPr/>
        <p:nvPr/>
      </p:nvGrpSpPr>
      <p:grpSpPr>
        <a:xfrm>
          <a:off x="0" y="0"/>
          <a:ext cx="0" cy="0"/>
          <a:chOff x="0" y="0"/>
          <a:chExt cx="0" cy="0"/>
        </a:xfrm>
      </p:grpSpPr>
      <p:sp>
        <p:nvSpPr>
          <p:cNvPr id="47" name="Titeltext"/>
          <p:cNvSpPr txBox="1">
            <a:spLocks noGrp="1"/>
          </p:cNvSpPr>
          <p:nvPr>
            <p:ph type="title"/>
          </p:nvPr>
        </p:nvSpPr>
        <p:spPr>
          <a:xfrm>
            <a:off x="457200" y="274638"/>
            <a:ext cx="8229600" cy="1143001"/>
          </a:xfrm>
          <a:prstGeom prst="rect">
            <a:avLst/>
          </a:prstGeom>
        </p:spPr>
        <p:txBody>
          <a:bodyPr/>
          <a:lstStyle/>
          <a:p>
            <a:r>
              <a:t>Titeltext</a:t>
            </a:r>
          </a:p>
        </p:txBody>
      </p:sp>
      <p:sp>
        <p:nvSpPr>
          <p:cNvPr id="48" name="Textebene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None/>
              <a:defRPr sz="2400" b="1"/>
            </a:lvl1pPr>
            <a:lvl2pPr marL="0" indent="0">
              <a:spcBef>
                <a:spcPts val="500"/>
              </a:spcBef>
              <a:buSzTx/>
              <a:buNone/>
              <a:defRPr sz="2400" b="1"/>
            </a:lvl2pPr>
            <a:lvl3pPr marL="0" indent="0">
              <a:spcBef>
                <a:spcPts val="500"/>
              </a:spcBef>
              <a:buSzTx/>
              <a:buNone/>
              <a:defRPr sz="2400" b="1"/>
            </a:lvl3pPr>
            <a:lvl4pPr marL="0" indent="0">
              <a:spcBef>
                <a:spcPts val="500"/>
              </a:spcBef>
              <a:buSzTx/>
              <a:buNone/>
              <a:defRPr sz="2400" b="1"/>
            </a:lvl4pPr>
            <a:lvl5pPr marL="0" indent="0">
              <a:spcBef>
                <a:spcPts val="500"/>
              </a:spcBef>
              <a:buSzTx/>
              <a:buNone/>
              <a:defRPr sz="2400" b="1"/>
            </a:lvl5pPr>
          </a:lstStyle>
          <a:p>
            <a:r>
              <a:t>Textebene 1</a:t>
            </a:r>
          </a:p>
          <a:p>
            <a:pPr lvl="1"/>
            <a:r>
              <a:t>Textebene 2</a:t>
            </a:r>
          </a:p>
          <a:p>
            <a:pPr lvl="2"/>
            <a:r>
              <a:t>Textebene 3</a:t>
            </a:r>
          </a:p>
          <a:p>
            <a:pPr lvl="3"/>
            <a:r>
              <a:t>Textebene 4</a:t>
            </a:r>
          </a:p>
          <a:p>
            <a:pPr lvl="4"/>
            <a:r>
              <a:t>Textebene 5</a:t>
            </a:r>
          </a:p>
        </p:txBody>
      </p:sp>
      <p:sp>
        <p:nvSpPr>
          <p:cNvPr id="49" name="Textplatzhalt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57" name="Titeltext"/>
          <p:cNvSpPr txBox="1">
            <a:spLocks noGrp="1"/>
          </p:cNvSpPr>
          <p:nvPr>
            <p:ph type="title"/>
          </p:nvPr>
        </p:nvSpPr>
        <p:spPr>
          <a:prstGeom prst="rect">
            <a:avLst/>
          </a:prstGeom>
        </p:spPr>
        <p:txBody>
          <a:bodyPr/>
          <a:lstStyle/>
          <a:p>
            <a:r>
              <a:t>Titeltext</a:t>
            </a:r>
          </a:p>
        </p:txBody>
      </p:sp>
      <p:sp>
        <p:nvSpPr>
          <p:cNvPr id="5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6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halt mit Beschriftung">
    <p:spTree>
      <p:nvGrpSpPr>
        <p:cNvPr id="1" name=""/>
        <p:cNvGrpSpPr/>
        <p:nvPr/>
      </p:nvGrpSpPr>
      <p:grpSpPr>
        <a:xfrm>
          <a:off x="0" y="0"/>
          <a:ext cx="0" cy="0"/>
          <a:chOff x="0" y="0"/>
          <a:chExt cx="0" cy="0"/>
        </a:xfrm>
      </p:grpSpPr>
      <p:sp>
        <p:nvSpPr>
          <p:cNvPr id="72" name="Titeltext"/>
          <p:cNvSpPr txBox="1">
            <a:spLocks noGrp="1"/>
          </p:cNvSpPr>
          <p:nvPr>
            <p:ph type="title"/>
          </p:nvPr>
        </p:nvSpPr>
        <p:spPr>
          <a:xfrm>
            <a:off x="457200" y="273050"/>
            <a:ext cx="3008315" cy="1162050"/>
          </a:xfrm>
          <a:prstGeom prst="rect">
            <a:avLst/>
          </a:prstGeom>
        </p:spPr>
        <p:txBody>
          <a:bodyPr anchor="b"/>
          <a:lstStyle>
            <a:lvl1pPr algn="l">
              <a:defRPr sz="2000" b="1"/>
            </a:lvl1pPr>
          </a:lstStyle>
          <a:p>
            <a:r>
              <a:t>Titeltext</a:t>
            </a:r>
          </a:p>
        </p:txBody>
      </p:sp>
      <p:sp>
        <p:nvSpPr>
          <p:cNvPr id="73" name="Textebene 1…"/>
          <p:cNvSpPr txBox="1">
            <a:spLocks noGrp="1"/>
          </p:cNvSpPr>
          <p:nvPr>
            <p:ph type="body" idx="1"/>
          </p:nvPr>
        </p:nvSpPr>
        <p:spPr>
          <a:xfrm>
            <a:off x="3575050" y="273050"/>
            <a:ext cx="5111750" cy="5853113"/>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74" name="Textplatzhalter 3"/>
          <p:cNvSpPr>
            <a:spLocks noGrp="1"/>
          </p:cNvSpPr>
          <p:nvPr>
            <p:ph type="body" sz="half" idx="21"/>
          </p:nvPr>
        </p:nvSpPr>
        <p:spPr>
          <a:xfrm>
            <a:off x="457198" y="1435100"/>
            <a:ext cx="3008317" cy="4691063"/>
          </a:xfrm>
          <a:prstGeom prst="rect">
            <a:avLst/>
          </a:prstGeom>
        </p:spPr>
        <p:txBody>
          <a:bodyPr/>
          <a:lstStyle/>
          <a:p>
            <a:endParaRPr/>
          </a:p>
        </p:txBody>
      </p:sp>
      <p:sp>
        <p:nvSpPr>
          <p:cNvPr id="7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it Beschriftung">
    <p:spTree>
      <p:nvGrpSpPr>
        <p:cNvPr id="1" name=""/>
        <p:cNvGrpSpPr/>
        <p:nvPr/>
      </p:nvGrpSpPr>
      <p:grpSpPr>
        <a:xfrm>
          <a:off x="0" y="0"/>
          <a:ext cx="0" cy="0"/>
          <a:chOff x="0" y="0"/>
          <a:chExt cx="0" cy="0"/>
        </a:xfrm>
      </p:grpSpPr>
      <p:sp>
        <p:nvSpPr>
          <p:cNvPr id="82" name="Titeltext"/>
          <p:cNvSpPr txBox="1">
            <a:spLocks noGrp="1"/>
          </p:cNvSpPr>
          <p:nvPr>
            <p:ph type="title"/>
          </p:nvPr>
        </p:nvSpPr>
        <p:spPr>
          <a:xfrm>
            <a:off x="1792288" y="4800600"/>
            <a:ext cx="5486402" cy="566738"/>
          </a:xfrm>
          <a:prstGeom prst="rect">
            <a:avLst/>
          </a:prstGeom>
        </p:spPr>
        <p:txBody>
          <a:bodyPr anchor="b"/>
          <a:lstStyle>
            <a:lvl1pPr algn="l">
              <a:defRPr sz="2000" b="1"/>
            </a:lvl1pPr>
          </a:lstStyle>
          <a:p>
            <a:r>
              <a:t>Titeltext</a:t>
            </a:r>
          </a:p>
        </p:txBody>
      </p:sp>
      <p:sp>
        <p:nvSpPr>
          <p:cNvPr id="83" name="Bildplatzhalt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Textebene 1…"/>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None/>
              <a:defRPr sz="1400"/>
            </a:lvl1pPr>
            <a:lvl2pPr marL="0" indent="0">
              <a:spcBef>
                <a:spcPts val="300"/>
              </a:spcBef>
              <a:buSzTx/>
              <a:buNone/>
              <a:defRPr sz="1400"/>
            </a:lvl2pPr>
            <a:lvl3pPr marL="0" indent="0">
              <a:spcBef>
                <a:spcPts val="300"/>
              </a:spcBef>
              <a:buSzTx/>
              <a:buNone/>
              <a:defRPr sz="1400"/>
            </a:lvl3pPr>
            <a:lvl4pPr marL="0" indent="0">
              <a:spcBef>
                <a:spcPts val="300"/>
              </a:spcBef>
              <a:buSzTx/>
              <a:buNone/>
              <a:defRPr sz="1400"/>
            </a:lvl4pPr>
            <a:lvl5pPr marL="0" indent="0">
              <a:spcBef>
                <a:spcPts val="300"/>
              </a:spcBef>
              <a:buSzTx/>
              <a:buNone/>
              <a:defRPr sz="1400"/>
            </a:lvl5pPr>
          </a:lstStyle>
          <a:p>
            <a:r>
              <a:t>Textebene 1</a:t>
            </a:r>
          </a:p>
          <a:p>
            <a:pPr lvl="1"/>
            <a:r>
              <a:t>Textebene 2</a:t>
            </a:r>
          </a:p>
          <a:p>
            <a:pPr lvl="2"/>
            <a:r>
              <a:t>Textebene 3</a:t>
            </a:r>
          </a:p>
          <a:p>
            <a:pPr lvl="3"/>
            <a:r>
              <a:t>Textebene 4</a:t>
            </a:r>
          </a:p>
          <a:p>
            <a:pPr lvl="4"/>
            <a:r>
              <a:t>Textebene 5</a:t>
            </a:r>
          </a:p>
        </p:txBody>
      </p:sp>
      <p:sp>
        <p:nvSpPr>
          <p:cNvPr id="8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Titeltext</a:t>
            </a:r>
          </a:p>
        </p:txBody>
      </p:sp>
      <p:sp>
        <p:nvSpPr>
          <p:cNvPr id="3" name="Textebene 1…"/>
          <p:cNvSpPr txBox="1">
            <a:spLocks noGrp="1"/>
          </p:cNvSpPr>
          <p:nvPr>
            <p:ph type="body" idx="1"/>
          </p:nvPr>
        </p:nvSpPr>
        <p:spPr>
          <a:xfrm>
            <a:off x="685800" y="1981200"/>
            <a:ext cx="7772400" cy="4114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8156294" y="6248400"/>
            <a:ext cx="301907" cy="288822"/>
          </a:xfrm>
          <a:prstGeom prst="rect">
            <a:avLst/>
          </a:prstGeom>
          <a:ln w="12700">
            <a:miter lim="400000"/>
          </a:ln>
        </p:spPr>
        <p:txBody>
          <a:bodyPr wrap="none" lIns="45718" tIns="45718" rIns="45718" bIns="45718">
            <a:spAutoFit/>
          </a:bodyPr>
          <a:lstStyle>
            <a:lvl1pPr algn="r">
              <a:defRPr sz="1400">
                <a:latin typeface="+mn-lt"/>
                <a:ea typeface="+mn-ea"/>
                <a:cs typeface="+mn-cs"/>
                <a:sym typeface="Aria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hyperlink" Target="https://www.swisseduc.ch/chemie/molekularium/proteine/carboanhydrase.htm" TargetMode="External"/><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swisseduc.ch/chemie/molekularium/sulfonamides/seiten/b/index.html"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swisseduc.ch/chemie/molekularium/reaktionen/reaktionen.htm" TargetMode="External"/><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hyperlink" Target="https://www.swisseduc.ch/chemie/molekularium/kristallstrukturen/kristallstrukturen.htm?skript=kohlendioxidcluster#kohlendioxid"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43.png"/><Relationship Id="rId4" Type="http://schemas.openxmlformats.org/officeDocument/2006/relationships/hyperlink" Target="https://www.swisseduc.ch/chemie/molekularium/kristallstrukturen/kristallstrukturen.htm?skript=kohlendioxidcluster#kohlendioxid" TargetMode="External"/><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wisseduc.ch/chemie/molekularium/sulfonamides/seiten/b/index.html"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55.png"/><Relationship Id="rId4" Type="http://schemas.openxmlformats.org/officeDocument/2006/relationships/hyperlink" Target="https://www.swisseduc.ch/chemie/sulfonamide/carboanhydrase_hemmu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5.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wisseduc.ch"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6.tif"/><Relationship Id="rId4" Type="http://schemas.openxmlformats.org/officeDocument/2006/relationships/image" Target="../media/image75.t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phsg.ch/de/forschung/projekte/berzelius/berzeliusausleihbare-geraete" TargetMode="External"/><Relationship Id="rId4" Type="http://schemas.openxmlformats.org/officeDocument/2006/relationships/image" Target="../media/image28.tif"/></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swisseduc.ch/chemie/molekularium/spectroscopy/IR/b/sulfanilamid.html"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2"/>
          <p:cNvSpPr txBox="1">
            <a:spLocks noGrp="1"/>
          </p:cNvSpPr>
          <p:nvPr>
            <p:ph type="ctrTitle"/>
          </p:nvPr>
        </p:nvSpPr>
        <p:spPr>
          <a:xfrm>
            <a:off x="432098" y="1052736"/>
            <a:ext cx="8279804" cy="1143002"/>
          </a:xfrm>
          <a:prstGeom prst="rect">
            <a:avLst/>
          </a:prstGeom>
        </p:spPr>
        <p:txBody>
          <a:bodyPr/>
          <a:lstStyle>
            <a:lvl1pPr>
              <a:defRPr b="1"/>
            </a:lvl1pPr>
          </a:lstStyle>
          <a:p>
            <a:r>
              <a:t>Sulfonamide als Medikamente</a:t>
            </a:r>
          </a:p>
        </p:txBody>
      </p:sp>
      <p:sp>
        <p:nvSpPr>
          <p:cNvPr id="104" name="Rectangle 3"/>
          <p:cNvSpPr txBox="1">
            <a:spLocks noGrp="1"/>
          </p:cNvSpPr>
          <p:nvPr>
            <p:ph type="subTitle" sz="quarter" idx="1"/>
          </p:nvPr>
        </p:nvSpPr>
        <p:spPr>
          <a:xfrm>
            <a:off x="684683" y="3111080"/>
            <a:ext cx="2951215" cy="2385394"/>
          </a:xfrm>
          <a:prstGeom prst="rect">
            <a:avLst/>
          </a:prstGeom>
        </p:spPr>
        <p:txBody>
          <a:bodyPr/>
          <a:lstStyle/>
          <a:p>
            <a:pPr algn="l">
              <a:defRPr sz="2400" b="1"/>
            </a:pPr>
            <a:endParaRPr/>
          </a:p>
          <a:p>
            <a:pPr algn="l">
              <a:spcBef>
                <a:spcPts val="500"/>
              </a:spcBef>
              <a:defRPr sz="2400" b="1"/>
            </a:pPr>
            <a:r>
              <a:t>Urs Leisinger</a:t>
            </a:r>
          </a:p>
          <a:p>
            <a:pPr algn="l">
              <a:spcBef>
                <a:spcPts val="500"/>
              </a:spcBef>
              <a:defRPr sz="2400" b="1"/>
            </a:pPr>
            <a:r>
              <a:t>Roger Deuber</a:t>
            </a:r>
          </a:p>
          <a:p>
            <a:pPr algn="l">
              <a:spcBef>
                <a:spcPts val="500"/>
              </a:spcBef>
              <a:defRPr sz="2400" b="1"/>
            </a:pPr>
            <a:r>
              <a:t>Amadeus Bärtsch</a:t>
            </a:r>
          </a:p>
        </p:txBody>
      </p:sp>
      <p:sp>
        <p:nvSpPr>
          <p:cNvPr id="105" name="Rectangle 3"/>
          <p:cNvSpPr txBox="1"/>
          <p:nvPr/>
        </p:nvSpPr>
        <p:spPr>
          <a:xfrm>
            <a:off x="585271" y="476673"/>
            <a:ext cx="8080910" cy="437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500"/>
              </a:spcBef>
              <a:defRPr b="1">
                <a:latin typeface="+mn-lt"/>
                <a:ea typeface="+mn-ea"/>
                <a:cs typeface="+mn-cs"/>
                <a:sym typeface="Arial"/>
              </a:defRPr>
            </a:lvl1pPr>
          </a:lstStyle>
          <a:p>
            <a:r>
              <a:t>Zentralkurs 2022 Liestal                   www.swisseduc.ch</a:t>
            </a:r>
          </a:p>
        </p:txBody>
      </p:sp>
      <p:pic>
        <p:nvPicPr>
          <p:cNvPr id="106" name="Grafik 6" descr="Grafik 6"/>
          <p:cNvPicPr>
            <a:picLocks noChangeAspect="1"/>
          </p:cNvPicPr>
          <p:nvPr/>
        </p:nvPicPr>
        <p:blipFill>
          <a:blip r:embed="rId3"/>
          <a:stretch>
            <a:fillRect/>
          </a:stretch>
        </p:blipFill>
        <p:spPr>
          <a:xfrm>
            <a:off x="4298119" y="2607024"/>
            <a:ext cx="4413783" cy="3488991"/>
          </a:xfrm>
          <a:prstGeom prst="rect">
            <a:avLst/>
          </a:prstGeom>
          <a:ln w="12700">
            <a:solidFill>
              <a:srgbClr val="404040"/>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Grafik 3" descr="Grafik 3"/>
          <p:cNvPicPr>
            <a:picLocks noChangeAspect="1"/>
          </p:cNvPicPr>
          <p:nvPr/>
        </p:nvPicPr>
        <p:blipFill>
          <a:blip r:embed="rId3"/>
          <a:stretch>
            <a:fillRect/>
          </a:stretch>
        </p:blipFill>
        <p:spPr>
          <a:xfrm>
            <a:off x="1421916" y="752930"/>
            <a:ext cx="5940127" cy="5988439"/>
          </a:xfrm>
          <a:prstGeom prst="rect">
            <a:avLst/>
          </a:prstGeom>
          <a:ln w="12700">
            <a:miter lim="400000"/>
          </a:ln>
        </p:spPr>
      </p:pic>
      <p:sp>
        <p:nvSpPr>
          <p:cNvPr id="199" name="Rectangle 3"/>
          <p:cNvSpPr txBox="1"/>
          <p:nvPr/>
        </p:nvSpPr>
        <p:spPr>
          <a:xfrm>
            <a:off x="369247" y="271992"/>
            <a:ext cx="8045465"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spcBef>
                <a:spcPts val="400"/>
              </a:spcBef>
              <a:defRPr sz="1800" b="1"/>
            </a:lvl1pPr>
          </a:lstStyle>
          <a:p>
            <a:r>
              <a:t>Sulfonamide gegen Bakterien – eine nützliche Wirkung</a:t>
            </a:r>
          </a:p>
        </p:txBody>
      </p:sp>
      <p:sp>
        <p:nvSpPr>
          <p:cNvPr id="200" name="Nebenwirkungen von…"/>
          <p:cNvSpPr txBox="1"/>
          <p:nvPr/>
        </p:nvSpPr>
        <p:spPr>
          <a:xfrm>
            <a:off x="6266737" y="5809064"/>
            <a:ext cx="2438198" cy="675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1900" i="1">
                <a:solidFill>
                  <a:srgbClr val="FF2F00"/>
                </a:solidFill>
              </a:defRPr>
            </a:pPr>
            <a:r>
              <a:t>Nebenwirkungen von </a:t>
            </a:r>
          </a:p>
          <a:p>
            <a:pPr algn="ctr">
              <a:defRPr sz="1900" i="1">
                <a:solidFill>
                  <a:srgbClr val="FF2F00"/>
                </a:solidFill>
              </a:defRPr>
            </a:pPr>
            <a:r>
              <a:t>Sulfanilamid?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200"/>
                                        </p:tgtEl>
                                        <p:attrNameLst>
                                          <p:attrName>style.visibility</p:attrName>
                                        </p:attrNameLst>
                                      </p:cBhvr>
                                      <p:to>
                                        <p:strVal val="visible"/>
                                      </p:to>
                                    </p:set>
                                    <p:animEffect transition="in" filter="fade">
                                      <p:cBhvr>
                                        <p:cTn id="7" dur="10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Rectangle 3"/>
          <p:cNvSpPr txBox="1">
            <a:spLocks noGrp="1"/>
          </p:cNvSpPr>
          <p:nvPr>
            <p:ph type="subTitle" idx="1"/>
          </p:nvPr>
        </p:nvSpPr>
        <p:spPr>
          <a:xfrm>
            <a:off x="684684" y="476671"/>
            <a:ext cx="7774631" cy="5616626"/>
          </a:xfrm>
          <a:prstGeom prst="rect">
            <a:avLst/>
          </a:prstGeom>
        </p:spPr>
        <p:txBody>
          <a:bodyPr/>
          <a:lstStyle/>
          <a:p>
            <a:pPr algn="l">
              <a:defRPr sz="2000" b="1"/>
            </a:pPr>
            <a:r>
              <a:t>Sulfonamide: Antibiotika mit Nebenwirkung</a:t>
            </a:r>
          </a:p>
          <a:p>
            <a:pPr algn="l">
              <a:defRPr b="1"/>
            </a:pPr>
            <a:r>
              <a:t>Carboanhydrase-Hemmung</a:t>
            </a:r>
          </a:p>
        </p:txBody>
      </p:sp>
      <p:pic>
        <p:nvPicPr>
          <p:cNvPr id="205" name="Grafik 1" descr="Grafik 1"/>
          <p:cNvPicPr>
            <a:picLocks noChangeAspect="1"/>
          </p:cNvPicPr>
          <p:nvPr/>
        </p:nvPicPr>
        <p:blipFill>
          <a:blip r:embed="rId3"/>
          <a:stretch>
            <a:fillRect/>
          </a:stretch>
        </p:blipFill>
        <p:spPr>
          <a:xfrm>
            <a:off x="950160" y="1981743"/>
            <a:ext cx="2427196" cy="1800001"/>
          </a:xfrm>
          <a:prstGeom prst="rect">
            <a:avLst/>
          </a:prstGeom>
          <a:ln w="12700">
            <a:miter lim="400000"/>
          </a:ln>
        </p:spPr>
      </p:pic>
      <p:pic>
        <p:nvPicPr>
          <p:cNvPr id="206" name="Grafik 3" descr="Grafik 3"/>
          <p:cNvPicPr>
            <a:picLocks noChangeAspect="1"/>
          </p:cNvPicPr>
          <p:nvPr/>
        </p:nvPicPr>
        <p:blipFill>
          <a:blip r:embed="rId4"/>
          <a:stretch>
            <a:fillRect/>
          </a:stretch>
        </p:blipFill>
        <p:spPr>
          <a:xfrm>
            <a:off x="5031054" y="1981743"/>
            <a:ext cx="2696710" cy="1980002"/>
          </a:xfrm>
          <a:prstGeom prst="rect">
            <a:avLst/>
          </a:prstGeom>
          <a:ln w="12700">
            <a:miter lim="400000"/>
          </a:ln>
        </p:spPr>
      </p:pic>
      <p:pic>
        <p:nvPicPr>
          <p:cNvPr id="207" name="Grafik 4" descr="Grafik 4"/>
          <p:cNvPicPr>
            <a:picLocks noChangeAspect="1"/>
          </p:cNvPicPr>
          <p:nvPr/>
        </p:nvPicPr>
        <p:blipFill>
          <a:blip r:embed="rId5"/>
          <a:stretch>
            <a:fillRect/>
          </a:stretch>
        </p:blipFill>
        <p:spPr>
          <a:xfrm>
            <a:off x="487638" y="4542065"/>
            <a:ext cx="2889718" cy="2088001"/>
          </a:xfrm>
          <a:prstGeom prst="rect">
            <a:avLst/>
          </a:prstGeom>
          <a:ln w="12700">
            <a:miter lim="400000"/>
          </a:ln>
        </p:spPr>
      </p:pic>
      <p:pic>
        <p:nvPicPr>
          <p:cNvPr id="208" name="Grafik 5" descr="Grafik 5"/>
          <p:cNvPicPr>
            <a:picLocks noChangeAspect="1"/>
          </p:cNvPicPr>
          <p:nvPr/>
        </p:nvPicPr>
        <p:blipFill>
          <a:blip r:embed="rId6"/>
          <a:stretch>
            <a:fillRect/>
          </a:stretch>
        </p:blipFill>
        <p:spPr>
          <a:xfrm>
            <a:off x="4825584" y="4566849"/>
            <a:ext cx="3496824" cy="1980001"/>
          </a:xfrm>
          <a:prstGeom prst="rect">
            <a:avLst/>
          </a:prstGeom>
          <a:ln w="12700">
            <a:miter lim="400000"/>
          </a:ln>
        </p:spPr>
      </p:pic>
      <p:sp>
        <p:nvSpPr>
          <p:cNvPr id="209" name="Textfeld 6"/>
          <p:cNvSpPr txBox="1"/>
          <p:nvPr/>
        </p:nvSpPr>
        <p:spPr>
          <a:xfrm>
            <a:off x="313296" y="1624942"/>
            <a:ext cx="979498"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latin typeface="+mn-lt"/>
                <a:ea typeface="+mn-ea"/>
                <a:cs typeface="+mn-cs"/>
                <a:sym typeface="Arial"/>
              </a:defRPr>
            </a:lvl1pPr>
          </a:lstStyle>
          <a:p>
            <a:r>
              <a:t>Atmung</a:t>
            </a:r>
          </a:p>
        </p:txBody>
      </p:sp>
      <p:sp>
        <p:nvSpPr>
          <p:cNvPr id="210" name="Textfeld 7"/>
          <p:cNvSpPr txBox="1"/>
          <p:nvPr/>
        </p:nvSpPr>
        <p:spPr>
          <a:xfrm>
            <a:off x="4791561" y="1514945"/>
            <a:ext cx="2914140"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latin typeface="+mn-lt"/>
                <a:ea typeface="+mn-ea"/>
                <a:cs typeface="+mn-cs"/>
                <a:sym typeface="Arial"/>
              </a:defRPr>
            </a:lvl1pPr>
          </a:lstStyle>
          <a:p>
            <a:r>
              <a:t>Bildung von Magensäure</a:t>
            </a:r>
          </a:p>
        </p:txBody>
      </p:sp>
      <p:sp>
        <p:nvSpPr>
          <p:cNvPr id="211" name="Textfeld 8"/>
          <p:cNvSpPr txBox="1"/>
          <p:nvPr/>
        </p:nvSpPr>
        <p:spPr>
          <a:xfrm>
            <a:off x="533358" y="4095236"/>
            <a:ext cx="711112"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latin typeface="+mn-lt"/>
                <a:ea typeface="+mn-ea"/>
                <a:cs typeface="+mn-cs"/>
                <a:sym typeface="Arial"/>
              </a:defRPr>
            </a:lvl1pPr>
          </a:lstStyle>
          <a:p>
            <a:r>
              <a:t>Niere</a:t>
            </a:r>
          </a:p>
        </p:txBody>
      </p:sp>
      <p:sp>
        <p:nvSpPr>
          <p:cNvPr id="212" name="Textfeld 9"/>
          <p:cNvSpPr txBox="1"/>
          <p:nvPr/>
        </p:nvSpPr>
        <p:spPr>
          <a:xfrm>
            <a:off x="4383142" y="4095236"/>
            <a:ext cx="4381707"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latin typeface="+mn-lt"/>
                <a:ea typeface="+mn-ea"/>
                <a:cs typeface="+mn-cs"/>
                <a:sym typeface="Arial"/>
              </a:defRPr>
            </a:lvl1pPr>
          </a:lstStyle>
          <a:p>
            <a:r>
              <a:t>Bildung von Kammerwasser im Auge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rboanhydrase — Firefox Developer Edition 2022-10-09 08-03-23">
            <a:hlinkClick r:id="" action="ppaction://media"/>
            <a:extLst>
              <a:ext uri="{FF2B5EF4-FFF2-40B4-BE49-F238E27FC236}">
                <a16:creationId xmlns:a16="http://schemas.microsoft.com/office/drawing/2014/main" id="{51243D6C-CF5F-1D36-F4D3-44F57E5503BA}"/>
              </a:ext>
            </a:extLst>
          </p:cNvPr>
          <p:cNvPicPr>
            <a:picLocks noChangeAspect="1"/>
          </p:cNvPicPr>
          <p:nvPr>
            <a:videoFile r:link="rId1"/>
            <p:extLst>
              <p:ext uri="{DAA4B4D4-6D71-4841-9C94-3DE7FCFB9230}">
                <p14:media xmlns:p14="http://schemas.microsoft.com/office/powerpoint/2010/main" r:embed="rId2">
                  <p14:trim st="28661" end="2990.5833"/>
                </p14:media>
              </p:ext>
            </p:extLst>
          </p:nvPr>
        </p:nvPicPr>
        <p:blipFill rotWithShape="1">
          <a:blip r:embed="rId5"/>
          <a:srcRect l="30923" t="18534" b="24816"/>
          <a:stretch/>
        </p:blipFill>
        <p:spPr>
          <a:xfrm>
            <a:off x="-1" y="1508569"/>
            <a:ext cx="8029575" cy="5063684"/>
          </a:xfrm>
          <a:prstGeom prst="rect">
            <a:avLst/>
          </a:prstGeom>
        </p:spPr>
      </p:pic>
      <p:pic>
        <p:nvPicPr>
          <p:cNvPr id="217" name="Grafik 7" descr="Grafik 7">
            <a:hlinkClick r:id="rId6"/>
          </p:cNvPr>
          <p:cNvPicPr>
            <a:picLocks noChangeAspect="1"/>
          </p:cNvPicPr>
          <p:nvPr/>
        </p:nvPicPr>
        <p:blipFill>
          <a:blip r:embed="rId7"/>
          <a:srcRect l="8416" r="19782"/>
          <a:stretch>
            <a:fillRect/>
          </a:stretch>
        </p:blipFill>
        <p:spPr>
          <a:xfrm>
            <a:off x="5272086" y="0"/>
            <a:ext cx="3700464" cy="3248479"/>
          </a:xfrm>
          <a:prstGeom prst="rect">
            <a:avLst/>
          </a:prstGeom>
          <a:ln w="12700">
            <a:miter lim="400000"/>
          </a:ln>
        </p:spPr>
      </p:pic>
      <p:sp>
        <p:nvSpPr>
          <p:cNvPr id="218" name="Rectangle 3"/>
          <p:cNvSpPr txBox="1"/>
          <p:nvPr/>
        </p:nvSpPr>
        <p:spPr>
          <a:xfrm>
            <a:off x="457200" y="285748"/>
            <a:ext cx="7774631" cy="937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defTabSz="365760">
              <a:spcBef>
                <a:spcPts val="200"/>
              </a:spcBef>
              <a:defRPr sz="1280" b="1">
                <a:latin typeface="+mn-lt"/>
                <a:ea typeface="+mn-ea"/>
                <a:cs typeface="+mn-cs"/>
                <a:sym typeface="Arial"/>
              </a:defRPr>
            </a:pPr>
            <a:r>
              <a:rPr dirty="0" err="1"/>
              <a:t>Carboanhydrase</a:t>
            </a:r>
            <a:endParaRPr dirty="0"/>
          </a:p>
          <a:p>
            <a:pPr marL="137160" indent="-137160" defTabSz="365760">
              <a:spcBef>
                <a:spcPts val="200"/>
              </a:spcBef>
              <a:buSzPct val="100000"/>
              <a:buChar char="•"/>
              <a:defRPr sz="800" b="1">
                <a:latin typeface="+mn-lt"/>
                <a:ea typeface="+mn-ea"/>
                <a:cs typeface="+mn-cs"/>
                <a:sym typeface="Arial"/>
              </a:defRPr>
            </a:pPr>
            <a:endParaRPr dirty="0"/>
          </a:p>
          <a:p>
            <a:pPr marL="137160" indent="-137160" defTabSz="365760">
              <a:spcBef>
                <a:spcPts val="200"/>
              </a:spcBef>
              <a:buSzPct val="100000"/>
              <a:buChar char="•"/>
              <a:defRPr sz="800" b="1">
                <a:latin typeface="+mn-lt"/>
                <a:ea typeface="+mn-ea"/>
                <a:cs typeface="+mn-cs"/>
                <a:sym typeface="Arial"/>
              </a:defRPr>
            </a:pPr>
            <a:endParaRPr dirty="0"/>
          </a:p>
          <a:p>
            <a:pPr marL="137160" indent="-137160" defTabSz="365760">
              <a:spcBef>
                <a:spcPts val="200"/>
              </a:spcBef>
              <a:buSzPct val="100000"/>
              <a:buChar char="•"/>
              <a:defRPr sz="800" b="1">
                <a:latin typeface="+mn-lt"/>
                <a:ea typeface="+mn-ea"/>
                <a:cs typeface="+mn-cs"/>
                <a:sym typeface="Arial"/>
              </a:defRPr>
            </a:pPr>
            <a:endParaRPr dirty="0"/>
          </a:p>
          <a:p>
            <a:pPr marL="137160" indent="-137160" defTabSz="365760">
              <a:spcBef>
                <a:spcPts val="200"/>
              </a:spcBef>
              <a:buSzPct val="100000"/>
              <a:buChar char="•"/>
              <a:defRPr sz="800" b="1">
                <a:latin typeface="+mn-lt"/>
                <a:ea typeface="+mn-ea"/>
                <a:cs typeface="+mn-cs"/>
                <a:sym typeface="Arial"/>
              </a:defRPr>
            </a:pPr>
            <a:endParaRPr dirty="0"/>
          </a:p>
          <a:p>
            <a:pPr marL="137160" indent="-137160" defTabSz="365760">
              <a:spcBef>
                <a:spcPts val="200"/>
              </a:spcBef>
              <a:buSzPct val="100000"/>
              <a:buChar char="•"/>
              <a:defRPr sz="800" b="1">
                <a:latin typeface="+mn-lt"/>
                <a:ea typeface="+mn-ea"/>
                <a:cs typeface="+mn-cs"/>
                <a:sym typeface="Arial"/>
              </a:defRPr>
            </a:pPr>
            <a:endParaRPr dirty="0"/>
          </a:p>
          <a:p>
            <a:pPr marL="137160" indent="-137160" defTabSz="365760">
              <a:spcBef>
                <a:spcPts val="200"/>
              </a:spcBef>
              <a:buSzPct val="100000"/>
              <a:buChar char="•"/>
              <a:defRPr sz="800" b="1">
                <a:latin typeface="+mn-lt"/>
                <a:ea typeface="+mn-ea"/>
                <a:cs typeface="+mn-cs"/>
                <a:sym typeface="Arial"/>
              </a:defRPr>
            </a:pPr>
            <a:endParaRPr dirty="0"/>
          </a:p>
          <a:p>
            <a:pPr marL="137160" indent="-137160" defTabSz="365760">
              <a:spcBef>
                <a:spcPts val="200"/>
              </a:spcBef>
              <a:buSzPct val="100000"/>
              <a:buChar char="•"/>
              <a:defRPr sz="800" b="1">
                <a:latin typeface="+mn-lt"/>
                <a:ea typeface="+mn-ea"/>
                <a:cs typeface="+mn-cs"/>
                <a:sym typeface="Arial"/>
              </a:defRPr>
            </a:pPr>
            <a:endParaRPr dirty="0"/>
          </a:p>
          <a:p>
            <a:pPr marL="137160" indent="-137160" defTabSz="365760">
              <a:spcBef>
                <a:spcPts val="200"/>
              </a:spcBef>
              <a:buSzPct val="100000"/>
              <a:buChar char="•"/>
              <a:defRPr sz="800" b="1">
                <a:latin typeface="+mn-lt"/>
                <a:ea typeface="+mn-ea"/>
                <a:cs typeface="+mn-cs"/>
                <a:sym typeface="Arial"/>
              </a:defRPr>
            </a:pPr>
            <a:endParaRPr dirty="0"/>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3"/>
          <p:cNvSpPr txBox="1">
            <a:spLocks noGrp="1"/>
          </p:cNvSpPr>
          <p:nvPr>
            <p:ph type="subTitle" idx="1"/>
          </p:nvPr>
        </p:nvSpPr>
        <p:spPr>
          <a:xfrm>
            <a:off x="684684" y="476671"/>
            <a:ext cx="7774631" cy="5616626"/>
          </a:xfrm>
          <a:prstGeom prst="rect">
            <a:avLst/>
          </a:prstGeom>
        </p:spPr>
        <p:txBody>
          <a:bodyPr/>
          <a:lstStyle/>
          <a:p>
            <a:pPr algn="l">
              <a:defRPr b="1"/>
            </a:pPr>
            <a:r>
              <a:rPr dirty="0"/>
              <a:t>„</a:t>
            </a:r>
            <a:r>
              <a:rPr dirty="0" err="1"/>
              <a:t>Kohlensäure</a:t>
            </a:r>
            <a:r>
              <a:rPr dirty="0"/>
              <a:t>“ </a:t>
            </a:r>
            <a:r>
              <a:rPr dirty="0" err="1"/>
              <a:t>reagiert</a:t>
            </a:r>
            <a:r>
              <a:rPr dirty="0"/>
              <a:t> </a:t>
            </a:r>
            <a:r>
              <a:rPr dirty="0" err="1"/>
              <a:t>nur</a:t>
            </a:r>
            <a:r>
              <a:rPr dirty="0"/>
              <a:t> </a:t>
            </a:r>
            <a:r>
              <a:rPr dirty="0" err="1"/>
              <a:t>langsam</a:t>
            </a:r>
            <a:endParaRPr dirty="0"/>
          </a:p>
          <a:p>
            <a:pPr algn="l">
              <a:defRPr sz="2000" b="1"/>
            </a:pPr>
            <a:r>
              <a:rPr dirty="0" err="1"/>
              <a:t>Reaktion</a:t>
            </a:r>
            <a:r>
              <a:rPr dirty="0"/>
              <a:t> von </a:t>
            </a:r>
            <a:r>
              <a:rPr lang="de-CH" dirty="0"/>
              <a:t>«Kohlensäure»</a:t>
            </a:r>
            <a:r>
              <a:rPr dirty="0"/>
              <a:t> (links) und </a:t>
            </a:r>
            <a:r>
              <a:rPr dirty="0" err="1"/>
              <a:t>Essigsäure</a:t>
            </a:r>
            <a:r>
              <a:rPr dirty="0"/>
              <a:t> (</a:t>
            </a:r>
            <a:r>
              <a:rPr dirty="0" err="1"/>
              <a:t>rechts</a:t>
            </a:r>
            <a:r>
              <a:rPr dirty="0"/>
              <a:t>) in </a:t>
            </a:r>
            <a:r>
              <a:rPr dirty="0" err="1"/>
              <a:t>wässriger</a:t>
            </a:r>
            <a:r>
              <a:rPr dirty="0"/>
              <a:t> </a:t>
            </a:r>
            <a:r>
              <a:rPr dirty="0" err="1"/>
              <a:t>Lösung</a:t>
            </a:r>
            <a:endParaRPr dirty="0"/>
          </a:p>
        </p:txBody>
      </p:sp>
      <p:pic>
        <p:nvPicPr>
          <p:cNvPr id="221" name="Grafik 2" descr="Grafik 2">
            <a:hlinkClick r:id="rId3"/>
          </p:cNvPr>
          <p:cNvPicPr>
            <a:picLocks noChangeAspect="1"/>
          </p:cNvPicPr>
          <p:nvPr/>
        </p:nvPicPr>
        <p:blipFill>
          <a:blip r:embed="rId4"/>
          <a:stretch>
            <a:fillRect/>
          </a:stretch>
        </p:blipFill>
        <p:spPr>
          <a:xfrm>
            <a:off x="2482820" y="2664057"/>
            <a:ext cx="4178360" cy="2520282"/>
          </a:xfrm>
          <a:prstGeom prst="rect">
            <a:avLst/>
          </a:prstGeom>
          <a:ln w="12700">
            <a:miter lim="400000"/>
          </a:ln>
        </p:spPr>
      </p:pic>
      <p:sp>
        <p:nvSpPr>
          <p:cNvPr id="222" name="Textfeld 1"/>
          <p:cNvSpPr txBox="1"/>
          <p:nvPr/>
        </p:nvSpPr>
        <p:spPr>
          <a:xfrm>
            <a:off x="5134823" y="6118264"/>
            <a:ext cx="2967294" cy="437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n-lt"/>
                <a:ea typeface="+mn-ea"/>
                <a:cs typeface="+mn-cs"/>
                <a:sym typeface="Arial"/>
              </a:defRPr>
            </a:lvl1pPr>
          </a:lstStyle>
          <a:p>
            <a:r>
              <a:t>Essigsäure, 0.032 M </a:t>
            </a:r>
          </a:p>
        </p:txBody>
      </p:sp>
      <p:sp>
        <p:nvSpPr>
          <p:cNvPr id="223" name="Textfeld 3"/>
          <p:cNvSpPr txBox="1"/>
          <p:nvPr/>
        </p:nvSpPr>
        <p:spPr>
          <a:xfrm>
            <a:off x="877734" y="6143235"/>
            <a:ext cx="3425388" cy="437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n-lt"/>
                <a:ea typeface="+mn-ea"/>
                <a:cs typeface="+mn-cs"/>
                <a:sym typeface="Arial"/>
              </a:defRPr>
            </a:lvl1pPr>
          </a:lstStyle>
          <a:p>
            <a:r>
              <a:t>«Kohlensäure», 0.032 M</a:t>
            </a:r>
          </a:p>
        </p:txBody>
      </p:sp>
      <p:sp>
        <p:nvSpPr>
          <p:cNvPr id="224" name="Pfeil: nach rechts 4"/>
          <p:cNvSpPr/>
          <p:nvPr/>
        </p:nvSpPr>
        <p:spPr>
          <a:xfrm rot="18505616">
            <a:off x="2341027" y="5193324"/>
            <a:ext cx="1378858" cy="461664"/>
          </a:xfrm>
          <a:prstGeom prst="rightArrow">
            <a:avLst>
              <a:gd name="adj1" fmla="val 50000"/>
              <a:gd name="adj2" fmla="val 50000"/>
            </a:avLst>
          </a:prstGeom>
          <a:solidFill>
            <a:srgbClr val="FF0000"/>
          </a:solidFill>
          <a:ln w="25400">
            <a:solidFill>
              <a:srgbClr val="000000"/>
            </a:solidFill>
          </a:ln>
        </p:spPr>
        <p:txBody>
          <a:bodyPr lIns="45718" tIns="45718" rIns="45718" bIns="45718"/>
          <a:lstStyle/>
          <a:p>
            <a:pPr>
              <a:defRPr>
                <a:latin typeface="+mn-lt"/>
                <a:ea typeface="+mn-ea"/>
                <a:cs typeface="+mn-cs"/>
                <a:sym typeface="Arial"/>
              </a:defRPr>
            </a:pPr>
            <a:endParaRPr/>
          </a:p>
        </p:txBody>
      </p:sp>
      <p:sp>
        <p:nvSpPr>
          <p:cNvPr id="225" name="Pfeil: nach rechts 5"/>
          <p:cNvSpPr/>
          <p:nvPr/>
        </p:nvSpPr>
        <p:spPr>
          <a:xfrm rot="3094384" flipH="1">
            <a:off x="5512082" y="5047196"/>
            <a:ext cx="1378858" cy="461664"/>
          </a:xfrm>
          <a:prstGeom prst="rightArrow">
            <a:avLst>
              <a:gd name="adj1" fmla="val 50000"/>
              <a:gd name="adj2" fmla="val 50000"/>
            </a:avLst>
          </a:prstGeom>
          <a:solidFill>
            <a:srgbClr val="FF0000"/>
          </a:solidFill>
          <a:ln w="25400">
            <a:solidFill>
              <a:srgbClr val="000000"/>
            </a:solidFill>
          </a:ln>
        </p:spPr>
        <p:txBody>
          <a:bodyPr lIns="45718" tIns="45718" rIns="45718" bIns="45718"/>
          <a:lstStyle/>
          <a:p>
            <a:pPr>
              <a:defRPr>
                <a:latin typeface="+mn-lt"/>
                <a:ea typeface="+mn-ea"/>
                <a:cs typeface="+mn-cs"/>
                <a:sym typeface="Arial"/>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ctangle 3"/>
          <p:cNvSpPr txBox="1">
            <a:spLocks noGrp="1"/>
          </p:cNvSpPr>
          <p:nvPr>
            <p:ph type="subTitle" idx="1"/>
          </p:nvPr>
        </p:nvSpPr>
        <p:spPr>
          <a:xfrm>
            <a:off x="446941" y="310416"/>
            <a:ext cx="8766631" cy="5616626"/>
          </a:xfrm>
          <a:prstGeom prst="rect">
            <a:avLst/>
          </a:prstGeom>
        </p:spPr>
        <p:txBody>
          <a:bodyPr/>
          <a:lstStyle>
            <a:lvl1pPr algn="l">
              <a:defRPr b="1"/>
            </a:lvl1pPr>
          </a:lstStyle>
          <a:p>
            <a:r>
              <a:rPr lang="de-CH" dirty="0"/>
              <a:t>Normale Säure/Base-Reaktionen sind diffusionskontrolliert</a:t>
            </a:r>
            <a:endParaRPr dirty="0"/>
          </a:p>
        </p:txBody>
      </p:sp>
      <p:grpSp>
        <p:nvGrpSpPr>
          <p:cNvPr id="2" name="Gruppieren 1">
            <a:extLst>
              <a:ext uri="{FF2B5EF4-FFF2-40B4-BE49-F238E27FC236}">
                <a16:creationId xmlns:a16="http://schemas.microsoft.com/office/drawing/2014/main" id="{CCD7544E-80A4-B843-00C7-B3B1B680AB07}"/>
              </a:ext>
            </a:extLst>
          </p:cNvPr>
          <p:cNvGrpSpPr/>
          <p:nvPr/>
        </p:nvGrpSpPr>
        <p:grpSpPr>
          <a:xfrm>
            <a:off x="569658" y="1957822"/>
            <a:ext cx="8004684" cy="837138"/>
            <a:chOff x="692375" y="3577067"/>
            <a:chExt cx="8004684" cy="837138"/>
          </a:xfrm>
        </p:grpSpPr>
        <p:sp>
          <p:nvSpPr>
            <p:cNvPr id="256" name="Pfeil: nach rechts 20">
              <a:hlinkClick r:id="rId3"/>
            </p:cNvPr>
            <p:cNvSpPr/>
            <p:nvPr/>
          </p:nvSpPr>
          <p:spPr>
            <a:xfrm>
              <a:off x="4029759" y="3702557"/>
              <a:ext cx="1084482" cy="428441"/>
            </a:xfrm>
            <a:prstGeom prst="rightArrow">
              <a:avLst>
                <a:gd name="adj1" fmla="val 50000"/>
                <a:gd name="adj2" fmla="val 76678"/>
              </a:avLst>
            </a:prstGeom>
            <a:solidFill>
              <a:schemeClr val="accent1"/>
            </a:solidFill>
            <a:ln>
              <a:solidFill>
                <a:srgbClr val="000000"/>
              </a:solidFill>
            </a:ln>
          </p:spPr>
          <p:txBody>
            <a:bodyPr lIns="45718" tIns="45718" rIns="45718" bIns="45718"/>
            <a:lstStyle/>
            <a:p>
              <a:pPr>
                <a:defRPr>
                  <a:latin typeface="+mn-lt"/>
                  <a:ea typeface="+mn-ea"/>
                  <a:cs typeface="+mn-cs"/>
                  <a:sym typeface="Arial"/>
                </a:defRPr>
              </a:pPr>
              <a:endParaRPr/>
            </a:p>
          </p:txBody>
        </p:sp>
        <p:pic>
          <p:nvPicPr>
            <p:cNvPr id="262" name="Grafik 15360" descr="Grafik 15360">
              <a:hlinkClick r:id="rId3"/>
            </p:cNvPr>
            <p:cNvPicPr>
              <a:picLocks noChangeAspect="1"/>
            </p:cNvPicPr>
            <p:nvPr/>
          </p:nvPicPr>
          <p:blipFill>
            <a:blip r:embed="rId4"/>
            <a:stretch>
              <a:fillRect/>
            </a:stretch>
          </p:blipFill>
          <p:spPr>
            <a:xfrm>
              <a:off x="692375" y="3595472"/>
              <a:ext cx="2541719" cy="800980"/>
            </a:xfrm>
            <a:prstGeom prst="rect">
              <a:avLst/>
            </a:prstGeom>
            <a:ln w="12700">
              <a:miter lim="400000"/>
            </a:ln>
          </p:spPr>
        </p:pic>
        <p:pic>
          <p:nvPicPr>
            <p:cNvPr id="263" name="Grafik 15363" descr="Grafik 15363">
              <a:hlinkClick r:id="rId3"/>
            </p:cNvPr>
            <p:cNvPicPr>
              <a:picLocks noChangeAspect="1"/>
            </p:cNvPicPr>
            <p:nvPr/>
          </p:nvPicPr>
          <p:blipFill>
            <a:blip r:embed="rId5"/>
            <a:stretch>
              <a:fillRect/>
            </a:stretch>
          </p:blipFill>
          <p:spPr>
            <a:xfrm>
              <a:off x="6155340" y="3577067"/>
              <a:ext cx="2541719" cy="837138"/>
            </a:xfrm>
            <a:prstGeom prst="rect">
              <a:avLst/>
            </a:prstGeom>
            <a:ln w="12700">
              <a:miter lim="400000"/>
            </a:ln>
          </p:spPr>
        </p:pic>
      </p:grpSp>
      <p:pic>
        <p:nvPicPr>
          <p:cNvPr id="10" name="Grafik 8" descr="Grafik 8">
            <a:extLst>
              <a:ext uri="{FF2B5EF4-FFF2-40B4-BE49-F238E27FC236}">
                <a16:creationId xmlns:a16="http://schemas.microsoft.com/office/drawing/2014/main" id="{A73AEE3E-2C6B-61A5-87BC-3F634F7C8619}"/>
              </a:ext>
            </a:extLst>
          </p:cNvPr>
          <p:cNvPicPr>
            <a:picLocks noChangeAspect="1"/>
          </p:cNvPicPr>
          <p:nvPr/>
        </p:nvPicPr>
        <p:blipFill>
          <a:blip r:embed="rId6"/>
          <a:stretch>
            <a:fillRect/>
          </a:stretch>
        </p:blipFill>
        <p:spPr>
          <a:xfrm>
            <a:off x="1260132" y="3973815"/>
            <a:ext cx="1346777" cy="1273368"/>
          </a:xfrm>
          <a:prstGeom prst="rect">
            <a:avLst/>
          </a:prstGeom>
          <a:ln w="12700">
            <a:miter lim="400000"/>
          </a:ln>
        </p:spPr>
      </p:pic>
      <p:pic>
        <p:nvPicPr>
          <p:cNvPr id="11" name="Grafik 9" descr="Grafik 9">
            <a:extLst>
              <a:ext uri="{FF2B5EF4-FFF2-40B4-BE49-F238E27FC236}">
                <a16:creationId xmlns:a16="http://schemas.microsoft.com/office/drawing/2014/main" id="{88748FEA-DC79-95C7-15A3-C65D4DEC0547}"/>
              </a:ext>
            </a:extLst>
          </p:cNvPr>
          <p:cNvPicPr>
            <a:picLocks noChangeAspect="1"/>
          </p:cNvPicPr>
          <p:nvPr/>
        </p:nvPicPr>
        <p:blipFill>
          <a:blip r:embed="rId7"/>
          <a:stretch>
            <a:fillRect/>
          </a:stretch>
        </p:blipFill>
        <p:spPr>
          <a:xfrm>
            <a:off x="2275315" y="5464322"/>
            <a:ext cx="648504" cy="658014"/>
          </a:xfrm>
          <a:prstGeom prst="rect">
            <a:avLst/>
          </a:prstGeom>
          <a:ln w="12700">
            <a:miter lim="400000"/>
          </a:ln>
        </p:spPr>
      </p:pic>
      <p:sp>
        <p:nvSpPr>
          <p:cNvPr id="12" name="Pfeil: nach rechts 11">
            <a:extLst>
              <a:ext uri="{FF2B5EF4-FFF2-40B4-BE49-F238E27FC236}">
                <a16:creationId xmlns:a16="http://schemas.microsoft.com/office/drawing/2014/main" id="{A2CFD25D-AE2E-43FC-79BD-F0A7C51FC54E}"/>
              </a:ext>
            </a:extLst>
          </p:cNvPr>
          <p:cNvSpPr/>
          <p:nvPr/>
        </p:nvSpPr>
        <p:spPr>
          <a:xfrm>
            <a:off x="3815438" y="4442366"/>
            <a:ext cx="1084482" cy="428440"/>
          </a:xfrm>
          <a:prstGeom prst="rightArrow">
            <a:avLst>
              <a:gd name="adj1" fmla="val 50000"/>
              <a:gd name="adj2" fmla="val 76678"/>
            </a:avLst>
          </a:prstGeom>
          <a:solidFill>
            <a:schemeClr val="accent1"/>
          </a:solidFill>
          <a:ln>
            <a:solidFill>
              <a:srgbClr val="000000"/>
            </a:solidFill>
          </a:ln>
        </p:spPr>
        <p:txBody>
          <a:bodyPr lIns="45718" tIns="45718" rIns="45718" bIns="45718"/>
          <a:lstStyle/>
          <a:p>
            <a:pPr>
              <a:defRPr>
                <a:latin typeface="+mn-lt"/>
                <a:ea typeface="+mn-ea"/>
                <a:cs typeface="+mn-cs"/>
                <a:sym typeface="Arial"/>
              </a:defRPr>
            </a:pPr>
            <a:endParaRPr/>
          </a:p>
        </p:txBody>
      </p:sp>
      <p:pic>
        <p:nvPicPr>
          <p:cNvPr id="13" name="Grafik 15" descr="Grafik 15">
            <a:extLst>
              <a:ext uri="{FF2B5EF4-FFF2-40B4-BE49-F238E27FC236}">
                <a16:creationId xmlns:a16="http://schemas.microsoft.com/office/drawing/2014/main" id="{538E6A57-DDF3-21BC-5171-06F906BCA930}"/>
              </a:ext>
            </a:extLst>
          </p:cNvPr>
          <p:cNvPicPr>
            <a:picLocks noChangeAspect="1"/>
          </p:cNvPicPr>
          <p:nvPr/>
        </p:nvPicPr>
        <p:blipFill>
          <a:blip r:embed="rId8"/>
          <a:stretch>
            <a:fillRect/>
          </a:stretch>
        </p:blipFill>
        <p:spPr>
          <a:xfrm rot="1786062">
            <a:off x="4991524" y="3899905"/>
            <a:ext cx="1584177" cy="1084921"/>
          </a:xfrm>
          <a:prstGeom prst="rect">
            <a:avLst/>
          </a:prstGeom>
          <a:ln w="12700">
            <a:miter lim="400000"/>
          </a:ln>
        </p:spPr>
      </p:pic>
      <p:pic>
        <p:nvPicPr>
          <p:cNvPr id="14" name="Grafik 16" descr="Grafik 16">
            <a:extLst>
              <a:ext uri="{FF2B5EF4-FFF2-40B4-BE49-F238E27FC236}">
                <a16:creationId xmlns:a16="http://schemas.microsoft.com/office/drawing/2014/main" id="{C7FF8542-9F27-21B6-CA9C-EB9C2D488E89}"/>
              </a:ext>
            </a:extLst>
          </p:cNvPr>
          <p:cNvPicPr>
            <a:picLocks noChangeAspect="1"/>
          </p:cNvPicPr>
          <p:nvPr/>
        </p:nvPicPr>
        <p:blipFill>
          <a:blip r:embed="rId9"/>
          <a:stretch>
            <a:fillRect/>
          </a:stretch>
        </p:blipFill>
        <p:spPr>
          <a:xfrm>
            <a:off x="6166527" y="5421094"/>
            <a:ext cx="765830" cy="896536"/>
          </a:xfrm>
          <a:prstGeom prst="rect">
            <a:avLst/>
          </a:prstGeom>
          <a:ln w="12700">
            <a:miter lim="400000"/>
          </a:ln>
        </p:spPr>
      </p:pic>
      <p:sp>
        <p:nvSpPr>
          <p:cNvPr id="16" name="Textfeld 15">
            <a:extLst>
              <a:ext uri="{FF2B5EF4-FFF2-40B4-BE49-F238E27FC236}">
                <a16:creationId xmlns:a16="http://schemas.microsoft.com/office/drawing/2014/main" id="{7D2F75A5-6722-73E8-F5C1-F0360CD98AE7}"/>
              </a:ext>
            </a:extLst>
          </p:cNvPr>
          <p:cNvSpPr txBox="1"/>
          <p:nvPr/>
        </p:nvSpPr>
        <p:spPr>
          <a:xfrm>
            <a:off x="621194" y="3386130"/>
            <a:ext cx="4605250" cy="4587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nSpc>
                <a:spcPct val="107000"/>
              </a:lnSpc>
              <a:spcBef>
                <a:spcPts val="800"/>
              </a:spcBef>
              <a:defRPr>
                <a:latin typeface="Cambria Math"/>
                <a:ea typeface="Cambria Math"/>
                <a:cs typeface="Cambria Math"/>
                <a:sym typeface="Cambria Math"/>
              </a:defRPr>
            </a:pPr>
            <a:r>
              <a:rPr lang="de-CH" dirty="0"/>
              <a:t>H₂CO₃ + H₂O ⇄ HCO₃⁻ + H₃O⁺</a:t>
            </a:r>
            <a:endParaRPr lang="de-CH" dirty="0">
              <a:latin typeface="+mn-lt"/>
              <a:ea typeface="+mn-ea"/>
              <a:cs typeface="+mn-cs"/>
              <a:sym typeface="Arial"/>
            </a:endParaRPr>
          </a:p>
        </p:txBody>
      </p:sp>
      <p:sp>
        <p:nvSpPr>
          <p:cNvPr id="17" name="Gerader Verbinder 18">
            <a:extLst>
              <a:ext uri="{FF2B5EF4-FFF2-40B4-BE49-F238E27FC236}">
                <a16:creationId xmlns:a16="http://schemas.microsoft.com/office/drawing/2014/main" id="{C06AC664-FE6B-111C-8AEB-774B27543C45}"/>
              </a:ext>
            </a:extLst>
          </p:cNvPr>
          <p:cNvSpPr/>
          <p:nvPr/>
        </p:nvSpPr>
        <p:spPr>
          <a:xfrm>
            <a:off x="1496279" y="4084052"/>
            <a:ext cx="5086415" cy="2467429"/>
          </a:xfrm>
          <a:prstGeom prst="line">
            <a:avLst/>
          </a:prstGeom>
          <a:ln w="69850">
            <a:solidFill>
              <a:srgbClr val="FF0000"/>
            </a:solidFill>
          </a:ln>
          <a:effectLst>
            <a:outerShdw blurRad="38100" dist="20000" dir="5400000" rotWithShape="0">
              <a:srgbClr val="000000">
                <a:alpha val="38000"/>
              </a:srgbClr>
            </a:outerShdw>
          </a:effectLst>
        </p:spPr>
        <p:txBody>
          <a:bodyPr lIns="45718" tIns="45718" rIns="45718" bIns="45718"/>
          <a:lstStyle/>
          <a:p>
            <a:endParaRPr/>
          </a:p>
        </p:txBody>
      </p:sp>
      <p:sp>
        <p:nvSpPr>
          <p:cNvPr id="18" name="Gerader Verbinder 19">
            <a:extLst>
              <a:ext uri="{FF2B5EF4-FFF2-40B4-BE49-F238E27FC236}">
                <a16:creationId xmlns:a16="http://schemas.microsoft.com/office/drawing/2014/main" id="{6CD9331C-A174-3875-C08A-574F9520BDE4}"/>
              </a:ext>
            </a:extLst>
          </p:cNvPr>
          <p:cNvSpPr/>
          <p:nvPr/>
        </p:nvSpPr>
        <p:spPr>
          <a:xfrm flipV="1">
            <a:off x="1080113" y="3850200"/>
            <a:ext cx="5086414" cy="2467430"/>
          </a:xfrm>
          <a:prstGeom prst="line">
            <a:avLst/>
          </a:prstGeom>
          <a:ln w="69850">
            <a:solidFill>
              <a:srgbClr val="FF0000"/>
            </a:solidFill>
          </a:ln>
          <a:effectLst>
            <a:outerShdw blurRad="38100" dist="20000" dir="5400000" rotWithShape="0">
              <a:srgbClr val="000000">
                <a:alpha val="38000"/>
              </a:srgbClr>
            </a:outerShdw>
          </a:effectLst>
        </p:spPr>
        <p:txBody>
          <a:bodyPr lIns="45718" tIns="45718" rIns="45718" bIns="45718"/>
          <a:lstStyle/>
          <a:p>
            <a:endParaRPr/>
          </a:p>
        </p:txBody>
      </p:sp>
    </p:spTree>
    <p:extLst>
      <p:ext uri="{BB962C8B-B14F-4D97-AF65-F5344CB8AC3E}">
        <p14:creationId xmlns:p14="http://schemas.microsoft.com/office/powerpoint/2010/main" val="12129894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100000">
                                          <p:val>
                                            <p:strVal val="#ppt_x"/>
                                          </p:val>
                                        </p:tav>
                                      </p:tavLst>
                                    </p:anim>
                                    <p:anim calcmode="lin" valueType="num">
                                      <p:cBhvr>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iterate>
                                    <p:tmAbs val="0"/>
                                  </p:iterate>
                                  <p:childTnLst>
                                    <p:set>
                                      <p:cBhvr>
                                        <p:cTn id="11" fill="hold"/>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dvAuto="0"/>
      <p:bldP spid="18"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Rectangle 3"/>
          <p:cNvSpPr txBox="1">
            <a:spLocks noGrp="1"/>
          </p:cNvSpPr>
          <p:nvPr>
            <p:ph type="subTitle" idx="1"/>
          </p:nvPr>
        </p:nvSpPr>
        <p:spPr>
          <a:xfrm>
            <a:off x="684684" y="476671"/>
            <a:ext cx="7774631" cy="5616626"/>
          </a:xfrm>
          <a:prstGeom prst="rect">
            <a:avLst/>
          </a:prstGeom>
        </p:spPr>
        <p:txBody>
          <a:bodyPr/>
          <a:lstStyle>
            <a:lvl1pPr algn="l">
              <a:defRPr b="1"/>
            </a:lvl1pPr>
          </a:lstStyle>
          <a:p>
            <a:r>
              <a:t>Das Märchen von der „Kohlensäure“ </a:t>
            </a:r>
          </a:p>
        </p:txBody>
      </p:sp>
      <p:pic>
        <p:nvPicPr>
          <p:cNvPr id="230" name="Grafik 10" descr="Grafik 10">
            <a:hlinkClick r:id="rId3"/>
          </p:cNvPr>
          <p:cNvPicPr>
            <a:picLocks noChangeAspect="1"/>
          </p:cNvPicPr>
          <p:nvPr/>
        </p:nvPicPr>
        <p:blipFill>
          <a:blip r:embed="rId4"/>
          <a:stretch>
            <a:fillRect/>
          </a:stretch>
        </p:blipFill>
        <p:spPr>
          <a:xfrm>
            <a:off x="1693517" y="1445966"/>
            <a:ext cx="5272939" cy="3966068"/>
          </a:xfrm>
          <a:prstGeom prst="rect">
            <a:avLst/>
          </a:prstGeom>
          <a:ln w="12700">
            <a:miter lim="400000"/>
          </a:ln>
        </p:spPr>
      </p:pic>
      <p:pic>
        <p:nvPicPr>
          <p:cNvPr id="231" name="Grafik 12" descr="Grafik 12"/>
          <p:cNvPicPr>
            <a:picLocks noChangeAspect="1"/>
          </p:cNvPicPr>
          <p:nvPr/>
        </p:nvPicPr>
        <p:blipFill>
          <a:blip r:embed="rId5"/>
          <a:srcRect l="18459" r="7539"/>
          <a:stretch>
            <a:fillRect/>
          </a:stretch>
        </p:blipFill>
        <p:spPr>
          <a:xfrm>
            <a:off x="566056" y="5905012"/>
            <a:ext cx="5936343" cy="684475"/>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ctangle 3"/>
          <p:cNvSpPr txBox="1">
            <a:spLocks noGrp="1"/>
          </p:cNvSpPr>
          <p:nvPr>
            <p:ph type="subTitle" idx="1"/>
          </p:nvPr>
        </p:nvSpPr>
        <p:spPr>
          <a:xfrm>
            <a:off x="203198" y="476671"/>
            <a:ext cx="8766631" cy="5616626"/>
          </a:xfrm>
          <a:prstGeom prst="rect">
            <a:avLst/>
          </a:prstGeom>
        </p:spPr>
        <p:txBody>
          <a:bodyPr/>
          <a:lstStyle>
            <a:lvl1pPr algn="l">
              <a:defRPr b="1"/>
            </a:lvl1pPr>
          </a:lstStyle>
          <a:p>
            <a:r>
              <a:t>„Kohlensäure“ reagiert verblüffend langsam</a:t>
            </a:r>
          </a:p>
        </p:txBody>
      </p:sp>
      <p:pic>
        <p:nvPicPr>
          <p:cNvPr id="252" name="Grafik 3" descr="Grafik 3"/>
          <p:cNvPicPr>
            <a:picLocks noChangeAspect="1"/>
          </p:cNvPicPr>
          <p:nvPr/>
        </p:nvPicPr>
        <p:blipFill>
          <a:blip r:embed="rId3"/>
          <a:stretch>
            <a:fillRect/>
          </a:stretch>
        </p:blipFill>
        <p:spPr>
          <a:xfrm rot="1043126">
            <a:off x="1822535" y="1360568"/>
            <a:ext cx="1084482" cy="843487"/>
          </a:xfrm>
          <a:prstGeom prst="rect">
            <a:avLst/>
          </a:prstGeom>
          <a:ln w="12700">
            <a:miter lim="400000"/>
          </a:ln>
        </p:spPr>
      </p:pic>
      <p:pic>
        <p:nvPicPr>
          <p:cNvPr id="253" name="Grafik 1" descr="Grafik 1">
            <a:hlinkClick r:id="rId4"/>
          </p:cNvPr>
          <p:cNvPicPr>
            <a:picLocks noChangeAspect="1"/>
          </p:cNvPicPr>
          <p:nvPr/>
        </p:nvPicPr>
        <p:blipFill>
          <a:blip r:embed="rId5"/>
          <a:stretch>
            <a:fillRect/>
          </a:stretch>
        </p:blipFill>
        <p:spPr>
          <a:xfrm>
            <a:off x="5768844" y="4276978"/>
            <a:ext cx="3171958" cy="2385805"/>
          </a:xfrm>
          <a:prstGeom prst="rect">
            <a:avLst/>
          </a:prstGeom>
          <a:ln w="12700">
            <a:miter lim="400000"/>
          </a:ln>
        </p:spPr>
      </p:pic>
      <p:pic>
        <p:nvPicPr>
          <p:cNvPr id="254" name="Grafik 12" descr="Grafik 12"/>
          <p:cNvPicPr>
            <a:picLocks noChangeAspect="1"/>
          </p:cNvPicPr>
          <p:nvPr/>
        </p:nvPicPr>
        <p:blipFill>
          <a:blip r:embed="rId6"/>
          <a:stretch>
            <a:fillRect/>
          </a:stretch>
        </p:blipFill>
        <p:spPr>
          <a:xfrm>
            <a:off x="631846" y="1785939"/>
            <a:ext cx="1084482" cy="1137502"/>
          </a:xfrm>
          <a:prstGeom prst="rect">
            <a:avLst/>
          </a:prstGeom>
          <a:ln w="12700">
            <a:miter lim="400000"/>
          </a:ln>
        </p:spPr>
      </p:pic>
      <p:pic>
        <p:nvPicPr>
          <p:cNvPr id="255" name="Grafik 17" descr="Grafik 17"/>
          <p:cNvPicPr>
            <a:picLocks noChangeAspect="1"/>
          </p:cNvPicPr>
          <p:nvPr/>
        </p:nvPicPr>
        <p:blipFill>
          <a:blip r:embed="rId7"/>
          <a:stretch>
            <a:fillRect/>
          </a:stretch>
        </p:blipFill>
        <p:spPr>
          <a:xfrm>
            <a:off x="2075119" y="2337610"/>
            <a:ext cx="1084482" cy="1091389"/>
          </a:xfrm>
          <a:prstGeom prst="rect">
            <a:avLst/>
          </a:prstGeom>
          <a:ln w="12700">
            <a:miter lim="400000"/>
          </a:ln>
        </p:spPr>
      </p:pic>
      <p:sp>
        <p:nvSpPr>
          <p:cNvPr id="257" name="Freihandform: Form 26"/>
          <p:cNvSpPr/>
          <p:nvPr/>
        </p:nvSpPr>
        <p:spPr>
          <a:xfrm>
            <a:off x="1273654" y="3002530"/>
            <a:ext cx="885373" cy="307141"/>
          </a:xfrm>
          <a:custGeom>
            <a:avLst/>
            <a:gdLst/>
            <a:ahLst/>
            <a:cxnLst>
              <a:cxn ang="0">
                <a:pos x="wd2" y="hd2"/>
              </a:cxn>
              <a:cxn ang="5400000">
                <a:pos x="wd2" y="hd2"/>
              </a:cxn>
              <a:cxn ang="10800000">
                <a:pos x="wd2" y="hd2"/>
              </a:cxn>
              <a:cxn ang="16200000">
                <a:pos x="wd2" y="hd2"/>
              </a:cxn>
            </a:cxnLst>
            <a:rect l="0" t="0" r="r" b="b"/>
            <a:pathLst>
              <a:path w="21600" h="20466" extrusionOk="0">
                <a:moveTo>
                  <a:pt x="21600" y="7737"/>
                </a:moveTo>
                <a:cubicBezTo>
                  <a:pt x="16672" y="14669"/>
                  <a:pt x="11744" y="21600"/>
                  <a:pt x="8144" y="20310"/>
                </a:cubicBezTo>
                <a:cubicBezTo>
                  <a:pt x="4544" y="19021"/>
                  <a:pt x="2272" y="9510"/>
                  <a:pt x="0" y="0"/>
                </a:cubicBezTo>
              </a:path>
            </a:pathLst>
          </a:custGeom>
          <a:ln w="25400">
            <a:solidFill>
              <a:srgbClr val="000000"/>
            </a:solidFill>
            <a:tailEnd type="triangle"/>
          </a:ln>
        </p:spPr>
        <p:txBody>
          <a:bodyPr lIns="45718" tIns="45718" rIns="45718" bIns="45718"/>
          <a:lstStyle/>
          <a:p>
            <a:pPr>
              <a:defRPr sz="1800">
                <a:latin typeface="+mn-lt"/>
                <a:ea typeface="+mn-ea"/>
                <a:cs typeface="+mn-cs"/>
                <a:sym typeface="Arial"/>
              </a:defRPr>
            </a:pPr>
            <a:endParaRPr/>
          </a:p>
        </p:txBody>
      </p:sp>
      <p:sp>
        <p:nvSpPr>
          <p:cNvPr id="258" name="Freihandform: Form 27"/>
          <p:cNvSpPr/>
          <p:nvPr/>
        </p:nvSpPr>
        <p:spPr>
          <a:xfrm>
            <a:off x="605913" y="2436473"/>
            <a:ext cx="435513" cy="188687"/>
          </a:xfrm>
          <a:custGeom>
            <a:avLst/>
            <a:gdLst/>
            <a:ahLst/>
            <a:cxnLst>
              <a:cxn ang="0">
                <a:pos x="wd2" y="hd2"/>
              </a:cxn>
              <a:cxn ang="5400000">
                <a:pos x="wd2" y="hd2"/>
              </a:cxn>
              <a:cxn ang="10800000">
                <a:pos x="wd2" y="hd2"/>
              </a:cxn>
              <a:cxn ang="16200000">
                <a:pos x="wd2" y="hd2"/>
              </a:cxn>
            </a:cxnLst>
            <a:rect l="0" t="0" r="r" b="b"/>
            <a:pathLst>
              <a:path w="21367" h="21600" extrusionOk="0">
                <a:moveTo>
                  <a:pt x="19943" y="21600"/>
                </a:moveTo>
                <a:cubicBezTo>
                  <a:pt x="9855" y="17585"/>
                  <a:pt x="-233" y="13569"/>
                  <a:pt x="4" y="9969"/>
                </a:cubicBezTo>
                <a:cubicBezTo>
                  <a:pt x="242" y="6369"/>
                  <a:pt x="10804" y="3185"/>
                  <a:pt x="21367" y="0"/>
                </a:cubicBezTo>
              </a:path>
            </a:pathLst>
          </a:custGeom>
          <a:ln w="25400">
            <a:solidFill>
              <a:srgbClr val="000000"/>
            </a:solidFill>
            <a:tailEnd type="triangle"/>
          </a:ln>
        </p:spPr>
        <p:txBody>
          <a:bodyPr lIns="45718" tIns="45718" rIns="45718" bIns="45718"/>
          <a:lstStyle/>
          <a:p>
            <a:pPr>
              <a:defRPr sz="1800">
                <a:latin typeface="+mn-lt"/>
                <a:ea typeface="+mn-ea"/>
                <a:cs typeface="+mn-cs"/>
                <a:sym typeface="Arial"/>
              </a:defRPr>
            </a:pPr>
            <a:endParaRPr/>
          </a:p>
        </p:txBody>
      </p:sp>
      <p:sp>
        <p:nvSpPr>
          <p:cNvPr id="259" name="Freihandform: Form 28"/>
          <p:cNvSpPr/>
          <p:nvPr/>
        </p:nvSpPr>
        <p:spPr>
          <a:xfrm>
            <a:off x="1234495" y="1485340"/>
            <a:ext cx="890827" cy="334085"/>
          </a:xfrm>
          <a:custGeom>
            <a:avLst/>
            <a:gdLst/>
            <a:ahLst/>
            <a:cxnLst>
              <a:cxn ang="0">
                <a:pos x="wd2" y="hd2"/>
              </a:cxn>
              <a:cxn ang="5400000">
                <a:pos x="wd2" y="hd2"/>
              </a:cxn>
              <a:cxn ang="10800000">
                <a:pos x="wd2" y="hd2"/>
              </a:cxn>
              <a:cxn ang="16200000">
                <a:pos x="wd2" y="hd2"/>
              </a:cxn>
            </a:cxnLst>
            <a:rect l="0" t="0" r="r" b="b"/>
            <a:pathLst>
              <a:path w="20501" h="21157" extrusionOk="0">
                <a:moveTo>
                  <a:pt x="1128" y="18400"/>
                </a:moveTo>
                <a:cubicBezTo>
                  <a:pt x="14" y="8978"/>
                  <a:pt x="-1099" y="-443"/>
                  <a:pt x="2130" y="17"/>
                </a:cubicBezTo>
                <a:cubicBezTo>
                  <a:pt x="5359" y="476"/>
                  <a:pt x="12930" y="10817"/>
                  <a:pt x="20501" y="21157"/>
                </a:cubicBezTo>
              </a:path>
            </a:pathLst>
          </a:custGeom>
          <a:ln w="25400">
            <a:solidFill>
              <a:srgbClr val="000000"/>
            </a:solidFill>
            <a:tailEnd type="triangle"/>
          </a:ln>
        </p:spPr>
        <p:txBody>
          <a:bodyPr lIns="45718" tIns="45718" rIns="45718" bIns="45718"/>
          <a:lstStyle/>
          <a:p>
            <a:pPr>
              <a:defRPr sz="1800">
                <a:latin typeface="+mn-lt"/>
                <a:ea typeface="+mn-ea"/>
                <a:cs typeface="+mn-cs"/>
                <a:sym typeface="Arial"/>
              </a:defRPr>
            </a:pPr>
            <a:endParaRPr/>
          </a:p>
        </p:txBody>
      </p:sp>
      <p:pic>
        <p:nvPicPr>
          <p:cNvPr id="260" name="Grafik 29" descr="Grafik 29"/>
          <p:cNvPicPr>
            <a:picLocks noChangeAspect="1"/>
          </p:cNvPicPr>
          <p:nvPr/>
        </p:nvPicPr>
        <p:blipFill>
          <a:blip r:embed="rId3"/>
          <a:stretch>
            <a:fillRect/>
          </a:stretch>
        </p:blipFill>
        <p:spPr>
          <a:xfrm>
            <a:off x="1320468" y="5469881"/>
            <a:ext cx="940234" cy="731295"/>
          </a:xfrm>
          <a:prstGeom prst="rect">
            <a:avLst/>
          </a:prstGeom>
          <a:ln w="12700">
            <a:miter lim="400000"/>
          </a:ln>
        </p:spPr>
      </p:pic>
      <p:pic>
        <p:nvPicPr>
          <p:cNvPr id="261" name="Grafik 30" descr="Grafik 30"/>
          <p:cNvPicPr>
            <a:picLocks noChangeAspect="1"/>
          </p:cNvPicPr>
          <p:nvPr/>
        </p:nvPicPr>
        <p:blipFill>
          <a:blip r:embed="rId8"/>
          <a:stretch>
            <a:fillRect/>
          </a:stretch>
        </p:blipFill>
        <p:spPr>
          <a:xfrm>
            <a:off x="944180" y="6283308"/>
            <a:ext cx="580630" cy="267694"/>
          </a:xfrm>
          <a:prstGeom prst="rect">
            <a:avLst/>
          </a:prstGeom>
          <a:ln w="12700">
            <a:miter lim="400000"/>
          </a:ln>
        </p:spPr>
      </p:pic>
      <p:sp>
        <p:nvSpPr>
          <p:cNvPr id="264" name="Textfeld 15364"/>
          <p:cNvSpPr txBox="1"/>
          <p:nvPr/>
        </p:nvSpPr>
        <p:spPr>
          <a:xfrm>
            <a:off x="471152" y="3851689"/>
            <a:ext cx="4856723" cy="792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a:latin typeface="+mn-lt"/>
                <a:ea typeface="+mn-ea"/>
                <a:cs typeface="+mn-cs"/>
                <a:sym typeface="Arial"/>
              </a:defRPr>
            </a:lvl1pPr>
          </a:lstStyle>
          <a:p>
            <a:r>
              <a:rPr dirty="0" err="1"/>
              <a:t>Sogar</a:t>
            </a:r>
            <a:r>
              <a:rPr dirty="0"/>
              <a:t> </a:t>
            </a:r>
            <a:r>
              <a:rPr dirty="0" err="1"/>
              <a:t>mit</a:t>
            </a:r>
            <a:r>
              <a:rPr dirty="0"/>
              <a:t> </a:t>
            </a:r>
            <a:r>
              <a:rPr dirty="0" err="1"/>
              <a:t>Hydroxid-Ionen</a:t>
            </a:r>
            <a:r>
              <a:rPr dirty="0"/>
              <a:t> </a:t>
            </a:r>
            <a:r>
              <a:rPr dirty="0" err="1"/>
              <a:t>reagiert</a:t>
            </a:r>
            <a:r>
              <a:rPr dirty="0"/>
              <a:t> «</a:t>
            </a:r>
            <a:r>
              <a:rPr dirty="0" err="1"/>
              <a:t>Kohlensäure</a:t>
            </a:r>
            <a:r>
              <a:rPr dirty="0"/>
              <a:t>» </a:t>
            </a:r>
            <a:r>
              <a:rPr dirty="0" err="1"/>
              <a:t>langsam</a:t>
            </a:r>
            <a:endParaRPr dirty="0"/>
          </a:p>
        </p:txBody>
      </p:sp>
      <p:pic>
        <p:nvPicPr>
          <p:cNvPr id="2" name="Grafik 6" descr="Grafik 6">
            <a:extLst>
              <a:ext uri="{FF2B5EF4-FFF2-40B4-BE49-F238E27FC236}">
                <a16:creationId xmlns:a16="http://schemas.microsoft.com/office/drawing/2014/main" id="{B1E7EA3E-EFA7-C904-AA62-861CE76D4587}"/>
              </a:ext>
            </a:extLst>
          </p:cNvPr>
          <p:cNvPicPr>
            <a:picLocks noChangeAspect="1"/>
          </p:cNvPicPr>
          <p:nvPr/>
        </p:nvPicPr>
        <p:blipFill>
          <a:blip r:embed="rId9"/>
          <a:stretch>
            <a:fillRect/>
          </a:stretch>
        </p:blipFill>
        <p:spPr>
          <a:xfrm>
            <a:off x="5560058" y="1549031"/>
            <a:ext cx="1584177" cy="1084921"/>
          </a:xfrm>
          <a:prstGeom prst="rect">
            <a:avLst/>
          </a:prstGeom>
          <a:ln w="12700">
            <a:miter lim="400000"/>
          </a:ln>
        </p:spPr>
      </p:pic>
      <p:sp>
        <p:nvSpPr>
          <p:cNvPr id="3" name="Pfeil: nach rechts 7">
            <a:extLst>
              <a:ext uri="{FF2B5EF4-FFF2-40B4-BE49-F238E27FC236}">
                <a16:creationId xmlns:a16="http://schemas.microsoft.com/office/drawing/2014/main" id="{82A19D0D-077D-DEB0-5EA5-857A579741B1}"/>
              </a:ext>
            </a:extLst>
          </p:cNvPr>
          <p:cNvSpPr/>
          <p:nvPr/>
        </p:nvSpPr>
        <p:spPr>
          <a:xfrm>
            <a:off x="4122571" y="2091490"/>
            <a:ext cx="1084482" cy="428441"/>
          </a:xfrm>
          <a:prstGeom prst="rightArrow">
            <a:avLst>
              <a:gd name="adj1" fmla="val 50000"/>
              <a:gd name="adj2" fmla="val 76678"/>
            </a:avLst>
          </a:prstGeom>
          <a:solidFill>
            <a:schemeClr val="accent1"/>
          </a:solidFill>
          <a:ln>
            <a:solidFill>
              <a:srgbClr val="000000"/>
            </a:solidFill>
          </a:ln>
        </p:spPr>
        <p:txBody>
          <a:bodyPr lIns="45718" tIns="45718" rIns="45718" bIns="45718"/>
          <a:lstStyle/>
          <a:p>
            <a:pPr>
              <a:defRPr>
                <a:latin typeface="+mn-lt"/>
                <a:ea typeface="+mn-ea"/>
                <a:cs typeface="+mn-cs"/>
                <a:sym typeface="Arial"/>
              </a:defRPr>
            </a:pPr>
            <a:endParaRPr/>
          </a:p>
        </p:txBody>
      </p:sp>
      <p:pic>
        <p:nvPicPr>
          <p:cNvPr id="4" name="Grafik 14" descr="Grafik 14">
            <a:extLst>
              <a:ext uri="{FF2B5EF4-FFF2-40B4-BE49-F238E27FC236}">
                <a16:creationId xmlns:a16="http://schemas.microsoft.com/office/drawing/2014/main" id="{B5106A9C-9918-769D-B9E0-950869688FCF}"/>
              </a:ext>
            </a:extLst>
          </p:cNvPr>
          <p:cNvPicPr>
            <a:picLocks noChangeAspect="1"/>
          </p:cNvPicPr>
          <p:nvPr/>
        </p:nvPicPr>
        <p:blipFill>
          <a:blip r:embed="rId10"/>
          <a:stretch>
            <a:fillRect/>
          </a:stretch>
        </p:blipFill>
        <p:spPr>
          <a:xfrm>
            <a:off x="6731410" y="2584771"/>
            <a:ext cx="765830" cy="896536"/>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Grafik 3" descr="Grafik 3"/>
          <p:cNvPicPr>
            <a:picLocks noChangeAspect="1"/>
          </p:cNvPicPr>
          <p:nvPr/>
        </p:nvPicPr>
        <p:blipFill>
          <a:blip r:embed="rId3"/>
          <a:srcRect t="11761"/>
          <a:stretch>
            <a:fillRect/>
          </a:stretch>
        </p:blipFill>
        <p:spPr>
          <a:xfrm>
            <a:off x="-109269" y="2437572"/>
            <a:ext cx="8253145" cy="4420429"/>
          </a:xfrm>
          <a:prstGeom prst="rect">
            <a:avLst/>
          </a:prstGeom>
          <a:ln w="12700">
            <a:miter lim="400000"/>
          </a:ln>
        </p:spPr>
      </p:pic>
      <p:sp>
        <p:nvSpPr>
          <p:cNvPr id="269" name="Titel 1"/>
          <p:cNvSpPr txBox="1">
            <a:spLocks noGrp="1"/>
          </p:cNvSpPr>
          <p:nvPr>
            <p:ph type="title"/>
          </p:nvPr>
        </p:nvSpPr>
        <p:spPr>
          <a:xfrm>
            <a:off x="664345" y="43276"/>
            <a:ext cx="7772401" cy="1143001"/>
          </a:xfrm>
          <a:prstGeom prst="rect">
            <a:avLst/>
          </a:prstGeom>
        </p:spPr>
        <p:txBody>
          <a:bodyPr/>
          <a:lstStyle/>
          <a:p>
            <a:r>
              <a:t>Die Herausforderung </a:t>
            </a:r>
          </a:p>
        </p:txBody>
      </p:sp>
      <p:sp>
        <p:nvSpPr>
          <p:cNvPr id="270" name="Pfeil: nach rechts 4"/>
          <p:cNvSpPr/>
          <p:nvPr/>
        </p:nvSpPr>
        <p:spPr>
          <a:xfrm rot="5209988">
            <a:off x="1790621" y="1994144"/>
            <a:ext cx="692760" cy="504057"/>
          </a:xfrm>
          <a:prstGeom prst="rightArrow">
            <a:avLst>
              <a:gd name="adj1" fmla="val 50000"/>
              <a:gd name="adj2" fmla="val 50000"/>
            </a:avLst>
          </a:prstGeom>
          <a:solidFill>
            <a:schemeClr val="accent1"/>
          </a:solidFill>
          <a:ln>
            <a:solidFill>
              <a:srgbClr val="000000"/>
            </a:solidFill>
          </a:ln>
        </p:spPr>
        <p:txBody>
          <a:bodyPr lIns="45718" tIns="45718" rIns="45718" bIns="45718"/>
          <a:lstStyle/>
          <a:p>
            <a:pPr>
              <a:defRPr>
                <a:latin typeface="+mn-lt"/>
                <a:ea typeface="+mn-ea"/>
                <a:cs typeface="+mn-cs"/>
                <a:sym typeface="Arial"/>
              </a:defRPr>
            </a:pPr>
            <a:endParaRPr/>
          </a:p>
        </p:txBody>
      </p:sp>
      <p:sp>
        <p:nvSpPr>
          <p:cNvPr id="271" name="Pfeil: nach rechts 5"/>
          <p:cNvSpPr/>
          <p:nvPr/>
        </p:nvSpPr>
        <p:spPr>
          <a:xfrm rot="8136963">
            <a:off x="5144661" y="2185545"/>
            <a:ext cx="692760" cy="504057"/>
          </a:xfrm>
          <a:prstGeom prst="rightArrow">
            <a:avLst>
              <a:gd name="adj1" fmla="val 50000"/>
              <a:gd name="adj2" fmla="val 50000"/>
            </a:avLst>
          </a:prstGeom>
          <a:solidFill>
            <a:schemeClr val="accent1"/>
          </a:solidFill>
          <a:ln>
            <a:solidFill>
              <a:srgbClr val="000000"/>
            </a:solidFill>
          </a:ln>
        </p:spPr>
        <p:txBody>
          <a:bodyPr lIns="45718" tIns="45718" rIns="45718" bIns="45718"/>
          <a:lstStyle/>
          <a:p>
            <a:pPr>
              <a:defRPr>
                <a:latin typeface="+mn-lt"/>
                <a:ea typeface="+mn-ea"/>
                <a:cs typeface="+mn-cs"/>
                <a:sym typeface="Arial"/>
              </a:defRPr>
            </a:pPr>
            <a:endParaRPr/>
          </a:p>
        </p:txBody>
      </p:sp>
      <p:sp>
        <p:nvSpPr>
          <p:cNvPr id="272" name="Textfeld 6"/>
          <p:cNvSpPr txBox="1"/>
          <p:nvPr/>
        </p:nvSpPr>
        <p:spPr>
          <a:xfrm>
            <a:off x="56868" y="1043063"/>
            <a:ext cx="2989132" cy="1148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FF0000"/>
                </a:solidFill>
                <a:latin typeface="+mn-lt"/>
                <a:ea typeface="+mn-ea"/>
                <a:cs typeface="+mn-cs"/>
                <a:sym typeface="Arial"/>
              </a:defRPr>
            </a:pPr>
            <a:r>
              <a:t>entsteht bei Atmung, </a:t>
            </a:r>
          </a:p>
          <a:p>
            <a:pPr>
              <a:defRPr>
                <a:solidFill>
                  <a:srgbClr val="FF0000"/>
                </a:solidFill>
                <a:latin typeface="+mn-lt"/>
                <a:ea typeface="+mn-ea"/>
                <a:cs typeface="+mn-cs"/>
                <a:sym typeface="Arial"/>
              </a:defRPr>
            </a:pPr>
            <a:r>
              <a:t>kann Membranen durchdringen</a:t>
            </a:r>
          </a:p>
        </p:txBody>
      </p:sp>
      <p:sp>
        <p:nvSpPr>
          <p:cNvPr id="273" name="Textfeld 7"/>
          <p:cNvSpPr txBox="1"/>
          <p:nvPr/>
        </p:nvSpPr>
        <p:spPr>
          <a:xfrm>
            <a:off x="5651323" y="1022715"/>
            <a:ext cx="3508961" cy="1148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0000"/>
                </a:solidFill>
                <a:latin typeface="+mn-lt"/>
                <a:ea typeface="+mn-ea"/>
                <a:cs typeface="+mn-cs"/>
                <a:sym typeface="Arial"/>
              </a:defRPr>
            </a:lvl1pPr>
          </a:lstStyle>
          <a:p>
            <a:r>
              <a:t>kann in grossen Mengen gespeichert und transportiert werden</a:t>
            </a:r>
          </a:p>
        </p:txBody>
      </p:sp>
      <p:sp>
        <p:nvSpPr>
          <p:cNvPr id="274" name="Textfeld 8"/>
          <p:cNvSpPr txBox="1"/>
          <p:nvPr/>
        </p:nvSpPr>
        <p:spPr>
          <a:xfrm>
            <a:off x="3137439" y="1088207"/>
            <a:ext cx="1924785" cy="792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0000"/>
                </a:solidFill>
                <a:latin typeface="+mn-lt"/>
                <a:ea typeface="+mn-ea"/>
                <a:cs typeface="+mn-cs"/>
                <a:sym typeface="Arial"/>
              </a:defRPr>
            </a:lvl1pPr>
          </a:lstStyle>
          <a:p>
            <a:r>
              <a:t>Umwandlung ist langsam</a:t>
            </a:r>
          </a:p>
        </p:txBody>
      </p:sp>
      <p:sp>
        <p:nvSpPr>
          <p:cNvPr id="275" name="Textfeld 13"/>
          <p:cNvSpPr txBox="1"/>
          <p:nvPr/>
        </p:nvSpPr>
        <p:spPr>
          <a:xfrm>
            <a:off x="6943951" y="3873887"/>
            <a:ext cx="2216332" cy="1148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FF0000"/>
                </a:solidFill>
                <a:latin typeface="+mn-lt"/>
                <a:ea typeface="+mn-ea"/>
                <a:cs typeface="+mn-cs"/>
                <a:sym typeface="Arial"/>
              </a:defRPr>
            </a:lvl1pPr>
          </a:lstStyle>
          <a:p>
            <a:r>
              <a:t>Verteilung reagiert auf pH-Änderungen</a:t>
            </a:r>
          </a:p>
        </p:txBody>
      </p:sp>
      <p:sp>
        <p:nvSpPr>
          <p:cNvPr id="276" name="Pfeil: nach rechts 5"/>
          <p:cNvSpPr/>
          <p:nvPr/>
        </p:nvSpPr>
        <p:spPr>
          <a:xfrm rot="8969690">
            <a:off x="6217241" y="4419281"/>
            <a:ext cx="692760" cy="504057"/>
          </a:xfrm>
          <a:prstGeom prst="rightArrow">
            <a:avLst>
              <a:gd name="adj1" fmla="val 50000"/>
              <a:gd name="adj2" fmla="val 50000"/>
            </a:avLst>
          </a:prstGeom>
          <a:solidFill>
            <a:schemeClr val="accent1"/>
          </a:solidFill>
          <a:ln>
            <a:solidFill>
              <a:srgbClr val="000000"/>
            </a:solidFill>
          </a:ln>
        </p:spPr>
        <p:txBody>
          <a:bodyPr lIns="45718" tIns="45718" rIns="45718" bIns="45718"/>
          <a:lstStyle/>
          <a:p>
            <a:pPr>
              <a:defRPr>
                <a:latin typeface="+mn-lt"/>
                <a:ea typeface="+mn-ea"/>
                <a:cs typeface="+mn-cs"/>
                <a:sym typeface="Arial"/>
              </a:defRPr>
            </a:pPr>
            <a:endParaRPr/>
          </a:p>
        </p:txBody>
      </p:sp>
      <p:sp>
        <p:nvSpPr>
          <p:cNvPr id="277" name="Rechteck 10"/>
          <p:cNvSpPr/>
          <p:nvPr/>
        </p:nvSpPr>
        <p:spPr>
          <a:xfrm>
            <a:off x="2933900" y="2133732"/>
            <a:ext cx="1242743" cy="1004409"/>
          </a:xfrm>
          <a:prstGeom prst="rect">
            <a:avLst/>
          </a:prstGeom>
          <a:solidFill>
            <a:srgbClr val="FFFFFF"/>
          </a:solidFill>
          <a:ln w="12700">
            <a:miter lim="400000"/>
          </a:ln>
        </p:spPr>
        <p:txBody>
          <a:bodyPr lIns="45718" tIns="45718" rIns="45718" bIns="45718"/>
          <a:lstStyle/>
          <a:p>
            <a:pPr>
              <a:defRPr>
                <a:latin typeface="+mn-lt"/>
                <a:ea typeface="+mn-ea"/>
                <a:cs typeface="+mn-cs"/>
                <a:sym typeface="Arial"/>
              </a:defRPr>
            </a:pPr>
            <a:endParaRPr/>
          </a:p>
        </p:txBody>
      </p:sp>
      <p:sp>
        <p:nvSpPr>
          <p:cNvPr id="278" name="Pfeil: nach rechts 9"/>
          <p:cNvSpPr/>
          <p:nvPr/>
        </p:nvSpPr>
        <p:spPr>
          <a:xfrm rot="5741505">
            <a:off x="2887713" y="2386945"/>
            <a:ext cx="1318007" cy="504057"/>
          </a:xfrm>
          <a:prstGeom prst="rightArrow">
            <a:avLst>
              <a:gd name="adj1" fmla="val 50000"/>
              <a:gd name="adj2" fmla="val 50000"/>
            </a:avLst>
          </a:prstGeom>
          <a:solidFill>
            <a:schemeClr val="accent1"/>
          </a:solidFill>
          <a:ln>
            <a:solidFill>
              <a:srgbClr val="000000"/>
            </a:solidFill>
          </a:ln>
        </p:spPr>
        <p:txBody>
          <a:bodyPr lIns="45718" tIns="45718" rIns="45718" bIns="45718"/>
          <a:lstStyle/>
          <a:p>
            <a:pPr>
              <a:defRPr>
                <a:latin typeface="+mn-lt"/>
                <a:ea typeface="+mn-ea"/>
                <a:cs typeface="+mn-cs"/>
                <a:sym typeface="Aria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272"/>
                                        </p:tgtEl>
                                        <p:attrNameLst>
                                          <p:attrName>style.visibility</p:attrName>
                                        </p:attrNameLst>
                                      </p:cBhvr>
                                      <p:to>
                                        <p:strVal val="visible"/>
                                      </p:to>
                                    </p:set>
                                    <p:anim calcmode="lin" valueType="num">
                                      <p:cBhvr>
                                        <p:cTn id="7" dur="500" fill="hold"/>
                                        <p:tgtEl>
                                          <p:spTgt spid="272"/>
                                        </p:tgtEl>
                                        <p:attrNameLst>
                                          <p:attrName>ppt_x</p:attrName>
                                        </p:attrNameLst>
                                      </p:cBhvr>
                                      <p:tavLst>
                                        <p:tav tm="0">
                                          <p:val>
                                            <p:strVal val="#ppt_x"/>
                                          </p:val>
                                        </p:tav>
                                        <p:tav tm="100000">
                                          <p:val>
                                            <p:strVal val="#ppt_x"/>
                                          </p:val>
                                        </p:tav>
                                      </p:tavLst>
                                    </p:anim>
                                    <p:anim calcmode="lin" valueType="num">
                                      <p:cBhvr>
                                        <p:cTn id="8" dur="500" fill="hold"/>
                                        <p:tgtEl>
                                          <p:spTgt spid="27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2" nodeType="afterEffect">
                                  <p:stCondLst>
                                    <p:cond delay="0"/>
                                  </p:stCondLst>
                                  <p:iterate>
                                    <p:tmAbs val="0"/>
                                  </p:iterate>
                                  <p:childTnLst>
                                    <p:set>
                                      <p:cBhvr>
                                        <p:cTn id="11" fill="hold"/>
                                        <p:tgtEl>
                                          <p:spTgt spid="270"/>
                                        </p:tgtEl>
                                        <p:attrNameLst>
                                          <p:attrName>style.visibility</p:attrName>
                                        </p:attrNameLst>
                                      </p:cBhvr>
                                      <p:to>
                                        <p:strVal val="visible"/>
                                      </p:to>
                                    </p:set>
                                    <p:anim calcmode="lin" valueType="num">
                                      <p:cBhvr>
                                        <p:cTn id="12" dur="500" fill="hold"/>
                                        <p:tgtEl>
                                          <p:spTgt spid="270"/>
                                        </p:tgtEl>
                                        <p:attrNameLst>
                                          <p:attrName>ppt_x</p:attrName>
                                        </p:attrNameLst>
                                      </p:cBhvr>
                                      <p:tavLst>
                                        <p:tav tm="0">
                                          <p:val>
                                            <p:strVal val="#ppt_x"/>
                                          </p:val>
                                        </p:tav>
                                        <p:tav tm="100000">
                                          <p:val>
                                            <p:strVal val="#ppt_x"/>
                                          </p:val>
                                        </p:tav>
                                      </p:tavLst>
                                    </p:anim>
                                    <p:anim calcmode="lin" valueType="num">
                                      <p:cBhvr>
                                        <p:cTn id="13" dur="500" fill="hold"/>
                                        <p:tgtEl>
                                          <p:spTgt spid="27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3" nodeType="clickEffect">
                                  <p:stCondLst>
                                    <p:cond delay="0"/>
                                  </p:stCondLst>
                                  <p:iterate>
                                    <p:tmAbs val="0"/>
                                  </p:iterate>
                                  <p:childTnLst>
                                    <p:set>
                                      <p:cBhvr>
                                        <p:cTn id="17" fill="hold"/>
                                        <p:tgtEl>
                                          <p:spTgt spid="278"/>
                                        </p:tgtEl>
                                        <p:attrNameLst>
                                          <p:attrName>style.visibility</p:attrName>
                                        </p:attrNameLst>
                                      </p:cBhvr>
                                      <p:to>
                                        <p:strVal val="visible"/>
                                      </p:to>
                                    </p:set>
                                    <p:anim calcmode="lin" valueType="num">
                                      <p:cBhvr>
                                        <p:cTn id="18" dur="500" fill="hold"/>
                                        <p:tgtEl>
                                          <p:spTgt spid="278"/>
                                        </p:tgtEl>
                                        <p:attrNameLst>
                                          <p:attrName>ppt_x</p:attrName>
                                        </p:attrNameLst>
                                      </p:cBhvr>
                                      <p:tavLst>
                                        <p:tav tm="0">
                                          <p:val>
                                            <p:strVal val="#ppt_x"/>
                                          </p:val>
                                        </p:tav>
                                        <p:tav tm="100000">
                                          <p:val>
                                            <p:strVal val="#ppt_x"/>
                                          </p:val>
                                        </p:tav>
                                      </p:tavLst>
                                    </p:anim>
                                    <p:anim calcmode="lin" valueType="num">
                                      <p:cBhvr>
                                        <p:cTn id="19" dur="500" fill="hold"/>
                                        <p:tgtEl>
                                          <p:spTgt spid="278"/>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4" nodeType="afterEffect">
                                  <p:stCondLst>
                                    <p:cond delay="0"/>
                                  </p:stCondLst>
                                  <p:iterate>
                                    <p:tmAbs val="0"/>
                                  </p:iterate>
                                  <p:childTnLst>
                                    <p:set>
                                      <p:cBhvr>
                                        <p:cTn id="22" fill="hold"/>
                                        <p:tgtEl>
                                          <p:spTgt spid="274"/>
                                        </p:tgtEl>
                                        <p:attrNameLst>
                                          <p:attrName>style.visibility</p:attrName>
                                        </p:attrNameLst>
                                      </p:cBhvr>
                                      <p:to>
                                        <p:strVal val="visible"/>
                                      </p:to>
                                    </p:set>
                                    <p:anim calcmode="lin" valueType="num">
                                      <p:cBhvr>
                                        <p:cTn id="23" dur="500" fill="hold"/>
                                        <p:tgtEl>
                                          <p:spTgt spid="274"/>
                                        </p:tgtEl>
                                        <p:attrNameLst>
                                          <p:attrName>ppt_x</p:attrName>
                                        </p:attrNameLst>
                                      </p:cBhvr>
                                      <p:tavLst>
                                        <p:tav tm="0">
                                          <p:val>
                                            <p:strVal val="#ppt_x"/>
                                          </p:val>
                                        </p:tav>
                                        <p:tav tm="100000">
                                          <p:val>
                                            <p:strVal val="#ppt_x"/>
                                          </p:val>
                                        </p:tav>
                                      </p:tavLst>
                                    </p:anim>
                                    <p:anim calcmode="lin" valueType="num">
                                      <p:cBhvr>
                                        <p:cTn id="24"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5" nodeType="clickEffect">
                                  <p:stCondLst>
                                    <p:cond delay="0"/>
                                  </p:stCondLst>
                                  <p:iterate>
                                    <p:tmAbs val="0"/>
                                  </p:iterate>
                                  <p:childTnLst>
                                    <p:set>
                                      <p:cBhvr>
                                        <p:cTn id="28" fill="hold"/>
                                        <p:tgtEl>
                                          <p:spTgt spid="271"/>
                                        </p:tgtEl>
                                        <p:attrNameLst>
                                          <p:attrName>style.visibility</p:attrName>
                                        </p:attrNameLst>
                                      </p:cBhvr>
                                      <p:to>
                                        <p:strVal val="visible"/>
                                      </p:to>
                                    </p:set>
                                    <p:anim calcmode="lin" valueType="num">
                                      <p:cBhvr>
                                        <p:cTn id="29" dur="500" fill="hold"/>
                                        <p:tgtEl>
                                          <p:spTgt spid="271"/>
                                        </p:tgtEl>
                                        <p:attrNameLst>
                                          <p:attrName>ppt_x</p:attrName>
                                        </p:attrNameLst>
                                      </p:cBhvr>
                                      <p:tavLst>
                                        <p:tav tm="0">
                                          <p:val>
                                            <p:strVal val="#ppt_x"/>
                                          </p:val>
                                        </p:tav>
                                        <p:tav tm="100000">
                                          <p:val>
                                            <p:strVal val="#ppt_x"/>
                                          </p:val>
                                        </p:tav>
                                      </p:tavLst>
                                    </p:anim>
                                    <p:anim calcmode="lin" valueType="num">
                                      <p:cBhvr>
                                        <p:cTn id="30" dur="500" fill="hold"/>
                                        <p:tgtEl>
                                          <p:spTgt spid="271"/>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6" nodeType="afterEffect">
                                  <p:stCondLst>
                                    <p:cond delay="0"/>
                                  </p:stCondLst>
                                  <p:iterate>
                                    <p:tmAbs val="0"/>
                                  </p:iterate>
                                  <p:childTnLst>
                                    <p:set>
                                      <p:cBhvr>
                                        <p:cTn id="33" fill="hold"/>
                                        <p:tgtEl>
                                          <p:spTgt spid="273"/>
                                        </p:tgtEl>
                                        <p:attrNameLst>
                                          <p:attrName>style.visibility</p:attrName>
                                        </p:attrNameLst>
                                      </p:cBhvr>
                                      <p:to>
                                        <p:strVal val="visible"/>
                                      </p:to>
                                    </p:set>
                                    <p:anim calcmode="lin" valueType="num">
                                      <p:cBhvr>
                                        <p:cTn id="34" dur="500" fill="hold"/>
                                        <p:tgtEl>
                                          <p:spTgt spid="273"/>
                                        </p:tgtEl>
                                        <p:attrNameLst>
                                          <p:attrName>ppt_x</p:attrName>
                                        </p:attrNameLst>
                                      </p:cBhvr>
                                      <p:tavLst>
                                        <p:tav tm="0">
                                          <p:val>
                                            <p:strVal val="#ppt_x"/>
                                          </p:val>
                                        </p:tav>
                                        <p:tav tm="100000">
                                          <p:val>
                                            <p:strVal val="#ppt_x"/>
                                          </p:val>
                                        </p:tav>
                                      </p:tavLst>
                                    </p:anim>
                                    <p:anim calcmode="lin" valueType="num">
                                      <p:cBhvr>
                                        <p:cTn id="35" dur="500" fill="hold"/>
                                        <p:tgtEl>
                                          <p:spTgt spid="27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7" nodeType="clickEffect">
                                  <p:stCondLst>
                                    <p:cond delay="0"/>
                                  </p:stCondLst>
                                  <p:iterate>
                                    <p:tmAbs val="0"/>
                                  </p:iterate>
                                  <p:childTnLst>
                                    <p:set>
                                      <p:cBhvr>
                                        <p:cTn id="39" fill="hold"/>
                                        <p:tgtEl>
                                          <p:spTgt spid="276"/>
                                        </p:tgtEl>
                                        <p:attrNameLst>
                                          <p:attrName>style.visibility</p:attrName>
                                        </p:attrNameLst>
                                      </p:cBhvr>
                                      <p:to>
                                        <p:strVal val="visible"/>
                                      </p:to>
                                    </p:set>
                                    <p:anim calcmode="lin" valueType="num">
                                      <p:cBhvr>
                                        <p:cTn id="40" dur="500" fill="hold"/>
                                        <p:tgtEl>
                                          <p:spTgt spid="276"/>
                                        </p:tgtEl>
                                        <p:attrNameLst>
                                          <p:attrName>ppt_x</p:attrName>
                                        </p:attrNameLst>
                                      </p:cBhvr>
                                      <p:tavLst>
                                        <p:tav tm="0">
                                          <p:val>
                                            <p:strVal val="#ppt_x"/>
                                          </p:val>
                                        </p:tav>
                                        <p:tav tm="100000">
                                          <p:val>
                                            <p:strVal val="#ppt_x"/>
                                          </p:val>
                                        </p:tav>
                                      </p:tavLst>
                                    </p:anim>
                                    <p:anim calcmode="lin" valueType="num">
                                      <p:cBhvr>
                                        <p:cTn id="41" dur="500" fill="hold"/>
                                        <p:tgtEl>
                                          <p:spTgt spid="276"/>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8" nodeType="afterEffect">
                                  <p:stCondLst>
                                    <p:cond delay="0"/>
                                  </p:stCondLst>
                                  <p:iterate>
                                    <p:tmAbs val="0"/>
                                  </p:iterate>
                                  <p:childTnLst>
                                    <p:set>
                                      <p:cBhvr>
                                        <p:cTn id="44" fill="hold"/>
                                        <p:tgtEl>
                                          <p:spTgt spid="275"/>
                                        </p:tgtEl>
                                        <p:attrNameLst>
                                          <p:attrName>style.visibility</p:attrName>
                                        </p:attrNameLst>
                                      </p:cBhvr>
                                      <p:to>
                                        <p:strVal val="visible"/>
                                      </p:to>
                                    </p:set>
                                    <p:anim calcmode="lin" valueType="num">
                                      <p:cBhvr>
                                        <p:cTn id="45" dur="500" fill="hold"/>
                                        <p:tgtEl>
                                          <p:spTgt spid="275"/>
                                        </p:tgtEl>
                                        <p:attrNameLst>
                                          <p:attrName>ppt_x</p:attrName>
                                        </p:attrNameLst>
                                      </p:cBhvr>
                                      <p:tavLst>
                                        <p:tav tm="0">
                                          <p:val>
                                            <p:strVal val="#ppt_x"/>
                                          </p:val>
                                        </p:tav>
                                        <p:tav tm="100000">
                                          <p:val>
                                            <p:strVal val="#ppt_x"/>
                                          </p:val>
                                        </p:tav>
                                      </p:tavLst>
                                    </p:anim>
                                    <p:anim calcmode="lin" valueType="num">
                                      <p:cBhvr>
                                        <p:cTn id="46" dur="500" fill="hold"/>
                                        <p:tgtEl>
                                          <p:spTgt spid="2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2" animBg="1" advAuto="0"/>
      <p:bldP spid="271" grpId="5" animBg="1" advAuto="0"/>
      <p:bldP spid="272" grpId="1" animBg="1" advAuto="0"/>
      <p:bldP spid="273" grpId="6" animBg="1" advAuto="0"/>
      <p:bldP spid="274" grpId="4" animBg="1" advAuto="0"/>
      <p:bldP spid="275" grpId="8" animBg="1" advAuto="0"/>
      <p:bldP spid="276" grpId="7" animBg="1" advAuto="0"/>
      <p:bldP spid="278" grpId="3"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Rectangle 3"/>
          <p:cNvSpPr txBox="1">
            <a:spLocks noGrp="1"/>
          </p:cNvSpPr>
          <p:nvPr>
            <p:ph type="subTitle" idx="1"/>
          </p:nvPr>
        </p:nvSpPr>
        <p:spPr>
          <a:xfrm>
            <a:off x="684684" y="476671"/>
            <a:ext cx="7774631" cy="5616626"/>
          </a:xfrm>
          <a:prstGeom prst="rect">
            <a:avLst/>
          </a:prstGeom>
        </p:spPr>
        <p:txBody>
          <a:bodyPr/>
          <a:lstStyle/>
          <a:p>
            <a:pPr algn="l">
              <a:defRPr sz="2000" b="1"/>
            </a:pPr>
            <a:r>
              <a:t>Sulfonamide: Antibiotika mit Nebenwirkung</a:t>
            </a:r>
          </a:p>
          <a:p>
            <a:pPr algn="l">
              <a:defRPr b="1"/>
            </a:pPr>
            <a:r>
              <a:t>Carboanhydrase</a:t>
            </a:r>
          </a:p>
        </p:txBody>
      </p:sp>
      <p:pic>
        <p:nvPicPr>
          <p:cNvPr id="281" name="Grafik 1" descr="Grafik 1"/>
          <p:cNvPicPr>
            <a:picLocks noChangeAspect="1"/>
          </p:cNvPicPr>
          <p:nvPr/>
        </p:nvPicPr>
        <p:blipFill>
          <a:blip r:embed="rId3"/>
          <a:stretch>
            <a:fillRect/>
          </a:stretch>
        </p:blipFill>
        <p:spPr>
          <a:xfrm>
            <a:off x="950160" y="1981743"/>
            <a:ext cx="2427196" cy="1800001"/>
          </a:xfrm>
          <a:prstGeom prst="rect">
            <a:avLst/>
          </a:prstGeom>
          <a:ln w="12700">
            <a:miter lim="400000"/>
          </a:ln>
        </p:spPr>
      </p:pic>
      <p:pic>
        <p:nvPicPr>
          <p:cNvPr id="282" name="Grafik 3" descr="Grafik 3"/>
          <p:cNvPicPr>
            <a:picLocks noChangeAspect="1"/>
          </p:cNvPicPr>
          <p:nvPr/>
        </p:nvPicPr>
        <p:blipFill>
          <a:blip r:embed="rId4"/>
          <a:stretch>
            <a:fillRect/>
          </a:stretch>
        </p:blipFill>
        <p:spPr>
          <a:xfrm>
            <a:off x="5031054" y="1981743"/>
            <a:ext cx="2696710" cy="1980002"/>
          </a:xfrm>
          <a:prstGeom prst="rect">
            <a:avLst/>
          </a:prstGeom>
          <a:ln w="12700">
            <a:miter lim="400000"/>
          </a:ln>
        </p:spPr>
      </p:pic>
      <p:pic>
        <p:nvPicPr>
          <p:cNvPr id="283" name="Grafik 4" descr="Grafik 4"/>
          <p:cNvPicPr>
            <a:picLocks noChangeAspect="1"/>
          </p:cNvPicPr>
          <p:nvPr/>
        </p:nvPicPr>
        <p:blipFill>
          <a:blip r:embed="rId5"/>
          <a:stretch>
            <a:fillRect/>
          </a:stretch>
        </p:blipFill>
        <p:spPr>
          <a:xfrm>
            <a:off x="487638" y="4542065"/>
            <a:ext cx="2889718" cy="2088001"/>
          </a:xfrm>
          <a:prstGeom prst="rect">
            <a:avLst/>
          </a:prstGeom>
          <a:ln w="12700">
            <a:miter lim="400000"/>
          </a:ln>
        </p:spPr>
      </p:pic>
      <p:pic>
        <p:nvPicPr>
          <p:cNvPr id="284" name="Grafik 5" descr="Grafik 5"/>
          <p:cNvPicPr>
            <a:picLocks noChangeAspect="1"/>
          </p:cNvPicPr>
          <p:nvPr/>
        </p:nvPicPr>
        <p:blipFill>
          <a:blip r:embed="rId6"/>
          <a:stretch>
            <a:fillRect/>
          </a:stretch>
        </p:blipFill>
        <p:spPr>
          <a:xfrm>
            <a:off x="4825584" y="4566849"/>
            <a:ext cx="3496824" cy="1980001"/>
          </a:xfrm>
          <a:prstGeom prst="rect">
            <a:avLst/>
          </a:prstGeom>
          <a:ln w="12700">
            <a:miter lim="400000"/>
          </a:ln>
        </p:spPr>
      </p:pic>
      <p:sp>
        <p:nvSpPr>
          <p:cNvPr id="285" name="Textfeld 6"/>
          <p:cNvSpPr txBox="1"/>
          <p:nvPr/>
        </p:nvSpPr>
        <p:spPr>
          <a:xfrm>
            <a:off x="313296" y="1624942"/>
            <a:ext cx="979498"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latin typeface="+mn-lt"/>
                <a:ea typeface="+mn-ea"/>
                <a:cs typeface="+mn-cs"/>
                <a:sym typeface="Arial"/>
              </a:defRPr>
            </a:lvl1pPr>
          </a:lstStyle>
          <a:p>
            <a:r>
              <a:t>Atmung</a:t>
            </a:r>
          </a:p>
        </p:txBody>
      </p:sp>
      <p:sp>
        <p:nvSpPr>
          <p:cNvPr id="286" name="Textfeld 7"/>
          <p:cNvSpPr txBox="1"/>
          <p:nvPr/>
        </p:nvSpPr>
        <p:spPr>
          <a:xfrm>
            <a:off x="4791561" y="1514945"/>
            <a:ext cx="2914140"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latin typeface="+mn-lt"/>
                <a:ea typeface="+mn-ea"/>
                <a:cs typeface="+mn-cs"/>
                <a:sym typeface="Arial"/>
              </a:defRPr>
            </a:lvl1pPr>
          </a:lstStyle>
          <a:p>
            <a:r>
              <a:t>Bildung von Magensäure</a:t>
            </a:r>
          </a:p>
        </p:txBody>
      </p:sp>
      <p:sp>
        <p:nvSpPr>
          <p:cNvPr id="287" name="Textfeld 8"/>
          <p:cNvSpPr txBox="1"/>
          <p:nvPr/>
        </p:nvSpPr>
        <p:spPr>
          <a:xfrm>
            <a:off x="533358" y="4095236"/>
            <a:ext cx="711112"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000" i="1">
                <a:latin typeface="+mn-lt"/>
                <a:ea typeface="+mn-ea"/>
                <a:cs typeface="+mn-cs"/>
                <a:sym typeface="Arial"/>
              </a:defRPr>
            </a:lvl1pPr>
          </a:lstStyle>
          <a:p>
            <a:r>
              <a:t>Niere</a:t>
            </a:r>
          </a:p>
        </p:txBody>
      </p:sp>
      <p:sp>
        <p:nvSpPr>
          <p:cNvPr id="288" name="Textfeld 9"/>
          <p:cNvSpPr txBox="1"/>
          <p:nvPr/>
        </p:nvSpPr>
        <p:spPr>
          <a:xfrm>
            <a:off x="4383142" y="4095236"/>
            <a:ext cx="4381707"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i="1">
                <a:latin typeface="+mn-lt"/>
                <a:ea typeface="+mn-ea"/>
                <a:cs typeface="+mn-cs"/>
                <a:sym typeface="Arial"/>
              </a:defRPr>
            </a:lvl1pPr>
          </a:lstStyle>
          <a:p>
            <a:r>
              <a:t>Bildung von Kammerwasser im Auge</a:t>
            </a:r>
          </a:p>
        </p:txBody>
      </p:sp>
      <p:sp>
        <p:nvSpPr>
          <p:cNvPr id="289" name="Abgerundetes Rechteck 2"/>
          <p:cNvSpPr/>
          <p:nvPr/>
        </p:nvSpPr>
        <p:spPr>
          <a:xfrm>
            <a:off x="4147456" y="3978073"/>
            <a:ext cx="4663113" cy="2668322"/>
          </a:xfrm>
          <a:prstGeom prst="roundRect">
            <a:avLst>
              <a:gd name="adj" fmla="val 16667"/>
            </a:avLst>
          </a:prstGeom>
          <a:ln w="76200">
            <a:solidFill>
              <a:srgbClr val="FF0000"/>
            </a:solidFill>
          </a:ln>
        </p:spPr>
        <p:txBody>
          <a:bodyPr lIns="45718" tIns="45718" rIns="45718" bIns="45718"/>
          <a:lstStyle/>
          <a:p>
            <a:pPr>
              <a:defRPr>
                <a:latin typeface="+mn-lt"/>
                <a:ea typeface="+mn-ea"/>
                <a:cs typeface="+mn-cs"/>
                <a:sym typeface="Arial"/>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3"/>
          <p:cNvSpPr txBox="1">
            <a:spLocks noGrp="1"/>
          </p:cNvSpPr>
          <p:nvPr>
            <p:ph type="subTitle" sz="half" idx="1"/>
          </p:nvPr>
        </p:nvSpPr>
        <p:spPr>
          <a:xfrm>
            <a:off x="684684" y="476671"/>
            <a:ext cx="7774631" cy="2952330"/>
          </a:xfrm>
          <a:prstGeom prst="rect">
            <a:avLst/>
          </a:prstGeom>
        </p:spPr>
        <p:txBody>
          <a:bodyPr/>
          <a:lstStyle/>
          <a:p>
            <a:pPr algn="l">
              <a:defRPr sz="2000" b="1"/>
            </a:pPr>
            <a:r>
              <a:t>Schülerversuch</a:t>
            </a:r>
          </a:p>
          <a:p>
            <a:pPr algn="l">
              <a:spcBef>
                <a:spcPts val="1900"/>
              </a:spcBef>
              <a:defRPr b="1"/>
            </a:pPr>
            <a:r>
              <a:t>Carbo-</a:t>
            </a:r>
            <a:br/>
            <a:r>
              <a:t>anhydrase </a:t>
            </a:r>
          </a:p>
          <a:p>
            <a:pPr algn="l">
              <a:spcBef>
                <a:spcPts val="1300"/>
              </a:spcBef>
              <a:defRPr b="1"/>
            </a:pPr>
            <a:r>
              <a:t>isolieren</a:t>
            </a:r>
          </a:p>
        </p:txBody>
      </p:sp>
      <p:pic>
        <p:nvPicPr>
          <p:cNvPr id="294" name="Grafik 1" descr="Grafik 1"/>
          <p:cNvPicPr>
            <a:picLocks noChangeAspect="1"/>
          </p:cNvPicPr>
          <p:nvPr/>
        </p:nvPicPr>
        <p:blipFill>
          <a:blip r:embed="rId3"/>
          <a:srcRect t="15488"/>
          <a:stretch>
            <a:fillRect/>
          </a:stretch>
        </p:blipFill>
        <p:spPr>
          <a:xfrm>
            <a:off x="2871029" y="349133"/>
            <a:ext cx="6272971" cy="632077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extplatzhalter 4"/>
          <p:cNvSpPr txBox="1">
            <a:spLocks noGrp="1"/>
          </p:cNvSpPr>
          <p:nvPr>
            <p:ph type="subTitle" sz="quarter" idx="1"/>
          </p:nvPr>
        </p:nvSpPr>
        <p:spPr>
          <a:xfrm>
            <a:off x="998977" y="804080"/>
            <a:ext cx="7450276" cy="738569"/>
          </a:xfrm>
          <a:prstGeom prst="rect">
            <a:avLst/>
          </a:prstGeom>
        </p:spPr>
        <p:txBody>
          <a:bodyPr/>
          <a:lstStyle/>
          <a:p>
            <a:pPr algn="l" defTabSz="365760">
              <a:spcBef>
                <a:spcPts val="100"/>
              </a:spcBef>
              <a:defRPr sz="2520" b="1">
                <a:latin typeface="Calibri"/>
                <a:ea typeface="Calibri"/>
                <a:cs typeface="Calibri"/>
                <a:sym typeface="Calibri"/>
              </a:defRPr>
            </a:pPr>
            <a:r>
              <a:t>Download der Powerpoint-Datei unserer Präsentation</a:t>
            </a:r>
          </a:p>
          <a:p>
            <a:pPr algn="l" defTabSz="182880">
              <a:spcBef>
                <a:spcPts val="600"/>
              </a:spcBef>
              <a:defRPr sz="2520" b="1">
                <a:latin typeface="Calibri"/>
                <a:ea typeface="Calibri"/>
                <a:cs typeface="Calibri"/>
                <a:sym typeface="Calibri"/>
              </a:defRPr>
            </a:pPr>
            <a:endParaRPr/>
          </a:p>
        </p:txBody>
      </p:sp>
      <p:pic>
        <p:nvPicPr>
          <p:cNvPr id="2" name="Grafik 1">
            <a:extLst>
              <a:ext uri="{FF2B5EF4-FFF2-40B4-BE49-F238E27FC236}">
                <a16:creationId xmlns:a16="http://schemas.microsoft.com/office/drawing/2014/main" id="{413E738D-51AC-9A9E-8A5D-7922CE8432A2}"/>
              </a:ext>
            </a:extLst>
          </p:cNvPr>
          <p:cNvPicPr>
            <a:picLocks noChangeAspect="1"/>
          </p:cNvPicPr>
          <p:nvPr/>
        </p:nvPicPr>
        <p:blipFill>
          <a:blip r:embed="rId3"/>
          <a:stretch>
            <a:fillRect/>
          </a:stretch>
        </p:blipFill>
        <p:spPr>
          <a:xfrm>
            <a:off x="2457450" y="1739549"/>
            <a:ext cx="4229100" cy="4216400"/>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Rectangle 3"/>
          <p:cNvSpPr txBox="1">
            <a:spLocks noGrp="1"/>
          </p:cNvSpPr>
          <p:nvPr>
            <p:ph type="subTitle" idx="1"/>
          </p:nvPr>
        </p:nvSpPr>
        <p:spPr>
          <a:xfrm>
            <a:off x="684684" y="476671"/>
            <a:ext cx="7774631" cy="5616626"/>
          </a:xfrm>
          <a:prstGeom prst="rect">
            <a:avLst/>
          </a:prstGeom>
        </p:spPr>
        <p:txBody>
          <a:bodyPr/>
          <a:lstStyle/>
          <a:p>
            <a:pPr algn="l">
              <a:defRPr sz="2000" b="1"/>
            </a:pPr>
            <a:r>
              <a:t>Schülerversuch</a:t>
            </a:r>
          </a:p>
          <a:p>
            <a:pPr algn="l">
              <a:defRPr b="1"/>
            </a:pPr>
            <a:r>
              <a:t>Carboanhydrase</a:t>
            </a:r>
          </a:p>
          <a:p>
            <a:pPr algn="l">
              <a:defRPr sz="2000" b="1"/>
            </a:pPr>
            <a:r>
              <a:t>Reaktion von CO</a:t>
            </a:r>
            <a:r>
              <a:rPr baseline="-25000"/>
              <a:t>2</a:t>
            </a:r>
            <a:r>
              <a:t> in wässriger Lösung</a:t>
            </a:r>
          </a:p>
        </p:txBody>
      </p:sp>
      <p:pic>
        <p:nvPicPr>
          <p:cNvPr id="299" name="Grafik 2" descr="Grafik 2">
            <a:hlinkClick r:id="rId3"/>
          </p:cNvPr>
          <p:cNvPicPr>
            <a:picLocks noChangeAspect="1"/>
          </p:cNvPicPr>
          <p:nvPr/>
        </p:nvPicPr>
        <p:blipFill>
          <a:blip r:embed="rId4"/>
          <a:stretch>
            <a:fillRect/>
          </a:stretch>
        </p:blipFill>
        <p:spPr>
          <a:xfrm>
            <a:off x="2482820" y="2127030"/>
            <a:ext cx="4178360" cy="2520281"/>
          </a:xfrm>
          <a:prstGeom prst="rect">
            <a:avLst/>
          </a:prstGeom>
          <a:ln w="12700">
            <a:miter lim="400000"/>
          </a:ln>
        </p:spPr>
      </p:pic>
      <p:sp>
        <p:nvSpPr>
          <p:cNvPr id="300" name="Textfeld 1"/>
          <p:cNvSpPr txBox="1"/>
          <p:nvPr/>
        </p:nvSpPr>
        <p:spPr>
          <a:xfrm>
            <a:off x="5134823" y="5656602"/>
            <a:ext cx="2848678" cy="437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n-lt"/>
                <a:ea typeface="+mn-ea"/>
                <a:cs typeface="+mn-cs"/>
                <a:sym typeface="Arial"/>
              </a:defRPr>
            </a:lvl1pPr>
          </a:lstStyle>
          <a:p>
            <a:r>
              <a:t>Mit Carboanhydrase</a:t>
            </a:r>
          </a:p>
        </p:txBody>
      </p:sp>
      <p:sp>
        <p:nvSpPr>
          <p:cNvPr id="301" name="Textfeld 3"/>
          <p:cNvSpPr txBox="1"/>
          <p:nvPr/>
        </p:nvSpPr>
        <p:spPr>
          <a:xfrm>
            <a:off x="877734" y="5681571"/>
            <a:ext cx="3188007" cy="437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n-lt"/>
                <a:ea typeface="+mn-ea"/>
                <a:cs typeface="+mn-cs"/>
                <a:sym typeface="Arial"/>
              </a:defRPr>
            </a:lvl1pPr>
          </a:lstStyle>
          <a:p>
            <a:r>
              <a:t>Ohne Carboanhydrase</a:t>
            </a:r>
          </a:p>
        </p:txBody>
      </p:sp>
      <p:sp>
        <p:nvSpPr>
          <p:cNvPr id="302" name="Pfeil: nach rechts 4"/>
          <p:cNvSpPr/>
          <p:nvPr/>
        </p:nvSpPr>
        <p:spPr>
          <a:xfrm rot="18505616">
            <a:off x="2341027" y="4731661"/>
            <a:ext cx="1378858" cy="461664"/>
          </a:xfrm>
          <a:prstGeom prst="rightArrow">
            <a:avLst>
              <a:gd name="adj1" fmla="val 50000"/>
              <a:gd name="adj2" fmla="val 50000"/>
            </a:avLst>
          </a:prstGeom>
          <a:solidFill>
            <a:srgbClr val="FF0000"/>
          </a:solidFill>
          <a:ln w="25400">
            <a:solidFill>
              <a:srgbClr val="000000"/>
            </a:solidFill>
          </a:ln>
        </p:spPr>
        <p:txBody>
          <a:bodyPr lIns="45718" tIns="45718" rIns="45718" bIns="45718"/>
          <a:lstStyle/>
          <a:p>
            <a:pPr>
              <a:defRPr>
                <a:latin typeface="+mn-lt"/>
                <a:ea typeface="+mn-ea"/>
                <a:cs typeface="+mn-cs"/>
                <a:sym typeface="Arial"/>
              </a:defRPr>
            </a:pPr>
            <a:endParaRPr/>
          </a:p>
        </p:txBody>
      </p:sp>
      <p:sp>
        <p:nvSpPr>
          <p:cNvPr id="303" name="Pfeil: nach rechts 5"/>
          <p:cNvSpPr/>
          <p:nvPr/>
        </p:nvSpPr>
        <p:spPr>
          <a:xfrm rot="3094384" flipH="1">
            <a:off x="5512082" y="4585534"/>
            <a:ext cx="1378858" cy="461664"/>
          </a:xfrm>
          <a:prstGeom prst="rightArrow">
            <a:avLst>
              <a:gd name="adj1" fmla="val 50000"/>
              <a:gd name="adj2" fmla="val 50000"/>
            </a:avLst>
          </a:prstGeom>
          <a:solidFill>
            <a:srgbClr val="FF0000"/>
          </a:solidFill>
          <a:ln w="25400">
            <a:solidFill>
              <a:srgbClr val="000000"/>
            </a:solidFill>
          </a:ln>
        </p:spPr>
        <p:txBody>
          <a:bodyPr lIns="45718" tIns="45718" rIns="45718" bIns="45718"/>
          <a:lstStyle/>
          <a:p>
            <a:pPr>
              <a:defRPr>
                <a:latin typeface="+mn-lt"/>
                <a:ea typeface="+mn-ea"/>
                <a:cs typeface="+mn-cs"/>
                <a:sym typeface="Arial"/>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Rectangle 3"/>
          <p:cNvSpPr txBox="1">
            <a:spLocks noGrp="1"/>
          </p:cNvSpPr>
          <p:nvPr>
            <p:ph type="subTitle" idx="1"/>
          </p:nvPr>
        </p:nvSpPr>
        <p:spPr>
          <a:xfrm>
            <a:off x="684684" y="476671"/>
            <a:ext cx="7774631" cy="5616626"/>
          </a:xfrm>
          <a:prstGeom prst="rect">
            <a:avLst/>
          </a:prstGeom>
        </p:spPr>
        <p:txBody>
          <a:bodyPr/>
          <a:lstStyle/>
          <a:p>
            <a:pPr algn="l">
              <a:defRPr sz="2000" b="1"/>
            </a:pPr>
            <a:r>
              <a:t>Schülerversuch</a:t>
            </a:r>
          </a:p>
          <a:p>
            <a:pPr algn="l">
              <a:defRPr b="1"/>
            </a:pPr>
            <a:r>
              <a:t>Carboanhydrase</a:t>
            </a:r>
          </a:p>
          <a:p>
            <a:pPr algn="l">
              <a:defRPr sz="2000" b="1"/>
            </a:pPr>
            <a:r>
              <a:t>Reaktion von CO</a:t>
            </a:r>
            <a:r>
              <a:rPr baseline="-25000"/>
              <a:t>2</a:t>
            </a:r>
            <a:r>
              <a:t> in wässriger Lösung: </a:t>
            </a:r>
            <a:r>
              <a:rPr>
                <a:solidFill>
                  <a:srgbClr val="FF0000"/>
                </a:solidFill>
              </a:rPr>
              <a:t>15 s</a:t>
            </a:r>
          </a:p>
          <a:p>
            <a:pPr algn="l">
              <a:defRPr sz="2000" b="1"/>
            </a:pPr>
            <a:endParaRPr>
              <a:solidFill>
                <a:srgbClr val="FF0000"/>
              </a:solidFill>
            </a:endParaRPr>
          </a:p>
          <a:p>
            <a:pPr algn="l">
              <a:defRPr sz="2000" b="1"/>
            </a:pPr>
            <a:endParaRPr>
              <a:solidFill>
                <a:srgbClr val="FF0000"/>
              </a:solidFill>
            </a:endParaRPr>
          </a:p>
          <a:p>
            <a:pPr algn="l">
              <a:defRPr sz="2000" b="1"/>
            </a:pPr>
            <a:endParaRPr>
              <a:solidFill>
                <a:srgbClr val="FF0000"/>
              </a:solidFill>
            </a:endParaRPr>
          </a:p>
          <a:p>
            <a:pPr algn="l">
              <a:defRPr sz="2000" b="1"/>
            </a:pPr>
            <a:endParaRPr>
              <a:solidFill>
                <a:srgbClr val="FF0000"/>
              </a:solidFill>
            </a:endParaRPr>
          </a:p>
          <a:p>
            <a:pPr algn="l">
              <a:defRPr sz="2000" b="1"/>
            </a:pPr>
            <a:endParaRPr>
              <a:solidFill>
                <a:srgbClr val="FF0000"/>
              </a:solidFill>
            </a:endParaRPr>
          </a:p>
          <a:p>
            <a:pPr algn="l">
              <a:defRPr sz="2000" b="1"/>
            </a:pPr>
            <a:endParaRPr>
              <a:solidFill>
                <a:srgbClr val="FF0000"/>
              </a:solidFill>
            </a:endParaRPr>
          </a:p>
          <a:p>
            <a:pPr algn="l">
              <a:defRPr sz="2000" b="1"/>
            </a:pPr>
            <a:endParaRPr>
              <a:solidFill>
                <a:srgbClr val="FF0000"/>
              </a:solidFill>
            </a:endParaRPr>
          </a:p>
          <a:p>
            <a:pPr algn="l">
              <a:defRPr sz="2000" b="1"/>
            </a:pPr>
            <a:endParaRPr>
              <a:solidFill>
                <a:srgbClr val="FF0000"/>
              </a:solidFill>
            </a:endParaRPr>
          </a:p>
          <a:p>
            <a:pPr algn="l">
              <a:defRPr sz="2000" b="1"/>
            </a:pPr>
            <a:endParaRPr>
              <a:solidFill>
                <a:srgbClr val="FF0000"/>
              </a:solidFill>
            </a:endParaRPr>
          </a:p>
          <a:p>
            <a:pPr algn="l">
              <a:defRPr sz="2000" b="1"/>
            </a:pPr>
            <a:r>
              <a:t>mit Carboanhydrase: </a:t>
            </a:r>
            <a:r>
              <a:rPr>
                <a:solidFill>
                  <a:srgbClr val="FF0000"/>
                </a:solidFill>
              </a:rPr>
              <a:t>2 s</a:t>
            </a:r>
          </a:p>
        </p:txBody>
      </p:sp>
      <p:pic>
        <p:nvPicPr>
          <p:cNvPr id="308" name="Grafik 3" descr="Grafik 3"/>
          <p:cNvPicPr>
            <a:picLocks noChangeAspect="1"/>
          </p:cNvPicPr>
          <p:nvPr/>
        </p:nvPicPr>
        <p:blipFill>
          <a:blip r:embed="rId3"/>
          <a:stretch>
            <a:fillRect/>
          </a:stretch>
        </p:blipFill>
        <p:spPr>
          <a:xfrm>
            <a:off x="2838207" y="2352525"/>
            <a:ext cx="3467586" cy="215295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Grafik 3" descr="Grafik 3"/>
          <p:cNvPicPr>
            <a:picLocks noChangeAspect="1"/>
          </p:cNvPicPr>
          <p:nvPr/>
        </p:nvPicPr>
        <p:blipFill>
          <a:blip r:embed="rId3"/>
          <a:stretch>
            <a:fillRect/>
          </a:stretch>
        </p:blipFill>
        <p:spPr>
          <a:xfrm>
            <a:off x="4105302" y="480979"/>
            <a:ext cx="2527881" cy="6188382"/>
          </a:xfrm>
          <a:prstGeom prst="rect">
            <a:avLst/>
          </a:prstGeom>
          <a:ln w="12700">
            <a:miter lim="400000"/>
          </a:ln>
        </p:spPr>
      </p:pic>
      <p:pic>
        <p:nvPicPr>
          <p:cNvPr id="313" name="Grafik 1" descr="Grafik 1">
            <a:hlinkClick r:id="rId4"/>
          </p:cNvPr>
          <p:cNvPicPr>
            <a:picLocks noChangeAspect="1"/>
          </p:cNvPicPr>
          <p:nvPr/>
        </p:nvPicPr>
        <p:blipFill>
          <a:blip r:embed="rId5"/>
          <a:stretch>
            <a:fillRect/>
          </a:stretch>
        </p:blipFill>
        <p:spPr>
          <a:xfrm>
            <a:off x="4105302" y="476671"/>
            <a:ext cx="2527880" cy="6188379"/>
          </a:xfrm>
          <a:prstGeom prst="rect">
            <a:avLst/>
          </a:prstGeom>
          <a:ln w="12700">
            <a:miter lim="400000"/>
          </a:ln>
        </p:spPr>
      </p:pic>
      <p:sp>
        <p:nvSpPr>
          <p:cNvPr id="314" name="Rectangle 3"/>
          <p:cNvSpPr txBox="1"/>
          <p:nvPr/>
        </p:nvSpPr>
        <p:spPr>
          <a:xfrm>
            <a:off x="730404" y="476672"/>
            <a:ext cx="7684308" cy="1509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sz="2000" b="1"/>
            </a:pPr>
            <a:r>
              <a:t>Schülerversuch</a:t>
            </a:r>
            <a:endParaRPr sz="3200"/>
          </a:p>
          <a:p>
            <a:pPr>
              <a:spcBef>
                <a:spcPts val="700"/>
              </a:spcBef>
              <a:defRPr sz="3200" b="1"/>
            </a:pPr>
            <a:r>
              <a:t>Auswertung</a:t>
            </a:r>
          </a:p>
          <a:p>
            <a:pPr>
              <a:spcBef>
                <a:spcPts val="1800"/>
              </a:spcBef>
              <a:defRPr sz="2000" b="1"/>
            </a:pPr>
            <a:r>
              <a:t>mit Lernaufgabe</a:t>
            </a:r>
          </a:p>
        </p:txBody>
      </p:sp>
      <p:pic>
        <p:nvPicPr>
          <p:cNvPr id="315" name="fig07b.tif" descr="fig07b.tif"/>
          <p:cNvPicPr>
            <a:picLocks noChangeAspect="1"/>
          </p:cNvPicPr>
          <p:nvPr/>
        </p:nvPicPr>
        <p:blipFill>
          <a:blip r:embed="rId6"/>
          <a:stretch>
            <a:fillRect/>
          </a:stretch>
        </p:blipFill>
        <p:spPr>
          <a:xfrm>
            <a:off x="892537" y="2802443"/>
            <a:ext cx="1385514" cy="1352525"/>
          </a:xfrm>
          <a:prstGeom prst="rect">
            <a:avLst/>
          </a:prstGeom>
          <a:ln w="12700">
            <a:miter lim="400000"/>
          </a:ln>
        </p:spPr>
      </p:pic>
      <p:pic>
        <p:nvPicPr>
          <p:cNvPr id="316" name="Grafik 6" descr="Grafik 6"/>
          <p:cNvPicPr>
            <a:picLocks noChangeAspect="1"/>
          </p:cNvPicPr>
          <p:nvPr/>
        </p:nvPicPr>
        <p:blipFill>
          <a:blip r:embed="rId7"/>
          <a:stretch>
            <a:fillRect/>
          </a:stretch>
        </p:blipFill>
        <p:spPr>
          <a:xfrm>
            <a:off x="242129" y="4500860"/>
            <a:ext cx="2686330" cy="166788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Rectangle 3"/>
          <p:cNvSpPr txBox="1">
            <a:spLocks noGrp="1"/>
          </p:cNvSpPr>
          <p:nvPr>
            <p:ph type="subTitle" idx="1"/>
          </p:nvPr>
        </p:nvSpPr>
        <p:spPr>
          <a:xfrm>
            <a:off x="684684" y="476671"/>
            <a:ext cx="7774631" cy="5616626"/>
          </a:xfrm>
          <a:prstGeom prst="rect">
            <a:avLst/>
          </a:prstGeom>
        </p:spPr>
        <p:txBody>
          <a:bodyPr/>
          <a:lstStyle>
            <a:lvl1pPr algn="l">
              <a:defRPr sz="2000" b="1"/>
            </a:lvl1pPr>
          </a:lstStyle>
          <a:p>
            <a:r>
              <a:t>Drug Design</a:t>
            </a:r>
          </a:p>
        </p:txBody>
      </p:sp>
      <p:pic>
        <p:nvPicPr>
          <p:cNvPr id="321" name="Grafik 2" descr="Grafik 2"/>
          <p:cNvPicPr>
            <a:picLocks noChangeAspect="1"/>
          </p:cNvPicPr>
          <p:nvPr/>
        </p:nvPicPr>
        <p:blipFill>
          <a:blip r:embed="rId3"/>
          <a:stretch>
            <a:fillRect/>
          </a:stretch>
        </p:blipFill>
        <p:spPr>
          <a:xfrm>
            <a:off x="1835696" y="264955"/>
            <a:ext cx="4902411" cy="6480001"/>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Rectangle 3"/>
          <p:cNvSpPr txBox="1">
            <a:spLocks noGrp="1"/>
          </p:cNvSpPr>
          <p:nvPr>
            <p:ph type="subTitle" idx="1"/>
          </p:nvPr>
        </p:nvSpPr>
        <p:spPr>
          <a:xfrm>
            <a:off x="684684" y="476671"/>
            <a:ext cx="7774631" cy="5616626"/>
          </a:xfrm>
          <a:prstGeom prst="rect">
            <a:avLst/>
          </a:prstGeom>
        </p:spPr>
        <p:txBody>
          <a:bodyPr/>
          <a:lstStyle>
            <a:lvl1pPr algn="l">
              <a:defRPr sz="2000" b="1"/>
            </a:lvl1pPr>
          </a:lstStyle>
          <a:p>
            <a:r>
              <a:t>Drug Design</a:t>
            </a:r>
          </a:p>
        </p:txBody>
      </p:sp>
      <p:pic>
        <p:nvPicPr>
          <p:cNvPr id="326" name="Grafik 1" descr="Grafik 1"/>
          <p:cNvPicPr>
            <a:picLocks noChangeAspect="1"/>
          </p:cNvPicPr>
          <p:nvPr/>
        </p:nvPicPr>
        <p:blipFill>
          <a:blip r:embed="rId3"/>
          <a:stretch>
            <a:fillRect/>
          </a:stretch>
        </p:blipFill>
        <p:spPr>
          <a:xfrm>
            <a:off x="1857851" y="264955"/>
            <a:ext cx="7292117" cy="6480001"/>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3"/>
          <p:cNvSpPr txBox="1">
            <a:spLocks noGrp="1"/>
          </p:cNvSpPr>
          <p:nvPr>
            <p:ph type="subTitle" idx="1"/>
          </p:nvPr>
        </p:nvSpPr>
        <p:spPr>
          <a:xfrm>
            <a:off x="684684" y="476671"/>
            <a:ext cx="7774631" cy="5616626"/>
          </a:xfrm>
          <a:prstGeom prst="rect">
            <a:avLst/>
          </a:prstGeom>
        </p:spPr>
        <p:txBody>
          <a:bodyPr/>
          <a:lstStyle>
            <a:lvl1pPr algn="l">
              <a:defRPr sz="2000" b="1"/>
            </a:lvl1pPr>
          </a:lstStyle>
          <a:p>
            <a:r>
              <a:t>Drug Design</a:t>
            </a:r>
          </a:p>
        </p:txBody>
      </p:sp>
      <p:pic>
        <p:nvPicPr>
          <p:cNvPr id="331" name="Grafik 1" descr="Grafik 1"/>
          <p:cNvPicPr>
            <a:picLocks noChangeAspect="1"/>
          </p:cNvPicPr>
          <p:nvPr/>
        </p:nvPicPr>
        <p:blipFill>
          <a:blip r:embed="rId3"/>
          <a:stretch>
            <a:fillRect/>
          </a:stretch>
        </p:blipFill>
        <p:spPr>
          <a:xfrm>
            <a:off x="1835696" y="270905"/>
            <a:ext cx="7328169" cy="648000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8" name="Rectangle 3"/>
          <p:cNvSpPr txBox="1">
            <a:spLocks noGrp="1"/>
          </p:cNvSpPr>
          <p:nvPr>
            <p:ph type="subTitle" sz="quarter" idx="1"/>
          </p:nvPr>
        </p:nvSpPr>
        <p:spPr>
          <a:xfrm>
            <a:off x="802671" y="334209"/>
            <a:ext cx="7774631" cy="599960"/>
          </a:xfrm>
          <a:prstGeom prst="rect">
            <a:avLst/>
          </a:prstGeom>
        </p:spPr>
        <p:txBody>
          <a:bodyPr/>
          <a:lstStyle>
            <a:lvl1pPr algn="l">
              <a:defRPr b="1">
                <a:solidFill>
                  <a:srgbClr val="FFFFFF"/>
                </a:solidFill>
              </a:defRPr>
            </a:lvl1pPr>
          </a:lstStyle>
          <a:p>
            <a:r>
              <a:t>Spezifischen Wirkstoff entwickeln</a:t>
            </a:r>
          </a:p>
        </p:txBody>
      </p:sp>
      <p:pic>
        <p:nvPicPr>
          <p:cNvPr id="339" name="Grafik 5" descr="Grafik 5"/>
          <p:cNvPicPr>
            <a:picLocks noChangeAspect="1"/>
          </p:cNvPicPr>
          <p:nvPr/>
        </p:nvPicPr>
        <p:blipFill>
          <a:blip r:embed="rId3"/>
          <a:stretch>
            <a:fillRect/>
          </a:stretch>
        </p:blipFill>
        <p:spPr>
          <a:xfrm>
            <a:off x="491239" y="4075519"/>
            <a:ext cx="8401220" cy="2448272"/>
          </a:xfrm>
          <a:prstGeom prst="rect">
            <a:avLst/>
          </a:prstGeom>
          <a:ln w="12700">
            <a:miter lim="400000"/>
          </a:ln>
        </p:spPr>
      </p:pic>
      <p:pic>
        <p:nvPicPr>
          <p:cNvPr id="340" name="Grafik 4" descr="Grafik 4"/>
          <p:cNvPicPr>
            <a:picLocks noChangeAspect="1"/>
          </p:cNvPicPr>
          <p:nvPr/>
        </p:nvPicPr>
        <p:blipFill>
          <a:blip r:embed="rId4"/>
          <a:stretch>
            <a:fillRect/>
          </a:stretch>
        </p:blipFill>
        <p:spPr>
          <a:xfrm>
            <a:off x="1254428" y="1433967"/>
            <a:ext cx="2924584" cy="1771898"/>
          </a:xfrm>
          <a:prstGeom prst="rect">
            <a:avLst/>
          </a:prstGeom>
          <a:ln w="12700">
            <a:miter lim="400000"/>
          </a:ln>
        </p:spPr>
      </p:pic>
      <p:pic>
        <p:nvPicPr>
          <p:cNvPr id="341" name="Grafik 6" descr="Grafik 6"/>
          <p:cNvPicPr>
            <a:picLocks noChangeAspect="1"/>
          </p:cNvPicPr>
          <p:nvPr/>
        </p:nvPicPr>
        <p:blipFill>
          <a:blip r:embed="rId5"/>
          <a:stretch>
            <a:fillRect/>
          </a:stretch>
        </p:blipFill>
        <p:spPr>
          <a:xfrm>
            <a:off x="5060250" y="1222718"/>
            <a:ext cx="2829321" cy="235300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3" name="Rectangle 3"/>
          <p:cNvSpPr txBox="1">
            <a:spLocks noGrp="1"/>
          </p:cNvSpPr>
          <p:nvPr>
            <p:ph type="subTitle" sz="quarter" idx="1"/>
          </p:nvPr>
        </p:nvSpPr>
        <p:spPr>
          <a:xfrm>
            <a:off x="530943" y="305069"/>
            <a:ext cx="7774631" cy="599961"/>
          </a:xfrm>
          <a:prstGeom prst="rect">
            <a:avLst/>
          </a:prstGeom>
        </p:spPr>
        <p:txBody>
          <a:bodyPr/>
          <a:lstStyle>
            <a:lvl1pPr algn="l">
              <a:defRPr b="1">
                <a:solidFill>
                  <a:srgbClr val="FFFFFF"/>
                </a:solidFill>
              </a:defRPr>
            </a:lvl1pPr>
          </a:lstStyle>
          <a:p>
            <a:r>
              <a:t>Aufgaben:</a:t>
            </a:r>
          </a:p>
        </p:txBody>
      </p:sp>
      <p:sp>
        <p:nvSpPr>
          <p:cNvPr id="344" name="Textfeld 1"/>
          <p:cNvSpPr txBox="1"/>
          <p:nvPr/>
        </p:nvSpPr>
        <p:spPr>
          <a:xfrm>
            <a:off x="530942" y="1162579"/>
            <a:ext cx="2323167" cy="437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solidFill>
                  <a:srgbClr val="FFFFFF"/>
                </a:solidFill>
                <a:latin typeface="+mn-lt"/>
                <a:ea typeface="+mn-ea"/>
                <a:cs typeface="+mn-cs"/>
                <a:sym typeface="Arial"/>
              </a:defRPr>
            </a:lvl1pPr>
          </a:lstStyle>
          <a:p>
            <a:r>
              <a:t>molekularium.ch</a:t>
            </a:r>
          </a:p>
        </p:txBody>
      </p:sp>
      <p:pic>
        <p:nvPicPr>
          <p:cNvPr id="345" name="Grafik 3" descr="Grafik 3"/>
          <p:cNvPicPr>
            <a:picLocks noChangeAspect="1"/>
          </p:cNvPicPr>
          <p:nvPr/>
        </p:nvPicPr>
        <p:blipFill>
          <a:blip r:embed="rId3"/>
          <a:stretch>
            <a:fillRect/>
          </a:stretch>
        </p:blipFill>
        <p:spPr>
          <a:xfrm>
            <a:off x="4689986" y="267647"/>
            <a:ext cx="4168332" cy="1976953"/>
          </a:xfrm>
          <a:prstGeom prst="rect">
            <a:avLst/>
          </a:prstGeom>
          <a:ln w="12700">
            <a:miter lim="400000"/>
          </a:ln>
        </p:spPr>
      </p:pic>
      <p:sp>
        <p:nvSpPr>
          <p:cNvPr id="346" name="Textfeld 9"/>
          <p:cNvSpPr txBox="1"/>
          <p:nvPr/>
        </p:nvSpPr>
        <p:spPr>
          <a:xfrm>
            <a:off x="576663" y="2322573"/>
            <a:ext cx="8388883" cy="667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FFFFFF"/>
                </a:solidFill>
                <a:latin typeface="+mn-lt"/>
                <a:ea typeface="+mn-ea"/>
                <a:cs typeface="+mn-cs"/>
                <a:sym typeface="Arial"/>
              </a:defRPr>
            </a:lvl1pPr>
          </a:lstStyle>
          <a:p>
            <a:r>
              <a:t>https://www.swisseduc.ch/chemie/molekularium/sulfonamides/seiten/b/index.html</a:t>
            </a:r>
          </a:p>
        </p:txBody>
      </p:sp>
      <p:sp>
        <p:nvSpPr>
          <p:cNvPr id="347" name="Rectangle 3"/>
          <p:cNvSpPr txBox="1"/>
          <p:nvPr/>
        </p:nvSpPr>
        <p:spPr>
          <a:xfrm>
            <a:off x="530943" y="3488520"/>
            <a:ext cx="7774631" cy="5999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spcBef>
                <a:spcPts val="700"/>
              </a:spcBef>
              <a:defRPr sz="3200" b="1">
                <a:solidFill>
                  <a:srgbClr val="FFFFFF"/>
                </a:solidFill>
                <a:latin typeface="+mn-lt"/>
                <a:ea typeface="+mn-ea"/>
                <a:cs typeface="+mn-cs"/>
                <a:sym typeface="Arial"/>
              </a:defRPr>
            </a:lvl1pPr>
          </a:lstStyle>
          <a:p>
            <a:r>
              <a:t>Lösungen:</a:t>
            </a:r>
          </a:p>
        </p:txBody>
      </p:sp>
      <p:sp>
        <p:nvSpPr>
          <p:cNvPr id="348" name="Textfeld 12"/>
          <p:cNvSpPr txBox="1"/>
          <p:nvPr/>
        </p:nvSpPr>
        <p:spPr>
          <a:xfrm>
            <a:off x="576662" y="6186599"/>
            <a:ext cx="7948594"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FFFFFF"/>
                </a:solidFill>
                <a:latin typeface="+mn-lt"/>
                <a:ea typeface="+mn-ea"/>
                <a:cs typeface="+mn-cs"/>
                <a:sym typeface="Arial"/>
              </a:defRPr>
            </a:lvl1pPr>
          </a:lstStyle>
          <a:p>
            <a:r>
              <a:t>https://www.swisseduc.ch/chemie/sulfonamide/ModellingJSmol/</a:t>
            </a:r>
          </a:p>
        </p:txBody>
      </p:sp>
      <p:pic>
        <p:nvPicPr>
          <p:cNvPr id="349" name="Grafik 15" descr="Grafik 15"/>
          <p:cNvPicPr>
            <a:picLocks noChangeAspect="1"/>
          </p:cNvPicPr>
          <p:nvPr/>
        </p:nvPicPr>
        <p:blipFill>
          <a:blip r:embed="rId4"/>
          <a:stretch>
            <a:fillRect/>
          </a:stretch>
        </p:blipFill>
        <p:spPr>
          <a:xfrm>
            <a:off x="5163846" y="3613398"/>
            <a:ext cx="3694473" cy="2492586"/>
          </a:xfrm>
          <a:prstGeom prst="rect">
            <a:avLst/>
          </a:prstGeom>
          <a:ln w="12700">
            <a:miter lim="400000"/>
          </a:ln>
        </p:spPr>
      </p:pic>
      <p:sp>
        <p:nvSpPr>
          <p:cNvPr id="350" name="Textfeld 17"/>
          <p:cNvSpPr txBox="1"/>
          <p:nvPr/>
        </p:nvSpPr>
        <p:spPr>
          <a:xfrm>
            <a:off x="576662" y="4192594"/>
            <a:ext cx="4067604" cy="667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FFFFFF"/>
                </a:solidFill>
                <a:latin typeface="+mn-lt"/>
                <a:ea typeface="+mn-ea"/>
                <a:cs typeface="+mn-cs"/>
                <a:sym typeface="Arial"/>
              </a:defRPr>
            </a:lvl1pPr>
          </a:lstStyle>
          <a:p>
            <a:r>
              <a:t>https://www.swisseduc.ch/chemie/sulfonamide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extfeld 3"/>
          <p:cNvSpPr txBox="1"/>
          <p:nvPr/>
        </p:nvSpPr>
        <p:spPr>
          <a:xfrm>
            <a:off x="309715" y="545689"/>
            <a:ext cx="4847738" cy="437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n-lt"/>
                <a:ea typeface="+mn-ea"/>
                <a:cs typeface="+mn-cs"/>
                <a:sym typeface="Arial"/>
              </a:defRPr>
            </a:lvl1pPr>
          </a:lstStyle>
          <a:p>
            <a:r>
              <a:t>Teil 1: Sulfanilamid als Antibiotikum</a:t>
            </a:r>
          </a:p>
        </p:txBody>
      </p:sp>
      <p:pic>
        <p:nvPicPr>
          <p:cNvPr id="353" name="Grafik 2" descr="Grafik 2"/>
          <p:cNvPicPr>
            <a:picLocks noChangeAspect="1"/>
          </p:cNvPicPr>
          <p:nvPr/>
        </p:nvPicPr>
        <p:blipFill>
          <a:blip r:embed="rId3"/>
          <a:stretch>
            <a:fillRect/>
          </a:stretch>
        </p:blipFill>
        <p:spPr>
          <a:xfrm>
            <a:off x="1502838" y="1132114"/>
            <a:ext cx="7175965" cy="542750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extfeld 4"/>
          <p:cNvSpPr txBox="1"/>
          <p:nvPr/>
        </p:nvSpPr>
        <p:spPr>
          <a:xfrm>
            <a:off x="0" y="0"/>
            <a:ext cx="5654144"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a:latin typeface="+mn-lt"/>
                <a:ea typeface="+mn-ea"/>
                <a:cs typeface="+mn-cs"/>
                <a:sym typeface="Arial"/>
              </a:defRPr>
            </a:pPr>
            <a:r>
              <a:rPr dirty="0"/>
              <a:t>Teil 1: </a:t>
            </a:r>
            <a:r>
              <a:rPr dirty="0" err="1"/>
              <a:t>Sulfanilamid</a:t>
            </a:r>
            <a:r>
              <a:rPr dirty="0"/>
              <a:t> </a:t>
            </a:r>
            <a:r>
              <a:rPr dirty="0" err="1"/>
              <a:t>als</a:t>
            </a:r>
            <a:r>
              <a:rPr dirty="0"/>
              <a:t> </a:t>
            </a:r>
            <a:r>
              <a:rPr dirty="0" err="1"/>
              <a:t>Antibiotikum</a:t>
            </a:r>
            <a:endParaRPr dirty="0"/>
          </a:p>
        </p:txBody>
      </p:sp>
      <p:pic>
        <p:nvPicPr>
          <p:cNvPr id="2" name="sulfanilamid">
            <a:hlinkClick r:id="" action="ppaction://media"/>
            <a:extLst>
              <a:ext uri="{FF2B5EF4-FFF2-40B4-BE49-F238E27FC236}">
                <a16:creationId xmlns:a16="http://schemas.microsoft.com/office/drawing/2014/main" id="{D15352FA-72FA-977A-F044-9961553DD62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725" r="4298"/>
          <a:stretch/>
        </p:blipFill>
        <p:spPr>
          <a:xfrm>
            <a:off x="1246909" y="599455"/>
            <a:ext cx="7897091" cy="625854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png" descr="image.png"/>
          <p:cNvPicPr>
            <a:picLocks noChangeAspect="1"/>
          </p:cNvPicPr>
          <p:nvPr/>
        </p:nvPicPr>
        <p:blipFill>
          <a:blip r:embed="rId3"/>
          <a:stretch>
            <a:fillRect/>
          </a:stretch>
        </p:blipFill>
        <p:spPr>
          <a:xfrm>
            <a:off x="3752474" y="4247207"/>
            <a:ext cx="1625207" cy="1518051"/>
          </a:xfrm>
          <a:prstGeom prst="rect">
            <a:avLst/>
          </a:prstGeom>
          <a:ln w="12700">
            <a:miter lim="400000"/>
          </a:ln>
        </p:spPr>
      </p:pic>
      <p:sp>
        <p:nvSpPr>
          <p:cNvPr id="114" name="Rectangle 3"/>
          <p:cNvSpPr txBox="1">
            <a:spLocks noGrp="1"/>
          </p:cNvSpPr>
          <p:nvPr>
            <p:ph type="subTitle" idx="1"/>
          </p:nvPr>
        </p:nvSpPr>
        <p:spPr>
          <a:xfrm>
            <a:off x="530917" y="281897"/>
            <a:ext cx="7774631" cy="5616630"/>
          </a:xfrm>
          <a:prstGeom prst="rect">
            <a:avLst/>
          </a:prstGeom>
        </p:spPr>
        <p:txBody>
          <a:bodyPr/>
          <a:lstStyle/>
          <a:p>
            <a:pPr algn="l">
              <a:spcBef>
                <a:spcPts val="400"/>
              </a:spcBef>
              <a:defRPr sz="1900" b="1"/>
            </a:pPr>
            <a:r>
              <a:rPr dirty="0" err="1"/>
              <a:t>Schüler</a:t>
            </a:r>
            <a:r>
              <a:rPr lang="de-CH" dirty="0" err="1"/>
              <a:t>praktikum</a:t>
            </a:r>
            <a:endParaRPr dirty="0"/>
          </a:p>
          <a:p>
            <a:pPr algn="l">
              <a:spcBef>
                <a:spcPts val="600"/>
              </a:spcBef>
              <a:defRPr sz="2500" b="1"/>
            </a:pPr>
            <a:r>
              <a:rPr dirty="0" err="1"/>
              <a:t>Synthese</a:t>
            </a:r>
            <a:r>
              <a:rPr dirty="0"/>
              <a:t> von </a:t>
            </a:r>
            <a:r>
              <a:rPr dirty="0" err="1"/>
              <a:t>Sulfanilamid</a:t>
            </a:r>
            <a:endParaRPr dirty="0"/>
          </a:p>
        </p:txBody>
      </p:sp>
      <p:pic>
        <p:nvPicPr>
          <p:cNvPr id="115" name="image.png" descr="image.png"/>
          <p:cNvPicPr>
            <a:picLocks noChangeAspect="1"/>
          </p:cNvPicPr>
          <p:nvPr/>
        </p:nvPicPr>
        <p:blipFill>
          <a:blip r:embed="rId4"/>
          <a:stretch>
            <a:fillRect/>
          </a:stretch>
        </p:blipFill>
        <p:spPr>
          <a:xfrm>
            <a:off x="1930073" y="1438040"/>
            <a:ext cx="1777011" cy="1535909"/>
          </a:xfrm>
          <a:prstGeom prst="rect">
            <a:avLst/>
          </a:prstGeom>
          <a:ln w="12700">
            <a:miter lim="400000"/>
          </a:ln>
        </p:spPr>
      </p:pic>
      <p:pic>
        <p:nvPicPr>
          <p:cNvPr id="116" name="image.png" descr="image.png"/>
          <p:cNvPicPr>
            <a:picLocks noChangeAspect="1"/>
          </p:cNvPicPr>
          <p:nvPr/>
        </p:nvPicPr>
        <p:blipFill>
          <a:blip r:embed="rId5"/>
          <a:stretch>
            <a:fillRect/>
          </a:stretch>
        </p:blipFill>
        <p:spPr>
          <a:xfrm>
            <a:off x="3818201" y="1390746"/>
            <a:ext cx="1777010" cy="1812732"/>
          </a:xfrm>
          <a:prstGeom prst="rect">
            <a:avLst/>
          </a:prstGeom>
          <a:ln w="12700">
            <a:miter lim="400000"/>
          </a:ln>
        </p:spPr>
      </p:pic>
      <p:pic>
        <p:nvPicPr>
          <p:cNvPr id="117" name="image.png" descr="image.png"/>
          <p:cNvPicPr>
            <a:picLocks noChangeAspect="1"/>
          </p:cNvPicPr>
          <p:nvPr/>
        </p:nvPicPr>
        <p:blipFill>
          <a:blip r:embed="rId6"/>
          <a:stretch>
            <a:fillRect/>
          </a:stretch>
        </p:blipFill>
        <p:spPr>
          <a:xfrm>
            <a:off x="1122621" y="3900951"/>
            <a:ext cx="1741292" cy="1794869"/>
          </a:xfrm>
          <a:prstGeom prst="rect">
            <a:avLst/>
          </a:prstGeom>
          <a:ln w="12700">
            <a:miter lim="400000"/>
          </a:ln>
        </p:spPr>
      </p:pic>
      <p:pic>
        <p:nvPicPr>
          <p:cNvPr id="118" name="image.png" descr="image.png"/>
          <p:cNvPicPr>
            <a:picLocks noChangeAspect="1"/>
          </p:cNvPicPr>
          <p:nvPr/>
        </p:nvPicPr>
        <p:blipFill>
          <a:blip r:embed="rId7"/>
          <a:stretch>
            <a:fillRect/>
          </a:stretch>
        </p:blipFill>
        <p:spPr>
          <a:xfrm>
            <a:off x="2863911" y="3874163"/>
            <a:ext cx="1044776" cy="1848449"/>
          </a:xfrm>
          <a:prstGeom prst="rect">
            <a:avLst/>
          </a:prstGeom>
          <a:ln w="12700">
            <a:miter lim="400000"/>
          </a:ln>
        </p:spPr>
      </p:pic>
      <p:pic>
        <p:nvPicPr>
          <p:cNvPr id="119" name="image.png" descr="image.png"/>
          <p:cNvPicPr>
            <a:picLocks noChangeAspect="1"/>
          </p:cNvPicPr>
          <p:nvPr/>
        </p:nvPicPr>
        <p:blipFill>
          <a:blip r:embed="rId8"/>
          <a:stretch>
            <a:fillRect/>
          </a:stretch>
        </p:blipFill>
        <p:spPr>
          <a:xfrm>
            <a:off x="5466974" y="4300785"/>
            <a:ext cx="1660926" cy="1562700"/>
          </a:xfrm>
          <a:prstGeom prst="rect">
            <a:avLst/>
          </a:prstGeom>
          <a:ln w="12700">
            <a:miter lim="400000"/>
          </a:ln>
        </p:spPr>
      </p:pic>
      <p:pic>
        <p:nvPicPr>
          <p:cNvPr id="120" name="image.png" descr="image.png"/>
          <p:cNvPicPr>
            <a:picLocks noChangeAspect="1"/>
          </p:cNvPicPr>
          <p:nvPr/>
        </p:nvPicPr>
        <p:blipFill>
          <a:blip r:embed="rId9"/>
          <a:stretch>
            <a:fillRect/>
          </a:stretch>
        </p:blipFill>
        <p:spPr>
          <a:xfrm>
            <a:off x="2014403" y="2973945"/>
            <a:ext cx="4460384" cy="803676"/>
          </a:xfrm>
          <a:prstGeom prst="rect">
            <a:avLst/>
          </a:prstGeom>
          <a:ln w="12700">
            <a:miter lim="400000"/>
          </a:ln>
        </p:spPr>
      </p:pic>
      <p:pic>
        <p:nvPicPr>
          <p:cNvPr id="121" name="image.png" descr="image.png"/>
          <p:cNvPicPr>
            <a:picLocks noChangeAspect="1"/>
          </p:cNvPicPr>
          <p:nvPr/>
        </p:nvPicPr>
        <p:blipFill>
          <a:blip r:embed="rId10"/>
          <a:stretch>
            <a:fillRect/>
          </a:stretch>
        </p:blipFill>
        <p:spPr>
          <a:xfrm>
            <a:off x="1042254" y="5624381"/>
            <a:ext cx="2571752" cy="602758"/>
          </a:xfrm>
          <a:prstGeom prst="rect">
            <a:avLst/>
          </a:prstGeom>
          <a:ln w="12700">
            <a:miter lim="400000"/>
          </a:ln>
        </p:spPr>
      </p:pic>
      <p:pic>
        <p:nvPicPr>
          <p:cNvPr id="122" name="image.png" descr="image.png"/>
          <p:cNvPicPr>
            <a:picLocks noChangeAspect="1"/>
          </p:cNvPicPr>
          <p:nvPr/>
        </p:nvPicPr>
        <p:blipFill>
          <a:blip r:embed="rId11"/>
          <a:stretch>
            <a:fillRect/>
          </a:stretch>
        </p:blipFill>
        <p:spPr>
          <a:xfrm>
            <a:off x="2555897" y="5729535"/>
            <a:ext cx="3163346" cy="544715"/>
          </a:xfrm>
          <a:prstGeom prst="rect">
            <a:avLst/>
          </a:prstGeom>
          <a:ln w="12700">
            <a:miter lim="400000"/>
          </a:ln>
        </p:spPr>
      </p:pic>
      <p:pic>
        <p:nvPicPr>
          <p:cNvPr id="123" name="image.png" descr="image.png"/>
          <p:cNvPicPr>
            <a:picLocks noChangeAspect="1"/>
          </p:cNvPicPr>
          <p:nvPr/>
        </p:nvPicPr>
        <p:blipFill>
          <a:blip r:embed="rId12"/>
          <a:stretch>
            <a:fillRect/>
          </a:stretch>
        </p:blipFill>
        <p:spPr>
          <a:xfrm>
            <a:off x="6377802" y="4300785"/>
            <a:ext cx="785816" cy="1616278"/>
          </a:xfrm>
          <a:prstGeom prst="rect">
            <a:avLst/>
          </a:prstGeom>
          <a:ln w="12700">
            <a:miter lim="400000"/>
          </a:ln>
        </p:spPr>
      </p:pic>
      <p:pic>
        <p:nvPicPr>
          <p:cNvPr id="124" name="image.png" descr="image.png"/>
          <p:cNvPicPr>
            <a:picLocks noChangeAspect="1"/>
          </p:cNvPicPr>
          <p:nvPr/>
        </p:nvPicPr>
        <p:blipFill>
          <a:blip r:embed="rId13"/>
          <a:stretch>
            <a:fillRect/>
          </a:stretch>
        </p:blipFill>
        <p:spPr>
          <a:xfrm>
            <a:off x="4466849" y="5809903"/>
            <a:ext cx="3163344" cy="580433"/>
          </a:xfrm>
          <a:prstGeom prst="rect">
            <a:avLst/>
          </a:prstGeom>
          <a:ln w="12700">
            <a:miter lim="400000"/>
          </a:ln>
        </p:spPr>
      </p:pic>
      <p:pic>
        <p:nvPicPr>
          <p:cNvPr id="125" name="image.png" descr="image.png"/>
          <p:cNvPicPr>
            <a:picLocks noChangeAspect="1"/>
          </p:cNvPicPr>
          <p:nvPr/>
        </p:nvPicPr>
        <p:blipFill>
          <a:blip r:embed="rId6"/>
          <a:stretch>
            <a:fillRect/>
          </a:stretch>
        </p:blipFill>
        <p:spPr>
          <a:xfrm>
            <a:off x="5747334" y="1399678"/>
            <a:ext cx="1741293" cy="1794868"/>
          </a:xfrm>
          <a:prstGeom prst="rect">
            <a:avLst/>
          </a:prstGeom>
          <a:ln w="12700">
            <a:miter lim="400000"/>
          </a:ln>
        </p:spPr>
      </p:pic>
      <p:sp>
        <p:nvSpPr>
          <p:cNvPr id="126" name="Rechteck"/>
          <p:cNvSpPr/>
          <p:nvPr/>
        </p:nvSpPr>
        <p:spPr>
          <a:xfrm>
            <a:off x="6510031" y="2670985"/>
            <a:ext cx="1019376" cy="519315"/>
          </a:xfrm>
          <a:prstGeom prst="rect">
            <a:avLst/>
          </a:prstGeom>
          <a:solidFill>
            <a:srgbClr val="FFFFFF"/>
          </a:solidFill>
          <a:ln w="12700">
            <a:miter lim="400000"/>
          </a:ln>
        </p:spPr>
        <p:txBody>
          <a:bodyPr lIns="45718" tIns="45718" rIns="45718" bIns="45718"/>
          <a:lstStyle/>
          <a:p>
            <a:pPr>
              <a:defRPr>
                <a:latin typeface="+mn-lt"/>
                <a:ea typeface="+mn-ea"/>
                <a:cs typeface="+mn-cs"/>
                <a:sym typeface="Aria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1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1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6" animBg="1" advAuto="0"/>
      <p:bldP spid="116" grpId="2" animBg="1" advAuto="0"/>
      <p:bldP spid="117" grpId="4" animBg="1" advAuto="0"/>
      <p:bldP spid="118" grpId="5" animBg="1" advAuto="0"/>
      <p:bldP spid="119" grpId="7" animBg="1" advAuto="0"/>
      <p:bldP spid="120" grpId="8" animBg="1" advAuto="0"/>
      <p:bldP spid="121" grpId="9" animBg="1" advAuto="0"/>
      <p:bldP spid="122" grpId="10" animBg="1" advAuto="0"/>
      <p:bldP spid="123" grpId="1" animBg="1" advAuto="0"/>
      <p:bldP spid="124" grpId="11" animBg="1" advAuto="0"/>
      <p:bldP spid="125"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extfeld 3"/>
          <p:cNvSpPr txBox="1"/>
          <p:nvPr/>
        </p:nvSpPr>
        <p:spPr>
          <a:xfrm>
            <a:off x="309716" y="545689"/>
            <a:ext cx="5249722" cy="437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mn-lt"/>
                <a:ea typeface="+mn-ea"/>
                <a:cs typeface="+mn-cs"/>
                <a:sym typeface="Arial"/>
              </a:defRPr>
            </a:lvl1pPr>
          </a:lstStyle>
          <a:p>
            <a:r>
              <a:t>Teil 1 (und alle anderen Teile): Lösung</a:t>
            </a:r>
          </a:p>
        </p:txBody>
      </p:sp>
      <p:pic>
        <p:nvPicPr>
          <p:cNvPr id="359" name="Grafik 5" descr="Grafik 5"/>
          <p:cNvPicPr>
            <a:picLocks noChangeAspect="1"/>
          </p:cNvPicPr>
          <p:nvPr/>
        </p:nvPicPr>
        <p:blipFill>
          <a:blip r:embed="rId3"/>
          <a:srcRect l="33600" t="22269"/>
          <a:stretch>
            <a:fillRect/>
          </a:stretch>
        </p:blipFill>
        <p:spPr>
          <a:xfrm>
            <a:off x="609600" y="2656113"/>
            <a:ext cx="7727955" cy="3880955"/>
          </a:xfrm>
          <a:prstGeom prst="rect">
            <a:avLst/>
          </a:prstGeom>
          <a:ln w="12700">
            <a:miter lim="400000"/>
          </a:ln>
        </p:spPr>
      </p:pic>
      <p:sp>
        <p:nvSpPr>
          <p:cNvPr id="360" name="Pfeil: nach rechts 6"/>
          <p:cNvSpPr/>
          <p:nvPr/>
        </p:nvSpPr>
        <p:spPr>
          <a:xfrm rot="8593048">
            <a:off x="3679371" y="4544254"/>
            <a:ext cx="2720527" cy="1175658"/>
          </a:xfrm>
          <a:prstGeom prst="rightArrow">
            <a:avLst>
              <a:gd name="adj1" fmla="val 50000"/>
              <a:gd name="adj2" fmla="val 50000"/>
            </a:avLst>
          </a:prstGeom>
          <a:solidFill>
            <a:srgbClr val="FF0000"/>
          </a:solidFill>
          <a:ln w="25400">
            <a:solidFill>
              <a:schemeClr val="accent1"/>
            </a:solidFill>
          </a:ln>
          <a:effectLst>
            <a:outerShdw blurRad="50800" dist="50800" dir="5400000" rotWithShape="0">
              <a:srgbClr val="000000"/>
            </a:outerShdw>
          </a:effectLst>
        </p:spPr>
        <p:txBody>
          <a:bodyPr lIns="45718" tIns="45718" rIns="45718" bIns="45718"/>
          <a:lstStyle/>
          <a:p>
            <a:pPr>
              <a:defRPr>
                <a:latin typeface="+mn-lt"/>
                <a:ea typeface="+mn-ea"/>
                <a:cs typeface="+mn-cs"/>
                <a:sym typeface="Arial"/>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Grafik 2" descr="Grafik 2"/>
          <p:cNvPicPr>
            <a:picLocks noChangeAspect="1"/>
          </p:cNvPicPr>
          <p:nvPr/>
        </p:nvPicPr>
        <p:blipFill>
          <a:blip r:embed="rId3"/>
          <a:stretch>
            <a:fillRect/>
          </a:stretch>
        </p:blipFill>
        <p:spPr>
          <a:xfrm>
            <a:off x="0" y="1295400"/>
            <a:ext cx="9144000" cy="2133600"/>
          </a:xfrm>
          <a:prstGeom prst="rect">
            <a:avLst/>
          </a:prstGeom>
          <a:ln w="12700">
            <a:miter lim="400000"/>
          </a:ln>
        </p:spPr>
      </p:pic>
      <p:sp>
        <p:nvSpPr>
          <p:cNvPr id="336" name="Textfeld 4"/>
          <p:cNvSpPr txBox="1"/>
          <p:nvPr/>
        </p:nvSpPr>
        <p:spPr>
          <a:xfrm>
            <a:off x="582748" y="3839695"/>
            <a:ext cx="6766561" cy="25706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57200" indent="-457200">
              <a:buSzPct val="100000"/>
              <a:buAutoNum type="alphaUcParenR"/>
              <a:defRPr>
                <a:latin typeface="+mn-lt"/>
                <a:ea typeface="+mn-ea"/>
                <a:cs typeface="+mn-cs"/>
                <a:sym typeface="Arial"/>
              </a:defRPr>
            </a:pPr>
            <a:r>
              <a:t>Thienothiopyronsulfonamid (MK 927) </a:t>
            </a:r>
          </a:p>
          <a:p>
            <a:pPr marL="457200" indent="-457200">
              <a:buSzPct val="100000"/>
              <a:buAutoNum type="alphaUcParenR"/>
              <a:defRPr>
                <a:latin typeface="+mn-lt"/>
                <a:ea typeface="+mn-ea"/>
                <a:cs typeface="+mn-cs"/>
                <a:sym typeface="Arial"/>
              </a:defRPr>
            </a:pPr>
            <a:r>
              <a:t>Dorzolamid </a:t>
            </a:r>
          </a:p>
          <a:p>
            <a:pPr>
              <a:defRPr>
                <a:latin typeface="+mn-lt"/>
                <a:ea typeface="+mn-ea"/>
                <a:cs typeface="+mn-cs"/>
                <a:sym typeface="Arial"/>
              </a:defRPr>
            </a:pPr>
            <a:r>
              <a:t>Gebunden in Carboanhydrase (CA)</a:t>
            </a:r>
          </a:p>
          <a:p>
            <a:pPr>
              <a:defRPr>
                <a:latin typeface="+mn-lt"/>
                <a:ea typeface="+mn-ea"/>
                <a:cs typeface="+mn-cs"/>
                <a:sym typeface="Arial"/>
              </a:defRPr>
            </a:pPr>
            <a:endParaRPr/>
          </a:p>
          <a:p>
            <a:pPr>
              <a:defRPr>
                <a:latin typeface="+mn-lt"/>
                <a:ea typeface="+mn-ea"/>
                <a:cs typeface="+mn-cs"/>
                <a:sym typeface="Arial"/>
              </a:defRPr>
            </a:pPr>
            <a:r>
              <a:t>C) Dorzolamid in CA binding site. </a:t>
            </a:r>
          </a:p>
          <a:p>
            <a:pPr>
              <a:defRPr>
                <a:latin typeface="+mn-lt"/>
                <a:ea typeface="+mn-ea"/>
                <a:cs typeface="+mn-cs"/>
                <a:sym typeface="Arial"/>
              </a:defRPr>
            </a:pPr>
            <a:r>
              <a:t>Die gegenüber MK 927 veränderten Gruppen sind eingekreist</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Grafik 6" descr="Grafik 6"/>
          <p:cNvPicPr>
            <a:picLocks noChangeAspect="1"/>
          </p:cNvPicPr>
          <p:nvPr/>
        </p:nvPicPr>
        <p:blipFill>
          <a:blip r:embed="rId3"/>
          <a:stretch>
            <a:fillRect/>
          </a:stretch>
        </p:blipFill>
        <p:spPr>
          <a:xfrm>
            <a:off x="1665151" y="0"/>
            <a:ext cx="6816588" cy="6858000"/>
          </a:xfrm>
          <a:prstGeom prst="rect">
            <a:avLst/>
          </a:prstGeom>
          <a:ln w="12700">
            <a:miter lim="400000"/>
          </a:ln>
        </p:spPr>
      </p:pic>
      <p:sp>
        <p:nvSpPr>
          <p:cNvPr id="365" name="Textfeld 7"/>
          <p:cNvSpPr txBox="1"/>
          <p:nvPr/>
        </p:nvSpPr>
        <p:spPr>
          <a:xfrm>
            <a:off x="309716" y="545689"/>
            <a:ext cx="1527828" cy="792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mn-lt"/>
                <a:ea typeface="+mn-ea"/>
                <a:cs typeface="+mn-cs"/>
                <a:sym typeface="Arial"/>
              </a:defRPr>
            </a:pPr>
            <a:r>
              <a:t>Lösungen </a:t>
            </a:r>
          </a:p>
          <a:p>
            <a:pPr>
              <a:defRPr>
                <a:latin typeface="+mn-lt"/>
                <a:ea typeface="+mn-ea"/>
                <a:cs typeface="+mn-cs"/>
                <a:sym typeface="Arial"/>
              </a:defRPr>
            </a:pPr>
            <a:r>
              <a:t>Teil 2</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Grafik 4" descr="Grafik 4"/>
          <p:cNvPicPr>
            <a:picLocks noChangeAspect="1"/>
          </p:cNvPicPr>
          <p:nvPr/>
        </p:nvPicPr>
        <p:blipFill>
          <a:blip r:embed="rId3"/>
          <a:stretch>
            <a:fillRect/>
          </a:stretch>
        </p:blipFill>
        <p:spPr>
          <a:xfrm>
            <a:off x="2008778" y="94783"/>
            <a:ext cx="7135222" cy="6668432"/>
          </a:xfrm>
          <a:prstGeom prst="rect">
            <a:avLst/>
          </a:prstGeom>
          <a:ln w="12700">
            <a:miter lim="400000"/>
          </a:ln>
        </p:spPr>
      </p:pic>
      <p:sp>
        <p:nvSpPr>
          <p:cNvPr id="368" name="Textfeld 5"/>
          <p:cNvSpPr txBox="1"/>
          <p:nvPr/>
        </p:nvSpPr>
        <p:spPr>
          <a:xfrm>
            <a:off x="309716" y="545689"/>
            <a:ext cx="1527828" cy="114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mn-lt"/>
                <a:ea typeface="+mn-ea"/>
                <a:cs typeface="+mn-cs"/>
                <a:sym typeface="Arial"/>
              </a:defRPr>
            </a:pPr>
            <a:r>
              <a:t>Lösungen </a:t>
            </a:r>
          </a:p>
          <a:p>
            <a:pPr>
              <a:defRPr>
                <a:latin typeface="+mn-lt"/>
                <a:ea typeface="+mn-ea"/>
                <a:cs typeface="+mn-cs"/>
                <a:sym typeface="Arial"/>
              </a:defRPr>
            </a:pPr>
            <a:r>
              <a:t>Teil 3:</a:t>
            </a:r>
            <a:br/>
            <a:r>
              <a:t>DHPS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Grafik 2" descr="Grafik 2"/>
          <p:cNvPicPr>
            <a:picLocks noChangeAspect="1"/>
          </p:cNvPicPr>
          <p:nvPr/>
        </p:nvPicPr>
        <p:blipFill>
          <a:blip r:embed="rId3"/>
          <a:stretch>
            <a:fillRect/>
          </a:stretch>
        </p:blipFill>
        <p:spPr>
          <a:xfrm>
            <a:off x="2080190" y="0"/>
            <a:ext cx="7195878" cy="6858000"/>
          </a:xfrm>
          <a:prstGeom prst="rect">
            <a:avLst/>
          </a:prstGeom>
          <a:ln w="12700">
            <a:miter lim="400000"/>
          </a:ln>
        </p:spPr>
      </p:pic>
      <p:sp>
        <p:nvSpPr>
          <p:cNvPr id="371" name="Textfeld 5"/>
          <p:cNvSpPr txBox="1"/>
          <p:nvPr/>
        </p:nvSpPr>
        <p:spPr>
          <a:xfrm>
            <a:off x="309716" y="280218"/>
            <a:ext cx="2357694" cy="1148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mn-lt"/>
                <a:ea typeface="+mn-ea"/>
                <a:cs typeface="+mn-cs"/>
                <a:sym typeface="Arial"/>
              </a:defRPr>
            </a:pPr>
            <a:r>
              <a:t>Lösungen </a:t>
            </a:r>
          </a:p>
          <a:p>
            <a:pPr>
              <a:defRPr>
                <a:latin typeface="+mn-lt"/>
                <a:ea typeface="+mn-ea"/>
                <a:cs typeface="+mn-cs"/>
                <a:sym typeface="Arial"/>
              </a:defRPr>
            </a:pPr>
            <a:r>
              <a:t>Teil 3:</a:t>
            </a:r>
            <a:br/>
            <a:r>
              <a:t>Carboanhydrase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Grafik 4" descr="Grafik 4"/>
          <p:cNvPicPr>
            <a:picLocks noChangeAspect="1"/>
          </p:cNvPicPr>
          <p:nvPr/>
        </p:nvPicPr>
        <p:blipFill>
          <a:blip r:embed="rId3"/>
          <a:stretch>
            <a:fillRect/>
          </a:stretch>
        </p:blipFill>
        <p:spPr>
          <a:xfrm>
            <a:off x="4793226" y="390733"/>
            <a:ext cx="4114801" cy="6322489"/>
          </a:xfrm>
          <a:prstGeom prst="rect">
            <a:avLst/>
          </a:prstGeom>
          <a:ln w="12700">
            <a:miter lim="400000"/>
          </a:ln>
        </p:spPr>
      </p:pic>
      <p:sp>
        <p:nvSpPr>
          <p:cNvPr id="374" name="Textfeld 5"/>
          <p:cNvSpPr txBox="1"/>
          <p:nvPr/>
        </p:nvSpPr>
        <p:spPr>
          <a:xfrm>
            <a:off x="309716" y="280218"/>
            <a:ext cx="1171534" cy="792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mn-lt"/>
                <a:ea typeface="+mn-ea"/>
                <a:cs typeface="+mn-cs"/>
                <a:sym typeface="Arial"/>
              </a:defRPr>
            </a:pPr>
            <a:r>
              <a:t>Auftrag </a:t>
            </a:r>
          </a:p>
          <a:p>
            <a:pPr>
              <a:defRPr>
                <a:latin typeface="+mn-lt"/>
                <a:ea typeface="+mn-ea"/>
                <a:cs typeface="+mn-cs"/>
                <a:sym typeface="Arial"/>
              </a:defRPr>
            </a:pPr>
            <a:r>
              <a:t>Teil 4</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Grafik 4" descr="Grafik 4"/>
          <p:cNvPicPr>
            <a:picLocks noChangeAspect="1"/>
          </p:cNvPicPr>
          <p:nvPr/>
        </p:nvPicPr>
        <p:blipFill>
          <a:blip r:embed="rId3"/>
          <a:stretch>
            <a:fillRect/>
          </a:stretch>
        </p:blipFill>
        <p:spPr>
          <a:xfrm>
            <a:off x="0" y="2180352"/>
            <a:ext cx="9144000" cy="3970287"/>
          </a:xfrm>
          <a:prstGeom prst="rect">
            <a:avLst/>
          </a:prstGeom>
          <a:ln w="12700">
            <a:miter lim="400000"/>
          </a:ln>
        </p:spPr>
      </p:pic>
      <p:sp>
        <p:nvSpPr>
          <p:cNvPr id="377" name="Textfeld 5"/>
          <p:cNvSpPr txBox="1"/>
          <p:nvPr/>
        </p:nvSpPr>
        <p:spPr>
          <a:xfrm>
            <a:off x="309716" y="280218"/>
            <a:ext cx="1527828" cy="792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a:latin typeface="+mn-lt"/>
                <a:ea typeface="+mn-ea"/>
                <a:cs typeface="+mn-cs"/>
                <a:sym typeface="Arial"/>
              </a:defRPr>
            </a:pPr>
            <a:r>
              <a:t>Lösungen </a:t>
            </a:r>
          </a:p>
          <a:p>
            <a:pPr>
              <a:defRPr>
                <a:latin typeface="+mn-lt"/>
                <a:ea typeface="+mn-ea"/>
                <a:cs typeface="+mn-cs"/>
                <a:sym typeface="Arial"/>
              </a:defRPr>
            </a:pPr>
            <a:r>
              <a:t>Teil 4</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2" name="Textplatzhalter 4"/>
          <p:cNvSpPr txBox="1">
            <a:spLocks noGrp="1"/>
          </p:cNvSpPr>
          <p:nvPr>
            <p:ph type="subTitle" sz="quarter" idx="1"/>
          </p:nvPr>
        </p:nvSpPr>
        <p:spPr>
          <a:prstGeom prst="rect">
            <a:avLst/>
          </a:prstGeom>
        </p:spPr>
        <p:txBody>
          <a:bodyPr/>
          <a:lstStyle>
            <a:lvl1pPr>
              <a:defRPr>
                <a:solidFill>
                  <a:srgbClr val="FFFFFF"/>
                </a:solidFill>
              </a:defRPr>
            </a:lvl1pPr>
          </a:lstStyle>
          <a:p>
            <a:r>
              <a:t>Besten Dank!</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platzhalter 4"/>
          <p:cNvSpPr txBox="1">
            <a:spLocks noGrp="1"/>
          </p:cNvSpPr>
          <p:nvPr>
            <p:ph type="subTitle" sz="half" idx="1"/>
          </p:nvPr>
        </p:nvSpPr>
        <p:spPr>
          <a:xfrm>
            <a:off x="894540" y="525583"/>
            <a:ext cx="7043859" cy="2369265"/>
          </a:xfrm>
          <a:prstGeom prst="rect">
            <a:avLst/>
          </a:prstGeom>
        </p:spPr>
        <p:txBody>
          <a:bodyPr/>
          <a:lstStyle/>
          <a:p>
            <a:pPr algn="l" defTabSz="896111">
              <a:spcBef>
                <a:spcPts val="300"/>
              </a:spcBef>
              <a:defRPr sz="2156" b="1">
                <a:latin typeface="Calibri"/>
                <a:ea typeface="Calibri"/>
                <a:cs typeface="Calibri"/>
                <a:sym typeface="Calibri"/>
              </a:defRPr>
            </a:pPr>
            <a:r>
              <a:t>Unterlagen:    Unterrichtsserver </a:t>
            </a:r>
            <a:r>
              <a:rPr u="sng">
                <a:solidFill>
                  <a:srgbClr val="0000FF"/>
                </a:solidFill>
                <a:uFill>
                  <a:solidFill>
                    <a:srgbClr val="0000FF"/>
                  </a:solidFill>
                </a:uFill>
                <a:hlinkClick r:id="rId2"/>
              </a:rPr>
              <a:t>swisseduc.ch</a:t>
            </a:r>
          </a:p>
          <a:p>
            <a:pPr algn="l" defTabSz="448055">
              <a:spcBef>
                <a:spcPts val="1800"/>
              </a:spcBef>
              <a:defRPr sz="3038" b="1">
                <a:latin typeface="Calibri"/>
                <a:ea typeface="Calibri"/>
                <a:cs typeface="Calibri"/>
                <a:sym typeface="Calibri"/>
              </a:defRPr>
            </a:pPr>
            <a:r>
              <a:t>Sulfonamide als Medikamente: </a:t>
            </a:r>
          </a:p>
          <a:p>
            <a:pPr algn="l" defTabSz="448055">
              <a:spcBef>
                <a:spcPts val="1500"/>
              </a:spcBef>
              <a:defRPr sz="3038" b="1">
                <a:latin typeface="Calibri"/>
                <a:ea typeface="Calibri"/>
                <a:cs typeface="Calibri"/>
                <a:sym typeface="Calibri"/>
              </a:defRPr>
            </a:pPr>
            <a:r>
              <a:t>Synthese, Wirkungen und Nebenwirkungen</a:t>
            </a:r>
          </a:p>
        </p:txBody>
      </p:sp>
      <p:pic>
        <p:nvPicPr>
          <p:cNvPr id="2" name="Grafik 1">
            <a:extLst>
              <a:ext uri="{FF2B5EF4-FFF2-40B4-BE49-F238E27FC236}">
                <a16:creationId xmlns:a16="http://schemas.microsoft.com/office/drawing/2014/main" id="{054375EA-6D9A-EA4C-0805-3F9DA199E560}"/>
              </a:ext>
            </a:extLst>
          </p:cNvPr>
          <p:cNvPicPr>
            <a:picLocks noChangeAspect="1"/>
          </p:cNvPicPr>
          <p:nvPr/>
        </p:nvPicPr>
        <p:blipFill>
          <a:blip r:embed="rId3"/>
          <a:stretch>
            <a:fillRect/>
          </a:stretch>
        </p:blipFill>
        <p:spPr>
          <a:xfrm>
            <a:off x="2489200" y="2351314"/>
            <a:ext cx="4165600" cy="4114800"/>
          </a:xfrm>
          <a:prstGeom prst="rect">
            <a:avLst/>
          </a:prstGeom>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Bild" descr="Bild"/>
          <p:cNvPicPr>
            <a:picLocks noChangeAspect="1"/>
          </p:cNvPicPr>
          <p:nvPr/>
        </p:nvPicPr>
        <p:blipFill>
          <a:blip r:embed="rId3"/>
          <a:stretch>
            <a:fillRect/>
          </a:stretch>
        </p:blipFill>
        <p:spPr>
          <a:xfrm>
            <a:off x="331147" y="613963"/>
            <a:ext cx="8299465" cy="6011075"/>
          </a:xfrm>
          <a:prstGeom prst="rect">
            <a:avLst/>
          </a:prstGeom>
          <a:ln w="12700">
            <a:miter lim="400000"/>
          </a:ln>
        </p:spPr>
      </p:pic>
      <p:sp>
        <p:nvSpPr>
          <p:cNvPr id="383" name="Rectangle 3"/>
          <p:cNvSpPr txBox="1"/>
          <p:nvPr/>
        </p:nvSpPr>
        <p:spPr>
          <a:xfrm>
            <a:off x="458146" y="259291"/>
            <a:ext cx="8045464" cy="350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marL="342900" indent="-342900">
              <a:spcBef>
                <a:spcPts val="400"/>
              </a:spcBef>
              <a:defRPr sz="1800" b="1">
                <a:latin typeface="+mn-lt"/>
                <a:ea typeface="+mn-ea"/>
                <a:cs typeface="+mn-cs"/>
                <a:sym typeface="Arial"/>
              </a:defRPr>
            </a:lvl1pPr>
          </a:lstStyle>
          <a:p>
            <a:r>
              <a:t>Programm</a:t>
            </a:r>
          </a:p>
        </p:txBody>
      </p:sp>
      <p:pic>
        <p:nvPicPr>
          <p:cNvPr id="384" name="Bild" descr="Bild"/>
          <p:cNvPicPr>
            <a:picLocks noChangeAspect="1"/>
          </p:cNvPicPr>
          <p:nvPr/>
        </p:nvPicPr>
        <p:blipFill>
          <a:blip r:embed="rId4"/>
          <a:stretch>
            <a:fillRect/>
          </a:stretch>
        </p:blipFill>
        <p:spPr>
          <a:xfrm>
            <a:off x="331147" y="613963"/>
            <a:ext cx="8299465" cy="6011075"/>
          </a:xfrm>
          <a:prstGeom prst="rect">
            <a:avLst/>
          </a:prstGeom>
          <a:ln w="12700">
            <a:miter lim="400000"/>
          </a:ln>
        </p:spPr>
      </p:pic>
      <p:pic>
        <p:nvPicPr>
          <p:cNvPr id="385" name="Bild" descr="Bild"/>
          <p:cNvPicPr>
            <a:picLocks noChangeAspect="1"/>
          </p:cNvPicPr>
          <p:nvPr/>
        </p:nvPicPr>
        <p:blipFill>
          <a:blip r:embed="rId5"/>
          <a:stretch>
            <a:fillRect/>
          </a:stretch>
        </p:blipFill>
        <p:spPr>
          <a:xfrm>
            <a:off x="331147" y="613963"/>
            <a:ext cx="8299465" cy="601107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384"/>
                                        </p:tgtEl>
                                        <p:attrNameLst>
                                          <p:attrName>style.visibility</p:attrName>
                                        </p:attrNameLst>
                                      </p:cBhvr>
                                      <p:to>
                                        <p:strVal val="visible"/>
                                      </p:to>
                                    </p:set>
                                    <p:animEffect transition="in" filter="fade">
                                      <p:cBhvr>
                                        <p:cTn id="7" dur="1000"/>
                                        <p:tgtEl>
                                          <p:spTgt spid="3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385"/>
                                        </p:tgtEl>
                                        <p:attrNameLst>
                                          <p:attrName>style.visibility</p:attrName>
                                        </p:attrNameLst>
                                      </p:cBhvr>
                                      <p:to>
                                        <p:strVal val="visible"/>
                                      </p:to>
                                    </p:set>
                                    <p:animEffect transition="in" filter="fade">
                                      <p:cBhvr>
                                        <p:cTn id="12"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1" animBg="1" advAuto="0"/>
      <p:bldP spid="385"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3"/>
          <p:cNvSpPr txBox="1">
            <a:spLocks noGrp="1"/>
          </p:cNvSpPr>
          <p:nvPr>
            <p:ph type="subTitle" idx="1"/>
          </p:nvPr>
        </p:nvSpPr>
        <p:spPr>
          <a:xfrm>
            <a:off x="530917" y="281897"/>
            <a:ext cx="7774631" cy="5616630"/>
          </a:xfrm>
          <a:prstGeom prst="rect">
            <a:avLst/>
          </a:prstGeom>
        </p:spPr>
        <p:txBody>
          <a:bodyPr/>
          <a:lstStyle/>
          <a:p>
            <a:pPr algn="l">
              <a:spcBef>
                <a:spcPts val="400"/>
              </a:spcBef>
              <a:defRPr sz="1900" b="1"/>
            </a:pPr>
            <a:r>
              <a:rPr dirty="0" err="1"/>
              <a:t>Schüler</a:t>
            </a:r>
            <a:r>
              <a:rPr lang="de-CH" dirty="0" err="1"/>
              <a:t>praktikum</a:t>
            </a:r>
            <a:endParaRPr dirty="0"/>
          </a:p>
          <a:p>
            <a:pPr algn="l">
              <a:spcBef>
                <a:spcPts val="600"/>
              </a:spcBef>
              <a:defRPr sz="2500" b="1"/>
            </a:pPr>
            <a:r>
              <a:rPr dirty="0" err="1"/>
              <a:t>Synthese</a:t>
            </a:r>
            <a:r>
              <a:rPr dirty="0"/>
              <a:t> von </a:t>
            </a:r>
            <a:r>
              <a:rPr dirty="0" err="1"/>
              <a:t>Sulfamethoxazol</a:t>
            </a:r>
            <a:endParaRPr dirty="0"/>
          </a:p>
        </p:txBody>
      </p:sp>
      <p:pic>
        <p:nvPicPr>
          <p:cNvPr id="131" name="image.png" descr="image.png"/>
          <p:cNvPicPr>
            <a:picLocks noChangeAspect="1"/>
          </p:cNvPicPr>
          <p:nvPr/>
        </p:nvPicPr>
        <p:blipFill>
          <a:blip r:embed="rId3"/>
          <a:stretch>
            <a:fillRect/>
          </a:stretch>
        </p:blipFill>
        <p:spPr>
          <a:xfrm>
            <a:off x="1917350" y="1427789"/>
            <a:ext cx="1777010" cy="1535909"/>
          </a:xfrm>
          <a:prstGeom prst="rect">
            <a:avLst/>
          </a:prstGeom>
          <a:ln w="12700">
            <a:miter lim="400000"/>
          </a:ln>
        </p:spPr>
      </p:pic>
      <p:pic>
        <p:nvPicPr>
          <p:cNvPr id="132" name="image.png" descr="image.png"/>
          <p:cNvPicPr>
            <a:picLocks noChangeAspect="1"/>
          </p:cNvPicPr>
          <p:nvPr/>
        </p:nvPicPr>
        <p:blipFill>
          <a:blip r:embed="rId4"/>
          <a:stretch>
            <a:fillRect/>
          </a:stretch>
        </p:blipFill>
        <p:spPr>
          <a:xfrm>
            <a:off x="3822979" y="1380497"/>
            <a:ext cx="1777010" cy="1812728"/>
          </a:xfrm>
          <a:prstGeom prst="rect">
            <a:avLst/>
          </a:prstGeom>
          <a:ln w="12700">
            <a:miter lim="400000"/>
          </a:ln>
        </p:spPr>
      </p:pic>
      <p:pic>
        <p:nvPicPr>
          <p:cNvPr id="133" name="image.png" descr="image.png"/>
          <p:cNvPicPr>
            <a:picLocks noChangeAspect="1"/>
          </p:cNvPicPr>
          <p:nvPr/>
        </p:nvPicPr>
        <p:blipFill>
          <a:blip r:embed="rId5"/>
          <a:stretch>
            <a:fillRect/>
          </a:stretch>
        </p:blipFill>
        <p:spPr>
          <a:xfrm>
            <a:off x="5728606" y="1389427"/>
            <a:ext cx="1741293" cy="1794868"/>
          </a:xfrm>
          <a:prstGeom prst="rect">
            <a:avLst/>
          </a:prstGeom>
          <a:ln w="12700">
            <a:miter lim="400000"/>
          </a:ln>
        </p:spPr>
      </p:pic>
      <p:sp>
        <p:nvSpPr>
          <p:cNvPr id="134" name="Rechteck"/>
          <p:cNvSpPr/>
          <p:nvPr/>
        </p:nvSpPr>
        <p:spPr>
          <a:xfrm>
            <a:off x="6514806" y="2660735"/>
            <a:ext cx="1019376" cy="519315"/>
          </a:xfrm>
          <a:prstGeom prst="rect">
            <a:avLst/>
          </a:prstGeom>
          <a:solidFill>
            <a:srgbClr val="FFFFFF"/>
          </a:solidFill>
          <a:ln w="12700">
            <a:miter lim="400000"/>
          </a:ln>
        </p:spPr>
        <p:txBody>
          <a:bodyPr lIns="45718" tIns="45718" rIns="45718" bIns="45718"/>
          <a:lstStyle/>
          <a:p>
            <a:pPr>
              <a:defRPr>
                <a:latin typeface="+mn-lt"/>
                <a:ea typeface="+mn-ea"/>
                <a:cs typeface="+mn-cs"/>
                <a:sym typeface="Arial"/>
              </a:defRPr>
            </a:pPr>
            <a:endParaRPr/>
          </a:p>
        </p:txBody>
      </p:sp>
      <p:pic>
        <p:nvPicPr>
          <p:cNvPr id="135" name="Bild" descr="Bild"/>
          <p:cNvPicPr>
            <a:picLocks noChangeAspect="1"/>
          </p:cNvPicPr>
          <p:nvPr/>
        </p:nvPicPr>
        <p:blipFill>
          <a:blip r:embed="rId6"/>
          <a:stretch>
            <a:fillRect/>
          </a:stretch>
        </p:blipFill>
        <p:spPr>
          <a:xfrm>
            <a:off x="1853843" y="3662212"/>
            <a:ext cx="1596495" cy="1702384"/>
          </a:xfrm>
          <a:prstGeom prst="rect">
            <a:avLst/>
          </a:prstGeom>
          <a:ln w="12700">
            <a:miter lim="400000"/>
          </a:ln>
        </p:spPr>
      </p:pic>
      <p:pic>
        <p:nvPicPr>
          <p:cNvPr id="136" name="Bild" descr="Bild"/>
          <p:cNvPicPr>
            <a:picLocks noChangeAspect="1"/>
          </p:cNvPicPr>
          <p:nvPr/>
        </p:nvPicPr>
        <p:blipFill>
          <a:blip r:embed="rId7"/>
          <a:stretch>
            <a:fillRect/>
          </a:stretch>
        </p:blipFill>
        <p:spPr>
          <a:xfrm>
            <a:off x="3634442" y="3645303"/>
            <a:ext cx="1846550" cy="2435187"/>
          </a:xfrm>
          <a:prstGeom prst="rect">
            <a:avLst/>
          </a:prstGeom>
          <a:ln w="12700">
            <a:miter lim="400000"/>
          </a:ln>
        </p:spPr>
      </p:pic>
      <p:pic>
        <p:nvPicPr>
          <p:cNvPr id="137" name="Bild" descr="Bild"/>
          <p:cNvPicPr>
            <a:picLocks noChangeAspect="1"/>
          </p:cNvPicPr>
          <p:nvPr/>
        </p:nvPicPr>
        <p:blipFill>
          <a:blip r:embed="rId8"/>
          <a:stretch>
            <a:fillRect/>
          </a:stretch>
        </p:blipFill>
        <p:spPr>
          <a:xfrm>
            <a:off x="5402455" y="6306160"/>
            <a:ext cx="1043195" cy="158750"/>
          </a:xfrm>
          <a:prstGeom prst="rect">
            <a:avLst/>
          </a:prstGeom>
          <a:ln w="12700">
            <a:miter lim="400000"/>
          </a:ln>
        </p:spPr>
      </p:pic>
      <p:pic>
        <p:nvPicPr>
          <p:cNvPr id="138" name="Bild" descr="Bild"/>
          <p:cNvPicPr>
            <a:picLocks noChangeAspect="1"/>
          </p:cNvPicPr>
          <p:nvPr/>
        </p:nvPicPr>
        <p:blipFill>
          <a:blip r:embed="rId9"/>
          <a:stretch>
            <a:fillRect/>
          </a:stretch>
        </p:blipFill>
        <p:spPr>
          <a:xfrm>
            <a:off x="5396362" y="3993512"/>
            <a:ext cx="877578" cy="2168627"/>
          </a:xfrm>
          <a:prstGeom prst="rect">
            <a:avLst/>
          </a:prstGeom>
          <a:ln w="12700">
            <a:miter lim="400000"/>
          </a:ln>
        </p:spPr>
      </p:pic>
      <p:grpSp>
        <p:nvGrpSpPr>
          <p:cNvPr id="141" name="Gruppieren"/>
          <p:cNvGrpSpPr/>
          <p:nvPr/>
        </p:nvGrpSpPr>
        <p:grpSpPr>
          <a:xfrm>
            <a:off x="5660183" y="3827526"/>
            <a:ext cx="1874710" cy="583139"/>
            <a:chOff x="0" y="0"/>
            <a:chExt cx="1874709" cy="583137"/>
          </a:xfrm>
        </p:grpSpPr>
        <p:sp>
          <p:nvSpPr>
            <p:cNvPr id="139" name="Oval"/>
            <p:cNvSpPr/>
            <p:nvPr/>
          </p:nvSpPr>
          <p:spPr>
            <a:xfrm>
              <a:off x="-1" y="3075"/>
              <a:ext cx="643461" cy="580064"/>
            </a:xfrm>
            <a:prstGeom prst="ellipse">
              <a:avLst/>
            </a:prstGeom>
            <a:noFill/>
            <a:ln w="38100" cap="flat">
              <a:solidFill>
                <a:srgbClr val="FF2F00"/>
              </a:solidFill>
              <a:prstDash val="solid"/>
              <a:round/>
            </a:ln>
            <a:effectLst/>
          </p:spPr>
          <p:txBody>
            <a:bodyPr wrap="square" lIns="45718" tIns="45718" rIns="45718" bIns="45718" numCol="1" anchor="ctr">
              <a:noAutofit/>
            </a:bodyPr>
            <a:lstStyle/>
            <a:p>
              <a:pPr marR="40639">
                <a:defRPr>
                  <a:uFill>
                    <a:solidFill>
                      <a:srgbClr val="000000"/>
                    </a:solidFill>
                  </a:uFill>
                  <a:latin typeface="Times New Roman"/>
                  <a:ea typeface="Times New Roman"/>
                  <a:cs typeface="Times New Roman"/>
                  <a:sym typeface="Times New Roman"/>
                </a:defRPr>
              </a:pPr>
              <a:endParaRPr/>
            </a:p>
          </p:txBody>
        </p:sp>
        <p:sp>
          <p:nvSpPr>
            <p:cNvPr id="140" name="Oval"/>
            <p:cNvSpPr/>
            <p:nvPr/>
          </p:nvSpPr>
          <p:spPr>
            <a:xfrm>
              <a:off x="1231245" y="0"/>
              <a:ext cx="643465" cy="580062"/>
            </a:xfrm>
            <a:prstGeom prst="ellipse">
              <a:avLst/>
            </a:prstGeom>
            <a:noFill/>
            <a:ln w="38100" cap="flat">
              <a:solidFill>
                <a:srgbClr val="FF2F00"/>
              </a:solidFill>
              <a:prstDash val="solid"/>
              <a:round/>
            </a:ln>
            <a:effectLst/>
          </p:spPr>
          <p:txBody>
            <a:bodyPr wrap="square" lIns="45718" tIns="45718" rIns="45718" bIns="45718" numCol="1" anchor="ctr">
              <a:noAutofit/>
            </a:bodyPr>
            <a:lstStyle/>
            <a:p>
              <a:pPr marR="40639">
                <a:defRPr>
                  <a:uFill>
                    <a:solidFill>
                      <a:srgbClr val="000000"/>
                    </a:solidFill>
                  </a:uFill>
                  <a:latin typeface="Times New Roman"/>
                  <a:ea typeface="Times New Roman"/>
                  <a:cs typeface="Times New Roman"/>
                  <a:sym typeface="Times New Roman"/>
                </a:defRPr>
              </a:pPr>
              <a:endParaRPr/>
            </a:p>
          </p:txBody>
        </p:sp>
      </p:grpSp>
      <p:pic>
        <p:nvPicPr>
          <p:cNvPr id="142" name="Bild" descr="Bild"/>
          <p:cNvPicPr>
            <a:picLocks noChangeAspect="1"/>
          </p:cNvPicPr>
          <p:nvPr/>
        </p:nvPicPr>
        <p:blipFill>
          <a:blip r:embed="rId10"/>
          <a:stretch>
            <a:fillRect/>
          </a:stretch>
        </p:blipFill>
        <p:spPr>
          <a:xfrm>
            <a:off x="6878701" y="5758567"/>
            <a:ext cx="782397" cy="158750"/>
          </a:xfrm>
          <a:prstGeom prst="rect">
            <a:avLst/>
          </a:prstGeom>
          <a:ln w="12700">
            <a:miter lim="400000"/>
          </a:ln>
        </p:spPr>
      </p:pic>
      <p:pic>
        <p:nvPicPr>
          <p:cNvPr id="143" name="Bild" descr="Bild"/>
          <p:cNvPicPr>
            <a:picLocks noChangeAspect="1"/>
          </p:cNvPicPr>
          <p:nvPr/>
        </p:nvPicPr>
        <p:blipFill>
          <a:blip r:embed="rId11"/>
          <a:stretch>
            <a:fillRect/>
          </a:stretch>
        </p:blipFill>
        <p:spPr>
          <a:xfrm>
            <a:off x="6878701" y="3931834"/>
            <a:ext cx="685804" cy="1547686"/>
          </a:xfrm>
          <a:prstGeom prst="rect">
            <a:avLst/>
          </a:prstGeom>
          <a:ln w="12700">
            <a:miter lim="400000"/>
          </a:ln>
        </p:spPr>
      </p:pic>
      <p:sp>
        <p:nvSpPr>
          <p:cNvPr id="144" name="Beide wirken antibiotisch"/>
          <p:cNvSpPr txBox="1"/>
          <p:nvPr/>
        </p:nvSpPr>
        <p:spPr>
          <a:xfrm>
            <a:off x="5664296" y="3455099"/>
            <a:ext cx="1921204" cy="276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300">
                <a:solidFill>
                  <a:srgbClr val="FF2F00"/>
                </a:solidFill>
                <a:latin typeface="+mn-lt"/>
                <a:ea typeface="+mn-ea"/>
                <a:cs typeface="+mn-cs"/>
                <a:sym typeface="Arial"/>
              </a:defRPr>
            </a:lvl1pPr>
          </a:lstStyle>
          <a:p>
            <a:r>
              <a:t>Beide wirken antibiotisch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fill="hold" grpId="3" nodeType="clickEffect">
                                  <p:stCondLst>
                                    <p:cond delay="0"/>
                                  </p:stCondLst>
                                  <p:iterate>
                                    <p:tmAbs val="0"/>
                                  </p:iterate>
                                  <p:childTnLst>
                                    <p:set>
                                      <p:cBhvr>
                                        <p:cTn id="14" fill="hold"/>
                                        <p:tgtEl>
                                          <p:spTgt spid="135"/>
                                        </p:tgtEl>
                                        <p:attrNameLst>
                                          <p:attrName>style.visibility</p:attrName>
                                        </p:attrNameLst>
                                      </p:cBhvr>
                                      <p:to>
                                        <p:strVal val="visible"/>
                                      </p:to>
                                    </p:set>
                                    <p:animEffect transition="in" filter="fade">
                                      <p:cBhvr>
                                        <p:cTn id="15" dur="1000"/>
                                        <p:tgtEl>
                                          <p:spTgt spid="1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4" nodeType="clickEffect">
                                  <p:stCondLst>
                                    <p:cond delay="0"/>
                                  </p:stCondLst>
                                  <p:iterate>
                                    <p:tmAbs val="0"/>
                                  </p:iterate>
                                  <p:childTnLst>
                                    <p:set>
                                      <p:cBhvr>
                                        <p:cTn id="19" fill="hold"/>
                                        <p:tgtEl>
                                          <p:spTgt spid="136"/>
                                        </p:tgtEl>
                                        <p:attrNameLst>
                                          <p:attrName>style.visibility</p:attrName>
                                        </p:attrNameLst>
                                      </p:cBhvr>
                                      <p:to>
                                        <p:strVal val="visible"/>
                                      </p:to>
                                    </p:set>
                                    <p:animEffect transition="in" filter="fade">
                                      <p:cBhvr>
                                        <p:cTn id="20" dur="1000"/>
                                        <p:tgtEl>
                                          <p:spTgt spid="1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5" nodeType="clickEffect">
                                  <p:stCondLst>
                                    <p:cond delay="0"/>
                                  </p:stCondLst>
                                  <p:iterate>
                                    <p:tmAbs val="0"/>
                                  </p:iterate>
                                  <p:childTnLst>
                                    <p:set>
                                      <p:cBhvr>
                                        <p:cTn id="24" fill="hold"/>
                                        <p:tgtEl>
                                          <p:spTgt spid="138"/>
                                        </p:tgtEl>
                                        <p:attrNameLst>
                                          <p:attrName>style.visibility</p:attrName>
                                        </p:attrNameLst>
                                      </p:cBhvr>
                                      <p:to>
                                        <p:strVal val="visible"/>
                                      </p:to>
                                    </p:set>
                                    <p:animEffect transition="in" filter="fade">
                                      <p:cBhvr>
                                        <p:cTn id="25" dur="1000"/>
                                        <p:tgtEl>
                                          <p:spTgt spid="138"/>
                                        </p:tgtEl>
                                      </p:cBhvr>
                                    </p:animEffect>
                                  </p:childTnLst>
                                </p:cTn>
                              </p:par>
                            </p:childTnLst>
                          </p:cTn>
                        </p:par>
                        <p:par>
                          <p:cTn id="26" fill="hold">
                            <p:stCondLst>
                              <p:cond delay="1000"/>
                            </p:stCondLst>
                            <p:childTnLst>
                              <p:par>
                                <p:cTn id="27" presetID="10" presetClass="entr" fill="hold" grpId="6" nodeType="afterEffect">
                                  <p:stCondLst>
                                    <p:cond delay="0"/>
                                  </p:stCondLst>
                                  <p:iterate>
                                    <p:tmAbs val="0"/>
                                  </p:iterate>
                                  <p:childTnLst>
                                    <p:set>
                                      <p:cBhvr>
                                        <p:cTn id="28" fill="hold"/>
                                        <p:tgtEl>
                                          <p:spTgt spid="137"/>
                                        </p:tgtEl>
                                        <p:attrNameLst>
                                          <p:attrName>style.visibility</p:attrName>
                                        </p:attrNameLst>
                                      </p:cBhvr>
                                      <p:to>
                                        <p:strVal val="visible"/>
                                      </p:to>
                                    </p:set>
                                    <p:animEffect transition="in" filter="fade">
                                      <p:cBhvr>
                                        <p:cTn id="29" dur="1000"/>
                                        <p:tgtEl>
                                          <p:spTgt spid="1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fill="hold" grpId="7" nodeType="clickEffect">
                                  <p:stCondLst>
                                    <p:cond delay="0"/>
                                  </p:stCondLst>
                                  <p:iterate>
                                    <p:tmAbs val="0"/>
                                  </p:iterate>
                                  <p:childTnLst>
                                    <p:set>
                                      <p:cBhvr>
                                        <p:cTn id="33" fill="hold"/>
                                        <p:tgtEl>
                                          <p:spTgt spid="143"/>
                                        </p:tgtEl>
                                        <p:attrNameLst>
                                          <p:attrName>style.visibility</p:attrName>
                                        </p:attrNameLst>
                                      </p:cBhvr>
                                      <p:to>
                                        <p:strVal val="visible"/>
                                      </p:to>
                                    </p:set>
                                    <p:animEffect transition="in" filter="fade">
                                      <p:cBhvr>
                                        <p:cTn id="34" dur="1000"/>
                                        <p:tgtEl>
                                          <p:spTgt spid="143"/>
                                        </p:tgtEl>
                                      </p:cBhvr>
                                    </p:animEffect>
                                  </p:childTnLst>
                                </p:cTn>
                              </p:par>
                            </p:childTnLst>
                          </p:cTn>
                        </p:par>
                        <p:par>
                          <p:cTn id="35" fill="hold">
                            <p:stCondLst>
                              <p:cond delay="1000"/>
                            </p:stCondLst>
                            <p:childTnLst>
                              <p:par>
                                <p:cTn id="36" presetID="10" presetClass="entr" fill="hold" grpId="8" nodeType="afterEffect">
                                  <p:stCondLst>
                                    <p:cond delay="0"/>
                                  </p:stCondLst>
                                  <p:iterate>
                                    <p:tmAbs val="0"/>
                                  </p:iterate>
                                  <p:childTnLst>
                                    <p:set>
                                      <p:cBhvr>
                                        <p:cTn id="37" fill="hold"/>
                                        <p:tgtEl>
                                          <p:spTgt spid="142"/>
                                        </p:tgtEl>
                                        <p:attrNameLst>
                                          <p:attrName>style.visibility</p:attrName>
                                        </p:attrNameLst>
                                      </p:cBhvr>
                                      <p:to>
                                        <p:strVal val="visible"/>
                                      </p:to>
                                    </p:set>
                                    <p:animEffect transition="in" filter="fade">
                                      <p:cBhvr>
                                        <p:cTn id="38" dur="1000"/>
                                        <p:tgtEl>
                                          <p:spTgt spid="14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fill="hold" grpId="9" nodeType="clickEffect">
                                  <p:stCondLst>
                                    <p:cond delay="0"/>
                                  </p:stCondLst>
                                  <p:iterate>
                                    <p:tmAbs val="0"/>
                                  </p:iterate>
                                  <p:childTnLst>
                                    <p:set>
                                      <p:cBhvr>
                                        <p:cTn id="42" fill="hold"/>
                                        <p:tgtEl>
                                          <p:spTgt spid="141"/>
                                        </p:tgtEl>
                                        <p:attrNameLst>
                                          <p:attrName>style.visibility</p:attrName>
                                        </p:attrNameLst>
                                      </p:cBhvr>
                                      <p:to>
                                        <p:strVal val="visible"/>
                                      </p:to>
                                    </p:set>
                                    <p:animEffect transition="in" filter="fade">
                                      <p:cBhvr>
                                        <p:cTn id="43" dur="1000"/>
                                        <p:tgtEl>
                                          <p:spTgt spid="14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fill="hold" grpId="10" nodeType="clickEffect">
                                  <p:stCondLst>
                                    <p:cond delay="0"/>
                                  </p:stCondLst>
                                  <p:iterate>
                                    <p:tmAbs val="0"/>
                                  </p:iterate>
                                  <p:childTnLst>
                                    <p:set>
                                      <p:cBhvr>
                                        <p:cTn id="47" fill="hold"/>
                                        <p:tgtEl>
                                          <p:spTgt spid="144"/>
                                        </p:tgtEl>
                                        <p:attrNameLst>
                                          <p:attrName>style.visibility</p:attrName>
                                        </p:attrNameLst>
                                      </p:cBhvr>
                                      <p:to>
                                        <p:strVal val="visible"/>
                                      </p:to>
                                    </p:set>
                                    <p:animEffect transition="in" filter="fade">
                                      <p:cBhvr>
                                        <p:cTn id="48" dur="1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1" animBg="1" advAuto="0"/>
      <p:bldP spid="133" grpId="2" animBg="1" advAuto="0"/>
      <p:bldP spid="135" grpId="3" animBg="1" advAuto="0"/>
      <p:bldP spid="136" grpId="4" animBg="1" advAuto="0"/>
      <p:bldP spid="137" grpId="6" animBg="1" advAuto="0"/>
      <p:bldP spid="138" grpId="5" animBg="1" advAuto="0"/>
      <p:bldP spid="141" grpId="9" animBg="1" advAuto="0"/>
      <p:bldP spid="142" grpId="8" animBg="1" advAuto="0"/>
      <p:bldP spid="143" grpId="7" animBg="1" advAuto="0"/>
      <p:bldP spid="144" grpId="1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Bild" descr="Bild"/>
          <p:cNvPicPr>
            <a:picLocks noChangeAspect="1"/>
          </p:cNvPicPr>
          <p:nvPr/>
        </p:nvPicPr>
        <p:blipFill>
          <a:blip r:embed="rId2"/>
          <a:stretch>
            <a:fillRect/>
          </a:stretch>
        </p:blipFill>
        <p:spPr>
          <a:xfrm>
            <a:off x="603003" y="1461307"/>
            <a:ext cx="4273796" cy="4213883"/>
          </a:xfrm>
          <a:prstGeom prst="rect">
            <a:avLst/>
          </a:prstGeom>
          <a:ln w="12700">
            <a:miter lim="400000"/>
          </a:ln>
        </p:spPr>
      </p:pic>
      <p:sp>
        <p:nvSpPr>
          <p:cNvPr id="149" name="Rectangle 3"/>
          <p:cNvSpPr txBox="1"/>
          <p:nvPr/>
        </p:nvSpPr>
        <p:spPr>
          <a:xfrm>
            <a:off x="637489" y="633327"/>
            <a:ext cx="8183177" cy="3875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spcBef>
                <a:spcPts val="500"/>
              </a:spcBef>
              <a:defRPr sz="2100" b="1">
                <a:latin typeface="+mn-lt"/>
                <a:ea typeface="+mn-ea"/>
                <a:cs typeface="+mn-cs"/>
                <a:sym typeface="Arial"/>
              </a:defRPr>
            </a:lvl1pPr>
          </a:lstStyle>
          <a:p>
            <a:r>
              <a:t>Antibiotische Wirkung durch Hemmung der Folsäuresynthese</a:t>
            </a:r>
          </a:p>
        </p:txBody>
      </p:sp>
      <p:pic>
        <p:nvPicPr>
          <p:cNvPr id="150" name="droppedImage.tiff" descr="droppedImage.tiff"/>
          <p:cNvPicPr>
            <a:picLocks noChangeAspect="1"/>
          </p:cNvPicPr>
          <p:nvPr/>
        </p:nvPicPr>
        <p:blipFill>
          <a:blip r:embed="rId3"/>
          <a:stretch>
            <a:fillRect/>
          </a:stretch>
        </p:blipFill>
        <p:spPr>
          <a:xfrm>
            <a:off x="2945948" y="3267381"/>
            <a:ext cx="1699239" cy="1982445"/>
          </a:xfrm>
          <a:prstGeom prst="rect">
            <a:avLst/>
          </a:prstGeom>
          <a:ln w="12700">
            <a:miter lim="400000"/>
          </a:ln>
        </p:spPr>
      </p:pic>
      <p:pic>
        <p:nvPicPr>
          <p:cNvPr id="151" name="droppedImage.tiff" descr="droppedImage.tiff"/>
          <p:cNvPicPr>
            <a:picLocks noChangeAspect="1"/>
          </p:cNvPicPr>
          <p:nvPr/>
        </p:nvPicPr>
        <p:blipFill>
          <a:blip r:embed="rId4"/>
          <a:stretch>
            <a:fillRect/>
          </a:stretch>
        </p:blipFill>
        <p:spPr>
          <a:xfrm>
            <a:off x="5005089" y="1584540"/>
            <a:ext cx="3668971" cy="468266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50"/>
                                        </p:tgtEl>
                                        <p:attrNameLst>
                                          <p:attrName>style.visibility</p:attrName>
                                        </p:attrNameLst>
                                      </p:cBhvr>
                                      <p:to>
                                        <p:strVal val="visible"/>
                                      </p:to>
                                    </p:set>
                                    <p:animEffect transition="in" filter="fade">
                                      <p:cBhvr>
                                        <p:cTn id="7" dur="10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51"/>
                                        </p:tgtEl>
                                        <p:attrNameLst>
                                          <p:attrName>style.visibility</p:attrName>
                                        </p:attrNameLst>
                                      </p:cBhvr>
                                      <p:to>
                                        <p:strVal val="visible"/>
                                      </p:to>
                                    </p:set>
                                    <p:animEffect transition="in" filter="fade">
                                      <p:cBhvr>
                                        <p:cTn id="12"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animBg="1" advAuto="0"/>
      <p:bldP spid="151"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3"/>
          <p:cNvSpPr txBox="1">
            <a:spLocks noGrp="1"/>
          </p:cNvSpPr>
          <p:nvPr>
            <p:ph type="subTitle" sz="quarter" idx="1"/>
          </p:nvPr>
        </p:nvSpPr>
        <p:spPr>
          <a:xfrm>
            <a:off x="530917" y="281897"/>
            <a:ext cx="7581681" cy="1146271"/>
          </a:xfrm>
          <a:prstGeom prst="rect">
            <a:avLst/>
          </a:prstGeom>
        </p:spPr>
        <p:txBody>
          <a:bodyPr/>
          <a:lstStyle/>
          <a:p>
            <a:pPr algn="l">
              <a:spcBef>
                <a:spcPts val="400"/>
              </a:spcBef>
              <a:defRPr sz="1900" b="1"/>
            </a:pPr>
            <a:r>
              <a:t>Schülerversuch</a:t>
            </a:r>
          </a:p>
          <a:p>
            <a:pPr algn="l">
              <a:spcBef>
                <a:spcPts val="600"/>
              </a:spcBef>
              <a:defRPr sz="2500" b="1"/>
            </a:pPr>
            <a:r>
              <a:t>Synthese von Sulfamethoxazol</a:t>
            </a:r>
          </a:p>
        </p:txBody>
      </p:sp>
      <p:pic>
        <p:nvPicPr>
          <p:cNvPr id="154" name="image.png" descr="image.png"/>
          <p:cNvPicPr>
            <a:picLocks noChangeAspect="1"/>
          </p:cNvPicPr>
          <p:nvPr/>
        </p:nvPicPr>
        <p:blipFill>
          <a:blip r:embed="rId3"/>
          <a:stretch>
            <a:fillRect/>
          </a:stretch>
        </p:blipFill>
        <p:spPr>
          <a:xfrm>
            <a:off x="1917350" y="1427789"/>
            <a:ext cx="1777010" cy="1535909"/>
          </a:xfrm>
          <a:prstGeom prst="rect">
            <a:avLst/>
          </a:prstGeom>
          <a:ln w="12700">
            <a:miter lim="400000"/>
          </a:ln>
        </p:spPr>
      </p:pic>
      <p:pic>
        <p:nvPicPr>
          <p:cNvPr id="155" name="image.png" descr="image.png"/>
          <p:cNvPicPr>
            <a:picLocks noChangeAspect="1"/>
          </p:cNvPicPr>
          <p:nvPr/>
        </p:nvPicPr>
        <p:blipFill>
          <a:blip r:embed="rId4"/>
          <a:stretch>
            <a:fillRect/>
          </a:stretch>
        </p:blipFill>
        <p:spPr>
          <a:xfrm>
            <a:off x="3822979" y="1380497"/>
            <a:ext cx="1777010" cy="1812728"/>
          </a:xfrm>
          <a:prstGeom prst="rect">
            <a:avLst/>
          </a:prstGeom>
          <a:ln w="12700">
            <a:miter lim="400000"/>
          </a:ln>
        </p:spPr>
      </p:pic>
      <p:pic>
        <p:nvPicPr>
          <p:cNvPr id="156" name="image.png" descr="image.png"/>
          <p:cNvPicPr>
            <a:picLocks noChangeAspect="1"/>
          </p:cNvPicPr>
          <p:nvPr/>
        </p:nvPicPr>
        <p:blipFill>
          <a:blip r:embed="rId5"/>
          <a:stretch>
            <a:fillRect/>
          </a:stretch>
        </p:blipFill>
        <p:spPr>
          <a:xfrm>
            <a:off x="5728606" y="1389427"/>
            <a:ext cx="1741293" cy="1794868"/>
          </a:xfrm>
          <a:prstGeom prst="rect">
            <a:avLst/>
          </a:prstGeom>
          <a:ln w="12700">
            <a:miter lim="400000"/>
          </a:ln>
        </p:spPr>
      </p:pic>
      <p:sp>
        <p:nvSpPr>
          <p:cNvPr id="157" name="Rechteck"/>
          <p:cNvSpPr/>
          <p:nvPr/>
        </p:nvSpPr>
        <p:spPr>
          <a:xfrm>
            <a:off x="6514806" y="2660735"/>
            <a:ext cx="1019376" cy="519315"/>
          </a:xfrm>
          <a:prstGeom prst="rect">
            <a:avLst/>
          </a:prstGeom>
          <a:solidFill>
            <a:srgbClr val="FFFFFF"/>
          </a:solidFill>
          <a:ln w="12700">
            <a:miter lim="400000"/>
          </a:ln>
        </p:spPr>
        <p:txBody>
          <a:bodyPr lIns="45718" tIns="45718" rIns="45718" bIns="45718"/>
          <a:lstStyle/>
          <a:p>
            <a:pPr>
              <a:defRPr>
                <a:latin typeface="+mn-lt"/>
                <a:ea typeface="+mn-ea"/>
                <a:cs typeface="+mn-cs"/>
                <a:sym typeface="Arial"/>
              </a:defRPr>
            </a:pPr>
            <a:endParaRPr/>
          </a:p>
        </p:txBody>
      </p:sp>
      <p:pic>
        <p:nvPicPr>
          <p:cNvPr id="158" name="Bild" descr="Bild"/>
          <p:cNvPicPr>
            <a:picLocks noChangeAspect="1"/>
          </p:cNvPicPr>
          <p:nvPr/>
        </p:nvPicPr>
        <p:blipFill>
          <a:blip r:embed="rId6"/>
          <a:stretch>
            <a:fillRect/>
          </a:stretch>
        </p:blipFill>
        <p:spPr>
          <a:xfrm>
            <a:off x="1853843" y="3662212"/>
            <a:ext cx="1596495" cy="1702384"/>
          </a:xfrm>
          <a:prstGeom prst="rect">
            <a:avLst/>
          </a:prstGeom>
          <a:ln w="12700">
            <a:miter lim="400000"/>
          </a:ln>
        </p:spPr>
      </p:pic>
      <p:pic>
        <p:nvPicPr>
          <p:cNvPr id="159" name="Bild" descr="Bild"/>
          <p:cNvPicPr>
            <a:picLocks noChangeAspect="1"/>
          </p:cNvPicPr>
          <p:nvPr/>
        </p:nvPicPr>
        <p:blipFill>
          <a:blip r:embed="rId7"/>
          <a:stretch>
            <a:fillRect/>
          </a:stretch>
        </p:blipFill>
        <p:spPr>
          <a:xfrm>
            <a:off x="3634442" y="3645303"/>
            <a:ext cx="1846550" cy="2435187"/>
          </a:xfrm>
          <a:prstGeom prst="rect">
            <a:avLst/>
          </a:prstGeom>
          <a:ln w="12700">
            <a:miter lim="400000"/>
          </a:ln>
        </p:spPr>
      </p:pic>
      <p:pic>
        <p:nvPicPr>
          <p:cNvPr id="160" name="Bild" descr="Bild"/>
          <p:cNvPicPr>
            <a:picLocks noChangeAspect="1"/>
          </p:cNvPicPr>
          <p:nvPr/>
        </p:nvPicPr>
        <p:blipFill>
          <a:blip r:embed="rId8"/>
          <a:stretch>
            <a:fillRect/>
          </a:stretch>
        </p:blipFill>
        <p:spPr>
          <a:xfrm>
            <a:off x="5402455" y="6306160"/>
            <a:ext cx="1043195" cy="158750"/>
          </a:xfrm>
          <a:prstGeom prst="rect">
            <a:avLst/>
          </a:prstGeom>
          <a:ln w="12700">
            <a:miter lim="400000"/>
          </a:ln>
        </p:spPr>
      </p:pic>
      <p:pic>
        <p:nvPicPr>
          <p:cNvPr id="161" name="Bild" descr="Bild"/>
          <p:cNvPicPr>
            <a:picLocks noChangeAspect="1"/>
          </p:cNvPicPr>
          <p:nvPr/>
        </p:nvPicPr>
        <p:blipFill>
          <a:blip r:embed="rId9"/>
          <a:stretch>
            <a:fillRect/>
          </a:stretch>
        </p:blipFill>
        <p:spPr>
          <a:xfrm>
            <a:off x="5396362" y="3993512"/>
            <a:ext cx="877578" cy="2168627"/>
          </a:xfrm>
          <a:prstGeom prst="rect">
            <a:avLst/>
          </a:prstGeom>
          <a:ln w="12700">
            <a:miter lim="400000"/>
          </a:ln>
        </p:spPr>
      </p:pic>
      <p:grpSp>
        <p:nvGrpSpPr>
          <p:cNvPr id="164" name="Gruppieren"/>
          <p:cNvGrpSpPr/>
          <p:nvPr/>
        </p:nvGrpSpPr>
        <p:grpSpPr>
          <a:xfrm>
            <a:off x="5660183" y="3827526"/>
            <a:ext cx="1874710" cy="583139"/>
            <a:chOff x="0" y="0"/>
            <a:chExt cx="1874709" cy="583137"/>
          </a:xfrm>
        </p:grpSpPr>
        <p:sp>
          <p:nvSpPr>
            <p:cNvPr id="162" name="Oval"/>
            <p:cNvSpPr/>
            <p:nvPr/>
          </p:nvSpPr>
          <p:spPr>
            <a:xfrm>
              <a:off x="-1" y="3075"/>
              <a:ext cx="643461" cy="580064"/>
            </a:xfrm>
            <a:prstGeom prst="ellipse">
              <a:avLst/>
            </a:prstGeom>
            <a:noFill/>
            <a:ln w="38100" cap="flat">
              <a:solidFill>
                <a:srgbClr val="FF2F00"/>
              </a:solidFill>
              <a:prstDash val="solid"/>
              <a:round/>
            </a:ln>
            <a:effectLst/>
          </p:spPr>
          <p:txBody>
            <a:bodyPr wrap="square" lIns="45718" tIns="45718" rIns="45718" bIns="45718" numCol="1" anchor="ctr">
              <a:noAutofit/>
            </a:bodyPr>
            <a:lstStyle/>
            <a:p>
              <a:pPr marR="40639">
                <a:defRPr>
                  <a:uFill>
                    <a:solidFill>
                      <a:srgbClr val="000000"/>
                    </a:solidFill>
                  </a:uFill>
                  <a:latin typeface="Times New Roman"/>
                  <a:ea typeface="Times New Roman"/>
                  <a:cs typeface="Times New Roman"/>
                  <a:sym typeface="Times New Roman"/>
                </a:defRPr>
              </a:pPr>
              <a:endParaRPr/>
            </a:p>
          </p:txBody>
        </p:sp>
        <p:sp>
          <p:nvSpPr>
            <p:cNvPr id="163" name="Oval"/>
            <p:cNvSpPr/>
            <p:nvPr/>
          </p:nvSpPr>
          <p:spPr>
            <a:xfrm>
              <a:off x="1231245" y="0"/>
              <a:ext cx="643465" cy="580062"/>
            </a:xfrm>
            <a:prstGeom prst="ellipse">
              <a:avLst/>
            </a:prstGeom>
            <a:noFill/>
            <a:ln w="38100" cap="flat">
              <a:solidFill>
                <a:srgbClr val="FF2F00"/>
              </a:solidFill>
              <a:prstDash val="solid"/>
              <a:round/>
            </a:ln>
            <a:effectLst/>
          </p:spPr>
          <p:txBody>
            <a:bodyPr wrap="square" lIns="45718" tIns="45718" rIns="45718" bIns="45718" numCol="1" anchor="ctr">
              <a:noAutofit/>
            </a:bodyPr>
            <a:lstStyle/>
            <a:p>
              <a:pPr marR="40639">
                <a:defRPr>
                  <a:uFill>
                    <a:solidFill>
                      <a:srgbClr val="000000"/>
                    </a:solidFill>
                  </a:uFill>
                  <a:latin typeface="Times New Roman"/>
                  <a:ea typeface="Times New Roman"/>
                  <a:cs typeface="Times New Roman"/>
                  <a:sym typeface="Times New Roman"/>
                </a:defRPr>
              </a:pPr>
              <a:endParaRPr/>
            </a:p>
          </p:txBody>
        </p:sp>
      </p:grpSp>
      <p:pic>
        <p:nvPicPr>
          <p:cNvPr id="165" name="Bild" descr="Bild"/>
          <p:cNvPicPr>
            <a:picLocks noChangeAspect="1"/>
          </p:cNvPicPr>
          <p:nvPr/>
        </p:nvPicPr>
        <p:blipFill>
          <a:blip r:embed="rId10"/>
          <a:stretch>
            <a:fillRect/>
          </a:stretch>
        </p:blipFill>
        <p:spPr>
          <a:xfrm>
            <a:off x="6878701" y="5758567"/>
            <a:ext cx="782397" cy="158750"/>
          </a:xfrm>
          <a:prstGeom prst="rect">
            <a:avLst/>
          </a:prstGeom>
          <a:ln w="12700">
            <a:miter lim="400000"/>
          </a:ln>
        </p:spPr>
      </p:pic>
      <p:pic>
        <p:nvPicPr>
          <p:cNvPr id="166" name="Bild" descr="Bild"/>
          <p:cNvPicPr>
            <a:picLocks noChangeAspect="1"/>
          </p:cNvPicPr>
          <p:nvPr/>
        </p:nvPicPr>
        <p:blipFill>
          <a:blip r:embed="rId11"/>
          <a:stretch>
            <a:fillRect/>
          </a:stretch>
        </p:blipFill>
        <p:spPr>
          <a:xfrm>
            <a:off x="6878701" y="3931834"/>
            <a:ext cx="685804" cy="1547686"/>
          </a:xfrm>
          <a:prstGeom prst="rect">
            <a:avLst/>
          </a:prstGeom>
          <a:ln w="12700">
            <a:miter lim="400000"/>
          </a:ln>
        </p:spPr>
      </p:pic>
      <p:sp>
        <p:nvSpPr>
          <p:cNvPr id="167" name="Beide wirken antibiotisch"/>
          <p:cNvSpPr txBox="1"/>
          <p:nvPr/>
        </p:nvSpPr>
        <p:spPr>
          <a:xfrm>
            <a:off x="5664296" y="3455099"/>
            <a:ext cx="1921204" cy="276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300">
                <a:solidFill>
                  <a:srgbClr val="FF2F00"/>
                </a:solidFill>
                <a:latin typeface="+mn-lt"/>
                <a:ea typeface="+mn-ea"/>
                <a:cs typeface="+mn-cs"/>
                <a:sym typeface="Arial"/>
              </a:defRPr>
            </a:lvl1pPr>
          </a:lstStyle>
          <a:p>
            <a:r>
              <a:t>Beide wirken antibiotisch</a:t>
            </a:r>
          </a:p>
        </p:txBody>
      </p:sp>
      <p:grpSp>
        <p:nvGrpSpPr>
          <p:cNvPr id="170" name="Gruppieren"/>
          <p:cNvGrpSpPr/>
          <p:nvPr/>
        </p:nvGrpSpPr>
        <p:grpSpPr>
          <a:xfrm>
            <a:off x="5304722" y="5157219"/>
            <a:ext cx="2261823" cy="1072593"/>
            <a:chOff x="-1" y="-1"/>
            <a:chExt cx="2261821" cy="1072591"/>
          </a:xfrm>
        </p:grpSpPr>
        <p:sp>
          <p:nvSpPr>
            <p:cNvPr id="168" name="Oval"/>
            <p:cNvSpPr/>
            <p:nvPr/>
          </p:nvSpPr>
          <p:spPr>
            <a:xfrm>
              <a:off x="-2" y="-2"/>
              <a:ext cx="981282" cy="1072593"/>
            </a:xfrm>
            <a:prstGeom prst="ellipse">
              <a:avLst/>
            </a:prstGeom>
            <a:noFill/>
            <a:ln w="38100" cap="flat">
              <a:solidFill>
                <a:srgbClr val="00AC00"/>
              </a:solidFill>
              <a:prstDash val="solid"/>
              <a:round/>
            </a:ln>
            <a:effectLst/>
          </p:spPr>
          <p:txBody>
            <a:bodyPr wrap="square" lIns="45718" tIns="45718" rIns="45718" bIns="45718" numCol="1" anchor="ctr">
              <a:noAutofit/>
            </a:bodyPr>
            <a:lstStyle/>
            <a:p>
              <a:pPr marR="40639">
                <a:defRPr>
                  <a:uFill>
                    <a:solidFill>
                      <a:srgbClr val="000000"/>
                    </a:solidFill>
                  </a:uFill>
                  <a:latin typeface="Times New Roman"/>
                  <a:ea typeface="Times New Roman"/>
                  <a:cs typeface="Times New Roman"/>
                  <a:sym typeface="Times New Roman"/>
                </a:defRPr>
              </a:pPr>
              <a:endParaRPr/>
            </a:p>
          </p:txBody>
        </p:sp>
        <p:sp>
          <p:nvSpPr>
            <p:cNvPr id="169" name="Oval"/>
            <p:cNvSpPr/>
            <p:nvPr/>
          </p:nvSpPr>
          <p:spPr>
            <a:xfrm>
              <a:off x="1668530" y="52165"/>
              <a:ext cx="593291" cy="481217"/>
            </a:xfrm>
            <a:prstGeom prst="ellipse">
              <a:avLst/>
            </a:prstGeom>
            <a:noFill/>
            <a:ln w="38100" cap="flat">
              <a:solidFill>
                <a:srgbClr val="00AC00"/>
              </a:solidFill>
              <a:prstDash val="solid"/>
              <a:round/>
            </a:ln>
            <a:effectLst/>
          </p:spPr>
          <p:txBody>
            <a:bodyPr wrap="square" lIns="45718" tIns="45718" rIns="45718" bIns="45718" numCol="1" anchor="ctr">
              <a:noAutofit/>
            </a:bodyPr>
            <a:lstStyle/>
            <a:p>
              <a:pPr marR="40639">
                <a:defRPr>
                  <a:uFill>
                    <a:solidFill>
                      <a:srgbClr val="000000"/>
                    </a:solidFill>
                  </a:uFill>
                  <a:latin typeface="Times New Roman"/>
                  <a:ea typeface="Times New Roman"/>
                  <a:cs typeface="Times New Roman"/>
                  <a:sym typeface="Times New Roman"/>
                </a:defRPr>
              </a:pPr>
              <a:endParaRPr/>
            </a:p>
          </p:txBody>
        </p:sp>
      </p:grpSp>
      <p:sp>
        <p:nvSpPr>
          <p:cNvPr id="171" name="Nur Sulfanilamid wirkt diuretisch"/>
          <p:cNvSpPr txBox="1"/>
          <p:nvPr/>
        </p:nvSpPr>
        <p:spPr>
          <a:xfrm>
            <a:off x="6894431" y="6049807"/>
            <a:ext cx="1700560" cy="467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300">
                <a:solidFill>
                  <a:srgbClr val="4B9E32"/>
                </a:solidFill>
                <a:latin typeface="+mn-lt"/>
                <a:ea typeface="+mn-ea"/>
                <a:cs typeface="+mn-cs"/>
                <a:sym typeface="Arial"/>
              </a:defRPr>
            </a:pPr>
            <a:r>
              <a:t>Nur Sulfanilamid wirkt</a:t>
            </a:r>
            <a:br/>
            <a:r>
              <a:t>diuretisch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60"/>
                                        </p:tgtEl>
                                        <p:attrNameLst>
                                          <p:attrName>style.visibility</p:attrName>
                                        </p:attrNameLst>
                                      </p:cBhvr>
                                      <p:to>
                                        <p:strVal val="visible"/>
                                      </p:to>
                                    </p:set>
                                    <p:animEffect transition="in" filter="fade">
                                      <p:cBhvr>
                                        <p:cTn id="7" dur="10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70"/>
                                        </p:tgtEl>
                                        <p:attrNameLst>
                                          <p:attrName>style.visibility</p:attrName>
                                        </p:attrNameLst>
                                      </p:cBhvr>
                                      <p:to>
                                        <p:strVal val="visible"/>
                                      </p:to>
                                    </p:set>
                                    <p:animEffect transition="in" filter="fade">
                                      <p:cBhvr>
                                        <p:cTn id="12" dur="10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171"/>
                                        </p:tgtEl>
                                        <p:attrNameLst>
                                          <p:attrName>style.visibility</p:attrName>
                                        </p:attrNameLst>
                                      </p:cBhvr>
                                      <p:to>
                                        <p:strVal val="visible"/>
                                      </p:to>
                                    </p:set>
                                    <p:animEffect transition="in" filter="fade">
                                      <p:cBhvr>
                                        <p:cTn id="17" dur="10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70" grpId="2" animBg="1" advAuto="0"/>
      <p:bldP spid="171" grpId="3"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3"/>
          <p:cNvSpPr txBox="1">
            <a:spLocks noGrp="1"/>
          </p:cNvSpPr>
          <p:nvPr>
            <p:ph type="subTitle" sz="quarter" idx="1"/>
          </p:nvPr>
        </p:nvSpPr>
        <p:spPr>
          <a:xfrm>
            <a:off x="503648" y="633492"/>
            <a:ext cx="6650778" cy="1476188"/>
          </a:xfrm>
          <a:prstGeom prst="rect">
            <a:avLst/>
          </a:prstGeom>
        </p:spPr>
        <p:txBody>
          <a:bodyPr/>
          <a:lstStyle/>
          <a:p>
            <a:pPr algn="l">
              <a:spcBef>
                <a:spcPts val="600"/>
              </a:spcBef>
              <a:defRPr sz="2000" b="1"/>
            </a:pPr>
            <a:r>
              <a:t>Der Hemmhoftest</a:t>
            </a:r>
          </a:p>
          <a:p>
            <a:pPr algn="l">
              <a:spcBef>
                <a:spcPts val="1900"/>
              </a:spcBef>
              <a:defRPr sz="2000" b="1"/>
            </a:pPr>
            <a:r>
              <a:t>Prüfung der antibiotischen Wirkung</a:t>
            </a:r>
          </a:p>
        </p:txBody>
      </p:sp>
      <p:pic>
        <p:nvPicPr>
          <p:cNvPr id="176" name="fig07a.tif" descr="fig07a.tif"/>
          <p:cNvPicPr>
            <a:picLocks noChangeAspect="1"/>
          </p:cNvPicPr>
          <p:nvPr/>
        </p:nvPicPr>
        <p:blipFill>
          <a:blip r:embed="rId5"/>
          <a:stretch>
            <a:fillRect/>
          </a:stretch>
        </p:blipFill>
        <p:spPr>
          <a:xfrm>
            <a:off x="606852" y="2616212"/>
            <a:ext cx="2513658" cy="2484731"/>
          </a:xfrm>
          <a:prstGeom prst="rect">
            <a:avLst/>
          </a:prstGeom>
          <a:ln w="12700">
            <a:miter lim="400000"/>
          </a:ln>
        </p:spPr>
      </p:pic>
      <p:pic>
        <p:nvPicPr>
          <p:cNvPr id="177" name="fig07b.tif" descr="fig07b.tif"/>
          <p:cNvPicPr>
            <a:picLocks noChangeAspect="1"/>
          </p:cNvPicPr>
          <p:nvPr/>
        </p:nvPicPr>
        <p:blipFill>
          <a:blip r:embed="rId6"/>
          <a:stretch>
            <a:fillRect/>
          </a:stretch>
        </p:blipFill>
        <p:spPr>
          <a:xfrm>
            <a:off x="3366287" y="2449066"/>
            <a:ext cx="2645900" cy="2582903"/>
          </a:xfrm>
          <a:prstGeom prst="rect">
            <a:avLst/>
          </a:prstGeom>
          <a:ln w="12700">
            <a:miter lim="400000"/>
          </a:ln>
        </p:spPr>
      </p:pic>
      <p:pic>
        <p:nvPicPr>
          <p:cNvPr id="178" name="fig07c.tif" descr="fig07c.tif"/>
          <p:cNvPicPr>
            <a:picLocks noChangeAspect="1"/>
          </p:cNvPicPr>
          <p:nvPr/>
        </p:nvPicPr>
        <p:blipFill>
          <a:blip r:embed="rId7"/>
          <a:stretch>
            <a:fillRect/>
          </a:stretch>
        </p:blipFill>
        <p:spPr>
          <a:xfrm>
            <a:off x="6256628" y="2616212"/>
            <a:ext cx="2513658" cy="2484731"/>
          </a:xfrm>
          <a:prstGeom prst="rect">
            <a:avLst/>
          </a:prstGeom>
          <a:ln w="12700">
            <a:miter lim="400000"/>
          </a:ln>
        </p:spPr>
      </p:pic>
      <p:sp>
        <p:nvSpPr>
          <p:cNvPr id="179" name="Rectangle 3"/>
          <p:cNvSpPr txBox="1"/>
          <p:nvPr/>
        </p:nvSpPr>
        <p:spPr>
          <a:xfrm>
            <a:off x="875117" y="5553242"/>
            <a:ext cx="1742652" cy="10220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spcBef>
                <a:spcPts val="700"/>
              </a:spcBef>
              <a:defRPr sz="1600" b="1">
                <a:latin typeface="+mn-lt"/>
                <a:ea typeface="+mn-ea"/>
                <a:cs typeface="+mn-cs"/>
                <a:sym typeface="Arial"/>
              </a:defRPr>
            </a:pPr>
            <a:r>
              <a:t>Sulfamethoxazol</a:t>
            </a:r>
          </a:p>
          <a:p>
            <a:pPr>
              <a:spcBef>
                <a:spcPts val="700"/>
              </a:spcBef>
              <a:defRPr sz="1600">
                <a:latin typeface="+mn-lt"/>
                <a:ea typeface="+mn-ea"/>
                <a:cs typeface="+mn-cs"/>
                <a:sym typeface="Arial"/>
              </a:defRPr>
            </a:pPr>
            <a:r>
              <a:t>Verschiedene</a:t>
            </a:r>
          </a:p>
          <a:p>
            <a:pPr>
              <a:spcBef>
                <a:spcPts val="700"/>
              </a:spcBef>
              <a:defRPr sz="1600">
                <a:latin typeface="+mn-lt"/>
                <a:ea typeface="+mn-ea"/>
                <a:cs typeface="+mn-cs"/>
                <a:sym typeface="Arial"/>
              </a:defRPr>
            </a:pPr>
            <a:r>
              <a:t>Konzentrationen</a:t>
            </a:r>
          </a:p>
        </p:txBody>
      </p:sp>
      <p:sp>
        <p:nvSpPr>
          <p:cNvPr id="180" name="Rectangle 3"/>
          <p:cNvSpPr txBox="1"/>
          <p:nvPr/>
        </p:nvSpPr>
        <p:spPr>
          <a:xfrm>
            <a:off x="3414431" y="5478221"/>
            <a:ext cx="2549614" cy="1172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spcBef>
                <a:spcPts val="700"/>
              </a:spcBef>
              <a:defRPr sz="1600">
                <a:latin typeface="+mn-lt"/>
                <a:ea typeface="+mn-ea"/>
                <a:cs typeface="+mn-cs"/>
                <a:sym typeface="Arial"/>
              </a:defRPr>
            </a:pPr>
            <a:r>
              <a:t>Links: </a:t>
            </a:r>
            <a:r>
              <a:rPr b="1"/>
              <a:t>Sulfamethoxazol</a:t>
            </a:r>
          </a:p>
          <a:p>
            <a:pPr>
              <a:spcBef>
                <a:spcPts val="700"/>
              </a:spcBef>
              <a:defRPr sz="1600">
                <a:latin typeface="+mn-lt"/>
                <a:ea typeface="+mn-ea"/>
                <a:cs typeface="+mn-cs"/>
                <a:sym typeface="Arial"/>
              </a:defRPr>
            </a:pPr>
            <a:r>
              <a:t>Rechts: </a:t>
            </a:r>
            <a:r>
              <a:rPr b="1"/>
              <a:t>Sulfanilamid</a:t>
            </a:r>
          </a:p>
        </p:txBody>
      </p:sp>
      <p:sp>
        <p:nvSpPr>
          <p:cNvPr id="181" name="Rectangle 3"/>
          <p:cNvSpPr txBox="1"/>
          <p:nvPr/>
        </p:nvSpPr>
        <p:spPr>
          <a:xfrm>
            <a:off x="6572511" y="5354849"/>
            <a:ext cx="1881892" cy="596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spcBef>
                <a:spcPts val="700"/>
              </a:spcBef>
              <a:defRPr sz="1600">
                <a:latin typeface="+mn-lt"/>
                <a:ea typeface="+mn-ea"/>
                <a:cs typeface="+mn-cs"/>
                <a:sym typeface="Arial"/>
              </a:defRPr>
            </a:lvl1pPr>
          </a:lstStyle>
          <a:p>
            <a:r>
              <a:t>Negative Kontrolle</a:t>
            </a:r>
          </a:p>
        </p:txBody>
      </p:sp>
      <p:pic>
        <p:nvPicPr>
          <p:cNvPr id="182" name="Sulfonamide in der Medizin — Sulfonamide 01 Dokumentation.mp4" descr="Sulfonamide in der Medizin — Sulfonamide 01 Dokumentation.mp4"/>
          <p:cNvPicPr>
            <a:picLocks/>
          </p:cNvPicPr>
          <p:nvPr>
            <a:videoFile r:link="rId2"/>
            <p:extLst>
              <p:ext uri="{DAA4B4D4-6D71-4841-9C94-3DE7FCFB9230}">
                <p14:media xmlns:p14="http://schemas.microsoft.com/office/powerpoint/2010/main" r:embed="rId1"/>
              </p:ext>
            </p:extLst>
          </p:nvPr>
        </p:nvPicPr>
        <p:blipFill>
          <a:blip r:embed="rId8"/>
          <a:stretch>
            <a:fillRect/>
          </a:stretch>
        </p:blipFill>
        <p:spPr>
          <a:xfrm>
            <a:off x="5681519" y="402480"/>
            <a:ext cx="2341894" cy="175642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9" fill="hold"/>
                                        <p:tgtEl>
                                          <p:spTgt spid="18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82"/>
                </p:tgtEl>
              </p:cMediaNode>
            </p:video>
            <p:seq concurrent="1" prevAc="none" nextAc="seek">
              <p:cTn id="12" restart="whenNotActive" fill="hold" evtFilter="cancelBubble" nodeType="interactiveSeq">
                <p:stCondLst>
                  <p:cond evt="onClick" delay="0">
                    <p:tgtEl>
                      <p:spTgt spid="18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2"/>
                                        </p:tgtEl>
                                      </p:cBhvr>
                                    </p:cmd>
                                  </p:childTnLst>
                                </p:cTn>
                              </p:par>
                            </p:childTnLst>
                          </p:cTn>
                        </p:par>
                      </p:childTnLst>
                    </p:cTn>
                  </p:par>
                </p:childTnLst>
              </p:cTn>
              <p:nextCondLst>
                <p:cond evt="onClick" delay="0">
                  <p:tgtEl>
                    <p:spTgt spid="18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3"/>
          <p:cNvSpPr txBox="1">
            <a:spLocks noGrp="1"/>
          </p:cNvSpPr>
          <p:nvPr>
            <p:ph type="subTitle" sz="quarter" idx="1"/>
          </p:nvPr>
        </p:nvSpPr>
        <p:spPr>
          <a:xfrm>
            <a:off x="530917" y="451233"/>
            <a:ext cx="3163343" cy="740132"/>
          </a:xfrm>
          <a:prstGeom prst="rect">
            <a:avLst/>
          </a:prstGeom>
        </p:spPr>
        <p:txBody>
          <a:bodyPr/>
          <a:lstStyle>
            <a:lvl1pPr algn="l">
              <a:spcBef>
                <a:spcPts val="600"/>
              </a:spcBef>
              <a:defRPr sz="2500" b="1"/>
            </a:lvl1pPr>
          </a:lstStyle>
          <a:p>
            <a:r>
              <a:t>IR-Spektroskopie</a:t>
            </a:r>
          </a:p>
        </p:txBody>
      </p:sp>
      <p:pic>
        <p:nvPicPr>
          <p:cNvPr id="187" name="Fig06d.tif" descr="Fig06d.tif"/>
          <p:cNvPicPr>
            <a:picLocks noChangeAspect="1"/>
          </p:cNvPicPr>
          <p:nvPr/>
        </p:nvPicPr>
        <p:blipFill>
          <a:blip r:embed="rId3"/>
          <a:stretch>
            <a:fillRect/>
          </a:stretch>
        </p:blipFill>
        <p:spPr>
          <a:xfrm>
            <a:off x="1839722" y="1340124"/>
            <a:ext cx="6992680" cy="2474769"/>
          </a:xfrm>
          <a:prstGeom prst="rect">
            <a:avLst/>
          </a:prstGeom>
          <a:ln w="12700">
            <a:miter lim="400000"/>
          </a:ln>
        </p:spPr>
      </p:pic>
      <p:pic>
        <p:nvPicPr>
          <p:cNvPr id="188" name="Fig05c.tif" descr="Fig05c.tif"/>
          <p:cNvPicPr>
            <a:picLocks noChangeAspect="1"/>
          </p:cNvPicPr>
          <p:nvPr/>
        </p:nvPicPr>
        <p:blipFill>
          <a:blip r:embed="rId4"/>
          <a:stretch>
            <a:fillRect/>
          </a:stretch>
        </p:blipFill>
        <p:spPr>
          <a:xfrm>
            <a:off x="1731366" y="4132991"/>
            <a:ext cx="6903754" cy="2474770"/>
          </a:xfrm>
          <a:prstGeom prst="rect">
            <a:avLst/>
          </a:prstGeom>
          <a:ln w="12700">
            <a:miter lim="400000"/>
          </a:ln>
        </p:spPr>
      </p:pic>
      <p:sp>
        <p:nvSpPr>
          <p:cNvPr id="189" name="Rectangle 3"/>
          <p:cNvSpPr txBox="1"/>
          <p:nvPr/>
        </p:nvSpPr>
        <p:spPr>
          <a:xfrm>
            <a:off x="310780" y="2404229"/>
            <a:ext cx="1231361" cy="346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spcBef>
                <a:spcPts val="700"/>
              </a:spcBef>
              <a:defRPr sz="1500">
                <a:latin typeface="+mn-lt"/>
                <a:ea typeface="+mn-ea"/>
                <a:cs typeface="+mn-cs"/>
                <a:sym typeface="Arial"/>
              </a:defRPr>
            </a:lvl1pPr>
          </a:lstStyle>
          <a:p>
            <a:r>
              <a:t>Sulfanilamid</a:t>
            </a:r>
          </a:p>
        </p:txBody>
      </p:sp>
      <p:sp>
        <p:nvSpPr>
          <p:cNvPr id="190" name="Rectangle 3"/>
          <p:cNvSpPr txBox="1"/>
          <p:nvPr/>
        </p:nvSpPr>
        <p:spPr>
          <a:xfrm>
            <a:off x="276914" y="5040167"/>
            <a:ext cx="1618115" cy="3465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a:spcBef>
                <a:spcPts val="700"/>
              </a:spcBef>
              <a:defRPr sz="1500">
                <a:latin typeface="+mn-lt"/>
                <a:ea typeface="+mn-ea"/>
                <a:cs typeface="+mn-cs"/>
                <a:sym typeface="Arial"/>
              </a:defRPr>
            </a:lvl1pPr>
          </a:lstStyle>
          <a:p>
            <a:r>
              <a:t>Sulfamethoxazol</a:t>
            </a:r>
          </a:p>
        </p:txBody>
      </p:sp>
      <p:sp>
        <p:nvSpPr>
          <p:cNvPr id="191" name="Ausleihe von IR-Spektrometern:…">
            <a:hlinkClick r:id="rId5"/>
          </p:cNvPr>
          <p:cNvSpPr txBox="1"/>
          <p:nvPr/>
        </p:nvSpPr>
        <p:spPr>
          <a:xfrm>
            <a:off x="5006299" y="447987"/>
            <a:ext cx="3040617" cy="57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600" i="1"/>
            </a:pPr>
            <a:r>
              <a:t>Ausleihe von IR-Spektrometern: </a:t>
            </a:r>
          </a:p>
          <a:p>
            <a:pPr>
              <a:defRPr sz="1600" i="1"/>
            </a:pPr>
            <a:r>
              <a:t>Barzelius-Projekt der PHSG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ctangle 3"/>
          <p:cNvSpPr txBox="1">
            <a:spLocks noGrp="1"/>
          </p:cNvSpPr>
          <p:nvPr>
            <p:ph type="subTitle" sz="quarter" idx="1"/>
          </p:nvPr>
        </p:nvSpPr>
        <p:spPr>
          <a:xfrm>
            <a:off x="530917" y="451233"/>
            <a:ext cx="3163343" cy="740132"/>
          </a:xfrm>
          <a:prstGeom prst="rect">
            <a:avLst/>
          </a:prstGeom>
        </p:spPr>
        <p:txBody>
          <a:bodyPr/>
          <a:lstStyle>
            <a:lvl1pPr algn="l">
              <a:spcBef>
                <a:spcPts val="600"/>
              </a:spcBef>
              <a:defRPr sz="2500" b="1"/>
            </a:lvl1pPr>
          </a:lstStyle>
          <a:p>
            <a:r>
              <a:t>IR-Spektroskopie</a:t>
            </a:r>
          </a:p>
        </p:txBody>
      </p:sp>
      <p:pic>
        <p:nvPicPr>
          <p:cNvPr id="196" name="Bild" descr="Bild">
            <a:hlinkClick r:id="rId2"/>
          </p:cNvPr>
          <p:cNvPicPr>
            <a:picLocks noChangeAspect="1"/>
          </p:cNvPicPr>
          <p:nvPr/>
        </p:nvPicPr>
        <p:blipFill>
          <a:blip r:embed="rId3"/>
          <a:stretch>
            <a:fillRect/>
          </a:stretch>
        </p:blipFill>
        <p:spPr>
          <a:xfrm>
            <a:off x="382934" y="985016"/>
            <a:ext cx="8536216" cy="488805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Leere Präsentation">
  <a:themeElements>
    <a:clrScheme name="Leere Prä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Leere Präsentation">
      <a:majorFont>
        <a:latin typeface="Helvetica"/>
        <a:ea typeface="Helvetica"/>
        <a:cs typeface="Helvetica"/>
      </a:majorFont>
      <a:minorFont>
        <a:latin typeface="Arial"/>
        <a:ea typeface="Arial"/>
        <a:cs typeface="Arial"/>
      </a:minorFont>
    </a:fontScheme>
    <a:fmtScheme name="Leere Prä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eere Präsentation">
  <a:themeElements>
    <a:clrScheme name="Leere Prä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Leere Präsentation">
      <a:majorFont>
        <a:latin typeface="Helvetica"/>
        <a:ea typeface="Helvetica"/>
        <a:cs typeface="Helvetica"/>
      </a:majorFont>
      <a:minorFont>
        <a:latin typeface="Arial"/>
        <a:ea typeface="Arial"/>
        <a:cs typeface="Arial"/>
      </a:minorFont>
    </a:fontScheme>
    <a:fmtScheme name="Leere Prä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3802</Words>
  <Application>Microsoft Macintosh PowerPoint</Application>
  <PresentationFormat>Bildschirmpräsentation (4:3)</PresentationFormat>
  <Paragraphs>241</Paragraphs>
  <Slides>39</Slides>
  <Notes>35</Notes>
  <HiddenSlides>0</HiddenSlides>
  <MMClips>3</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Arial</vt:lpstr>
      <vt:lpstr>Calibri</vt:lpstr>
      <vt:lpstr>Cambria Math</vt:lpstr>
      <vt:lpstr>Helvetica</vt:lpstr>
      <vt:lpstr>Times New Roman</vt:lpstr>
      <vt:lpstr>Leere Präsentation</vt:lpstr>
      <vt:lpstr>Sulfonamide als Medikamente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Herausforderung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Sulfonamide als Medikamente</dc:title>
  <dc:creator>Urs</dc:creator>
  <cp:lastModifiedBy>Roger Deuber</cp:lastModifiedBy>
  <cp:revision>17</cp:revision>
  <dcterms:modified xsi:type="dcterms:W3CDTF">2022-10-22T19:45:57Z</dcterms:modified>
</cp:coreProperties>
</file>