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51"/>
  </p:notesMasterIdLst>
  <p:sldIdLst>
    <p:sldId id="258" r:id="rId2"/>
    <p:sldId id="289" r:id="rId3"/>
    <p:sldId id="257" r:id="rId4"/>
    <p:sldId id="507" r:id="rId5"/>
    <p:sldId id="460" r:id="rId6"/>
    <p:sldId id="259" r:id="rId7"/>
    <p:sldId id="260" r:id="rId8"/>
    <p:sldId id="261" r:id="rId9"/>
    <p:sldId id="306" r:id="rId10"/>
    <p:sldId id="307" r:id="rId11"/>
    <p:sldId id="308" r:id="rId12"/>
    <p:sldId id="309" r:id="rId13"/>
    <p:sldId id="511" r:id="rId14"/>
    <p:sldId id="485" r:id="rId15"/>
    <p:sldId id="276" r:id="rId16"/>
    <p:sldId id="263" r:id="rId17"/>
    <p:sldId id="484" r:id="rId18"/>
    <p:sldId id="488" r:id="rId19"/>
    <p:sldId id="311" r:id="rId20"/>
    <p:sldId id="463" r:id="rId21"/>
    <p:sldId id="322" r:id="rId22"/>
    <p:sldId id="267" r:id="rId23"/>
    <p:sldId id="492" r:id="rId24"/>
    <p:sldId id="296" r:id="rId25"/>
    <p:sldId id="264" r:id="rId26"/>
    <p:sldId id="493" r:id="rId27"/>
    <p:sldId id="513" r:id="rId28"/>
    <p:sldId id="514" r:id="rId29"/>
    <p:sldId id="494" r:id="rId30"/>
    <p:sldId id="297" r:id="rId31"/>
    <p:sldId id="312" r:id="rId32"/>
    <p:sldId id="495" r:id="rId33"/>
    <p:sldId id="283" r:id="rId34"/>
    <p:sldId id="313" r:id="rId35"/>
    <p:sldId id="314" r:id="rId36"/>
    <p:sldId id="315" r:id="rId37"/>
    <p:sldId id="498" r:id="rId38"/>
    <p:sldId id="517" r:id="rId39"/>
    <p:sldId id="316" r:id="rId40"/>
    <p:sldId id="499" r:id="rId41"/>
    <p:sldId id="501" r:id="rId42"/>
    <p:sldId id="317" r:id="rId43"/>
    <p:sldId id="318" r:id="rId44"/>
    <p:sldId id="299" r:id="rId45"/>
    <p:sldId id="300" r:id="rId46"/>
    <p:sldId id="323" r:id="rId47"/>
    <p:sldId id="503" r:id="rId48"/>
    <p:sldId id="303" r:id="rId49"/>
    <p:sldId id="324" r:id="rId50"/>
  </p:sldIdLst>
  <p:sldSz cx="9144000" cy="6858000" type="screen4x3"/>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08F00"/>
    <a:srgbClr val="009051"/>
    <a:srgbClr val="F7BF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46"/>
    <p:restoredTop sz="78430"/>
  </p:normalViewPr>
  <p:slideViewPr>
    <p:cSldViewPr snapToGrid="0" snapToObjects="1">
      <p:cViewPr varScale="1">
        <p:scale>
          <a:sx n="83" d="100"/>
          <a:sy n="83" d="100"/>
        </p:scale>
        <p:origin x="16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DC4B6F-254D-AF41-8051-3A0F60E1DC8B}" type="datetimeFigureOut">
              <a:rPr lang="de-DE" smtClean="0"/>
              <a:t>23.10.24</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FEB61A-9097-9940-89D5-BF75BE43CB1E}" type="slidenum">
              <a:rPr lang="de-DE" smtClean="0"/>
              <a:t>‹Nr.›</a:t>
            </a:fld>
            <a:endParaRPr lang="de-DE"/>
          </a:p>
        </p:txBody>
      </p:sp>
    </p:spTree>
    <p:extLst>
      <p:ext uri="{BB962C8B-B14F-4D97-AF65-F5344CB8AC3E}">
        <p14:creationId xmlns:p14="http://schemas.microsoft.com/office/powerpoint/2010/main" val="105999695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(Repetition)</a:t>
            </a:r>
          </a:p>
        </p:txBody>
      </p:sp>
      <p:sp>
        <p:nvSpPr>
          <p:cNvPr id="4" name="Foliennummernplatzhalter 3"/>
          <p:cNvSpPr>
            <a:spLocks noGrp="1"/>
          </p:cNvSpPr>
          <p:nvPr>
            <p:ph type="sldNum" sz="quarter" idx="5"/>
          </p:nvPr>
        </p:nvSpPr>
        <p:spPr/>
        <p:txBody>
          <a:bodyPr/>
          <a:lstStyle/>
          <a:p>
            <a:fld id="{4AFEB61A-9097-9940-89D5-BF75BE43CB1E}" type="slidenum">
              <a:rPr lang="de-DE" smtClean="0"/>
              <a:t>2</a:t>
            </a:fld>
            <a:endParaRPr lang="de-DE"/>
          </a:p>
        </p:txBody>
      </p:sp>
    </p:spTree>
    <p:extLst>
      <p:ext uri="{BB962C8B-B14F-4D97-AF65-F5344CB8AC3E}">
        <p14:creationId xmlns:p14="http://schemas.microsoft.com/office/powerpoint/2010/main" val="2697524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Wenn man das Polymer „zerlegen“ soll, sucht man am besten nach der funktionellen Gruppe (d.h. in diesem Unterkapitel: </a:t>
            </a:r>
            <a:r>
              <a:rPr lang="de-DE" dirty="0" err="1"/>
              <a:t>Estergruppe</a:t>
            </a:r>
            <a:r>
              <a:rPr lang="de-DE" dirty="0"/>
              <a:t> bzw. </a:t>
            </a:r>
            <a:r>
              <a:rPr lang="de-DE" dirty="0" err="1"/>
              <a:t>Amidgruppe</a:t>
            </a:r>
            <a:r>
              <a:rPr lang="de-DE" dirty="0"/>
              <a:t>).</a:t>
            </a:r>
          </a:p>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Für die Repetiereinheit muss man dann „nur“ noch schauen, ob das Polymer aus einem oder aus mehreren </a:t>
            </a:r>
            <a:r>
              <a:rPr lang="de-DE" dirty="0" err="1"/>
              <a:t>Eduktmolekülen</a:t>
            </a:r>
            <a:r>
              <a:rPr lang="de-DE" dirty="0"/>
              <a:t> zusammengesetzt ist. Im zweiten Fall beinhaltet die Repetiereinheit noch eine funktionelle Gruppe (Verknüpfungsstelle). Im ersten Fall „umranden“ die Verknüpfungsstellen die Repetiereinheit, in der Mitte hat es keine…</a:t>
            </a:r>
          </a:p>
        </p:txBody>
      </p:sp>
      <p:sp>
        <p:nvSpPr>
          <p:cNvPr id="4" name="Foliennummernplatzhalter 3"/>
          <p:cNvSpPr>
            <a:spLocks noGrp="1"/>
          </p:cNvSpPr>
          <p:nvPr>
            <p:ph type="sldNum" sz="quarter" idx="5"/>
          </p:nvPr>
        </p:nvSpPr>
        <p:spPr/>
        <p:txBody>
          <a:bodyPr/>
          <a:lstStyle/>
          <a:p>
            <a:fld id="{4AFEB61A-9097-9940-89D5-BF75BE43CB1E}" type="slidenum">
              <a:rPr lang="de-DE" smtClean="0"/>
              <a:t>26</a:t>
            </a:fld>
            <a:endParaRPr lang="de-DE"/>
          </a:p>
        </p:txBody>
      </p:sp>
    </p:spTree>
    <p:extLst>
      <p:ext uri="{BB962C8B-B14F-4D97-AF65-F5344CB8AC3E}">
        <p14:creationId xmlns:p14="http://schemas.microsoft.com/office/powerpoint/2010/main" val="3724926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Wenn man das Polymer „zerlegen“ soll, sucht man am besten nach der funktionellen Gruppe (d.h. in diesem Unterkapitel: </a:t>
            </a:r>
            <a:r>
              <a:rPr lang="de-DE" dirty="0" err="1"/>
              <a:t>Estergruppe</a:t>
            </a:r>
            <a:r>
              <a:rPr lang="de-DE" dirty="0"/>
              <a:t> bzw. </a:t>
            </a:r>
            <a:r>
              <a:rPr lang="de-DE" dirty="0" err="1"/>
              <a:t>Amidgruppe</a:t>
            </a:r>
            <a:r>
              <a:rPr lang="de-DE" dirty="0"/>
              <a:t>).</a:t>
            </a:r>
          </a:p>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Für die Repetiereinheit muss man dann „nur“ noch schauen, ob das Polymer aus einem oder aus mehreren </a:t>
            </a:r>
            <a:r>
              <a:rPr lang="de-DE" dirty="0" err="1"/>
              <a:t>Eduktmolekülen</a:t>
            </a:r>
            <a:r>
              <a:rPr lang="de-DE" dirty="0"/>
              <a:t> zusammengesetzt ist. Im zweiten Fall beinhaltet die Repetiereinheit noch eine funktionelle Gruppe (Verknüpfungsstelle). Im ersten Fall „umranden“ die Verknüpfungsstellen die Repetiereinheit, in der Mitte hat es keine…</a:t>
            </a:r>
          </a:p>
        </p:txBody>
      </p:sp>
      <p:sp>
        <p:nvSpPr>
          <p:cNvPr id="4" name="Foliennummernplatzhalter 3"/>
          <p:cNvSpPr>
            <a:spLocks noGrp="1"/>
          </p:cNvSpPr>
          <p:nvPr>
            <p:ph type="sldNum" sz="quarter" idx="5"/>
          </p:nvPr>
        </p:nvSpPr>
        <p:spPr/>
        <p:txBody>
          <a:bodyPr/>
          <a:lstStyle/>
          <a:p>
            <a:fld id="{4AFEB61A-9097-9940-89D5-BF75BE43CB1E}" type="slidenum">
              <a:rPr lang="de-DE" smtClean="0"/>
              <a:t>28</a:t>
            </a:fld>
            <a:endParaRPr lang="de-DE"/>
          </a:p>
        </p:txBody>
      </p:sp>
    </p:spTree>
    <p:extLst>
      <p:ext uri="{BB962C8B-B14F-4D97-AF65-F5344CB8AC3E}">
        <p14:creationId xmlns:p14="http://schemas.microsoft.com/office/powerpoint/2010/main" val="1921427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Vgl. vorher: In diesem Fall „umranden“ die Verknüpfungsstellen die Repetiereinheit, in der „Mitte“ hat es keine…</a:t>
            </a:r>
          </a:p>
          <a:p>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29</a:t>
            </a:fld>
            <a:endParaRPr lang="de-DE"/>
          </a:p>
        </p:txBody>
      </p:sp>
    </p:spTree>
    <p:extLst>
      <p:ext uri="{BB962C8B-B14F-4D97-AF65-F5344CB8AC3E}">
        <p14:creationId xmlns:p14="http://schemas.microsoft.com/office/powerpoint/2010/main" val="237260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Vorerst geht es v.a. darum, nachzuvollziehen, was ein Reaktionsmechanismus ist.</a:t>
            </a:r>
          </a:p>
          <a:p>
            <a:r>
              <a:rPr lang="de-DE" dirty="0"/>
              <a:t>Ihr sollt mithilfe des Dokuments zur Veresterung Analogien ziehen können…</a:t>
            </a:r>
          </a:p>
          <a:p>
            <a:endParaRPr lang="de-DE" dirty="0"/>
          </a:p>
          <a:p>
            <a:r>
              <a:rPr lang="de-DE" dirty="0"/>
              <a:t>Reaktionsmechanismen inkl. verschiedene Fachbegriffe dazu kommen aber immer wieder, v.a. dann im Kapitel zur organischen Chemie.</a:t>
            </a:r>
          </a:p>
        </p:txBody>
      </p:sp>
      <p:sp>
        <p:nvSpPr>
          <p:cNvPr id="4" name="Foliennummernplatzhalter 3"/>
          <p:cNvSpPr>
            <a:spLocks noGrp="1"/>
          </p:cNvSpPr>
          <p:nvPr>
            <p:ph type="sldNum" sz="quarter" idx="5"/>
          </p:nvPr>
        </p:nvSpPr>
        <p:spPr/>
        <p:txBody>
          <a:bodyPr/>
          <a:lstStyle/>
          <a:p>
            <a:fld id="{4AFEB61A-9097-9940-89D5-BF75BE43CB1E}" type="slidenum">
              <a:rPr lang="de-DE" smtClean="0"/>
              <a:t>30</a:t>
            </a:fld>
            <a:endParaRPr lang="de-DE"/>
          </a:p>
        </p:txBody>
      </p:sp>
    </p:spTree>
    <p:extLst>
      <p:ext uri="{BB962C8B-B14F-4D97-AF65-F5344CB8AC3E}">
        <p14:creationId xmlns:p14="http://schemas.microsoft.com/office/powerpoint/2010/main" val="1461584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Vorerst geht es v.a. darum, nachzuvollziehen, was ein Reaktionsmechanismus ist.</a:t>
            </a:r>
          </a:p>
          <a:p>
            <a:r>
              <a:rPr lang="de-DE" dirty="0"/>
              <a:t>Ihr sollt mithilfe des Dokuments zur Veresterung Analogien ziehen können…</a:t>
            </a:r>
          </a:p>
          <a:p>
            <a:endParaRPr lang="de-DE" dirty="0"/>
          </a:p>
          <a:p>
            <a:r>
              <a:rPr lang="de-DE" dirty="0"/>
              <a:t>Reaktionsmechanismen inkl. verschiedene Fachbegriffe dazu kommen aber immer wieder, v.a. dann im Kapitel zur organischen Chemie.</a:t>
            </a:r>
          </a:p>
        </p:txBody>
      </p:sp>
      <p:sp>
        <p:nvSpPr>
          <p:cNvPr id="4" name="Foliennummernplatzhalter 3"/>
          <p:cNvSpPr>
            <a:spLocks noGrp="1"/>
          </p:cNvSpPr>
          <p:nvPr>
            <p:ph type="sldNum" sz="quarter" idx="5"/>
          </p:nvPr>
        </p:nvSpPr>
        <p:spPr/>
        <p:txBody>
          <a:bodyPr/>
          <a:lstStyle/>
          <a:p>
            <a:fld id="{4AFEB61A-9097-9940-89D5-BF75BE43CB1E}" type="slidenum">
              <a:rPr lang="de-DE" smtClean="0"/>
              <a:t>32</a:t>
            </a:fld>
            <a:endParaRPr lang="de-DE"/>
          </a:p>
        </p:txBody>
      </p:sp>
    </p:spTree>
    <p:extLst>
      <p:ext uri="{BB962C8B-B14F-4D97-AF65-F5344CB8AC3E}">
        <p14:creationId xmlns:p14="http://schemas.microsoft.com/office/powerpoint/2010/main" val="4258398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Falls Carbonsäure: -H2O</a:t>
            </a:r>
          </a:p>
        </p:txBody>
      </p:sp>
      <p:sp>
        <p:nvSpPr>
          <p:cNvPr id="4" name="Foliennummernplatzhalter 3"/>
          <p:cNvSpPr>
            <a:spLocks noGrp="1"/>
          </p:cNvSpPr>
          <p:nvPr>
            <p:ph type="sldNum" sz="quarter" idx="10"/>
          </p:nvPr>
        </p:nvSpPr>
        <p:spPr/>
        <p:txBody>
          <a:bodyPr/>
          <a:lstStyle/>
          <a:p>
            <a:fld id="{3A564178-FC0F-6E44-82F8-7468D05B5C5F}" type="slidenum">
              <a:rPr lang="de-DE" smtClean="0"/>
              <a:t>33</a:t>
            </a:fld>
            <a:endParaRPr lang="de-DE"/>
          </a:p>
        </p:txBody>
      </p:sp>
    </p:spTree>
    <p:extLst>
      <p:ext uri="{BB962C8B-B14F-4D97-AF65-F5344CB8AC3E}">
        <p14:creationId xmlns:p14="http://schemas.microsoft.com/office/powerpoint/2010/main" val="3478335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37</a:t>
            </a:fld>
            <a:endParaRPr lang="de-DE"/>
          </a:p>
        </p:txBody>
      </p:sp>
    </p:spTree>
    <p:extLst>
      <p:ext uri="{BB962C8B-B14F-4D97-AF65-F5344CB8AC3E}">
        <p14:creationId xmlns:p14="http://schemas.microsoft.com/office/powerpoint/2010/main" val="289305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Polyaddukte</a:t>
            </a:r>
            <a:r>
              <a:rPr lang="de-DE" dirty="0"/>
              <a:t> spielen in unserem Alltag eine wichtige Rolle.</a:t>
            </a:r>
          </a:p>
          <a:p>
            <a:endParaRPr lang="de-DE" dirty="0"/>
          </a:p>
          <a:p>
            <a:r>
              <a:rPr lang="de-DE" dirty="0"/>
              <a:t>Viele „Schaumstoffe“ sind </a:t>
            </a:r>
            <a:r>
              <a:rPr lang="de-DE" dirty="0" err="1"/>
              <a:t>Polyaddukte</a:t>
            </a:r>
            <a:r>
              <a:rPr lang="de-DE" dirty="0"/>
              <a:t>. Einen davon werdet ihr heute im Experiment 5 herstellen. Er gehört zu den Polyurethanen.</a:t>
            </a:r>
          </a:p>
          <a:p>
            <a:endParaRPr lang="de-DE" dirty="0"/>
          </a:p>
          <a:p>
            <a:r>
              <a:rPr lang="de-DE" dirty="0"/>
              <a:t>Aber auch zwei-Komponentenkleber sind typische </a:t>
            </a:r>
            <a:r>
              <a:rPr lang="de-DE" dirty="0" err="1"/>
              <a:t>Polyaddukte</a:t>
            </a:r>
            <a:r>
              <a:rPr lang="de-DE" dirty="0"/>
              <a:t>. Hier handelt es sich oft um sogenannte Epoxidharze.</a:t>
            </a:r>
          </a:p>
          <a:p>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39</a:t>
            </a:fld>
            <a:endParaRPr lang="de-DE"/>
          </a:p>
        </p:txBody>
      </p:sp>
    </p:spTree>
    <p:extLst>
      <p:ext uri="{BB962C8B-B14F-4D97-AF65-F5344CB8AC3E}">
        <p14:creationId xmlns:p14="http://schemas.microsoft.com/office/powerpoint/2010/main" val="2946047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41</a:t>
            </a:fld>
            <a:endParaRPr lang="de-DE"/>
          </a:p>
        </p:txBody>
      </p:sp>
    </p:spTree>
    <p:extLst>
      <p:ext uri="{BB962C8B-B14F-4D97-AF65-F5344CB8AC3E}">
        <p14:creationId xmlns:p14="http://schemas.microsoft.com/office/powerpoint/2010/main" val="507178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de-DE" dirty="0"/>
              <a:t>Vorgehen zeigen: bei funktionellen Gruppen spalten!</a:t>
            </a:r>
          </a:p>
          <a:p>
            <a:pPr marL="228600" indent="-228600">
              <a:buAutoNum type="arabicPeriod"/>
            </a:pPr>
            <a:r>
              <a:rPr lang="de-DE" dirty="0"/>
              <a:t>„zusätzliches O-Atom“ beim Urethan – Analogie zu Ester zeigen</a:t>
            </a:r>
          </a:p>
        </p:txBody>
      </p:sp>
      <p:sp>
        <p:nvSpPr>
          <p:cNvPr id="4" name="Foliennummernplatzhalter 3"/>
          <p:cNvSpPr>
            <a:spLocks noGrp="1"/>
          </p:cNvSpPr>
          <p:nvPr>
            <p:ph type="sldNum" sz="quarter" idx="5"/>
          </p:nvPr>
        </p:nvSpPr>
        <p:spPr/>
        <p:txBody>
          <a:bodyPr/>
          <a:lstStyle/>
          <a:p>
            <a:fld id="{4AFEB61A-9097-9940-89D5-BF75BE43CB1E}" type="slidenum">
              <a:rPr lang="de-DE" smtClean="0"/>
              <a:t>42</a:t>
            </a:fld>
            <a:endParaRPr lang="de-DE"/>
          </a:p>
        </p:txBody>
      </p:sp>
    </p:spTree>
    <p:extLst>
      <p:ext uri="{BB962C8B-B14F-4D97-AF65-F5344CB8AC3E}">
        <p14:creationId xmlns:p14="http://schemas.microsoft.com/office/powerpoint/2010/main" val="347382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4</a:t>
            </a:fld>
            <a:endParaRPr lang="de-DE"/>
          </a:p>
        </p:txBody>
      </p:sp>
    </p:spTree>
    <p:extLst>
      <p:ext uri="{BB962C8B-B14F-4D97-AF65-F5344CB8AC3E}">
        <p14:creationId xmlns:p14="http://schemas.microsoft.com/office/powerpoint/2010/main" val="345866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Bezug herstellen: </a:t>
            </a:r>
            <a:r>
              <a:rPr lang="de-DE" dirty="0" err="1"/>
              <a:t>Perfluorierte</a:t>
            </a:r>
            <a:r>
              <a:rPr lang="de-DE" dirty="0"/>
              <a:t> Materialien brennen schlecht, analog zu PVC. Fluor ist sehr elektronegativ, zieht Elektronendichte von den C-Atomen ab… folglich lässt sich das Kohlenstoffgerüst nicht mehr so leicht oxidieren (Verbrennung = Oxidation).</a:t>
            </a:r>
          </a:p>
        </p:txBody>
      </p:sp>
      <p:sp>
        <p:nvSpPr>
          <p:cNvPr id="4" name="Foliennummernplatzhalter 3"/>
          <p:cNvSpPr>
            <a:spLocks noGrp="1"/>
          </p:cNvSpPr>
          <p:nvPr>
            <p:ph type="sldNum" sz="quarter" idx="5"/>
          </p:nvPr>
        </p:nvSpPr>
        <p:spPr/>
        <p:txBody>
          <a:bodyPr/>
          <a:lstStyle/>
          <a:p>
            <a:fld id="{4AFEB61A-9097-9940-89D5-BF75BE43CB1E}" type="slidenum">
              <a:rPr lang="de-DE" smtClean="0"/>
              <a:t>48</a:t>
            </a:fld>
            <a:endParaRPr lang="de-DE"/>
          </a:p>
        </p:txBody>
      </p:sp>
    </p:spTree>
    <p:extLst>
      <p:ext uri="{BB962C8B-B14F-4D97-AF65-F5344CB8AC3E}">
        <p14:creationId xmlns:p14="http://schemas.microsoft.com/office/powerpoint/2010/main" val="150543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14</a:t>
            </a:fld>
            <a:endParaRPr lang="de-DE"/>
          </a:p>
        </p:txBody>
      </p:sp>
    </p:spTree>
    <p:extLst>
      <p:ext uri="{BB962C8B-B14F-4D97-AF65-F5344CB8AC3E}">
        <p14:creationId xmlns:p14="http://schemas.microsoft.com/office/powerpoint/2010/main" val="2932793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Energie ist proportional zu –13.6 eV * 1/n^2, daher rücken die Energieniveaus immer näher</a:t>
            </a:r>
            <a:r>
              <a:rPr lang="de-DE" baseline="0" dirty="0"/>
              <a:t> zusammen.</a:t>
            </a:r>
            <a:endParaRPr lang="de-DE" dirty="0"/>
          </a:p>
        </p:txBody>
      </p:sp>
      <p:sp>
        <p:nvSpPr>
          <p:cNvPr id="4" name="Foliennummernplatzhalter 3"/>
          <p:cNvSpPr>
            <a:spLocks noGrp="1"/>
          </p:cNvSpPr>
          <p:nvPr>
            <p:ph type="sldNum" sz="quarter" idx="10"/>
          </p:nvPr>
        </p:nvSpPr>
        <p:spPr/>
        <p:txBody>
          <a:bodyPr/>
          <a:lstStyle/>
          <a:p>
            <a:fld id="{94FE47CA-C74F-364D-93E0-B646D5AB441B}" type="slidenum">
              <a:rPr lang="de-DE" smtClean="0"/>
              <a:t>16</a:t>
            </a:fld>
            <a:endParaRPr lang="de-DE"/>
          </a:p>
        </p:txBody>
      </p:sp>
    </p:spTree>
    <p:extLst>
      <p:ext uri="{BB962C8B-B14F-4D97-AF65-F5344CB8AC3E}">
        <p14:creationId xmlns:p14="http://schemas.microsoft.com/office/powerpoint/2010/main" val="3539360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21</a:t>
            </a:fld>
            <a:endParaRPr lang="de-DE"/>
          </a:p>
        </p:txBody>
      </p:sp>
    </p:spTree>
    <p:extLst>
      <p:ext uri="{BB962C8B-B14F-4D97-AF65-F5344CB8AC3E}">
        <p14:creationId xmlns:p14="http://schemas.microsoft.com/office/powerpoint/2010/main" val="27143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Heute beschäftigen wir uns wie gesagt mit Polykondensaten.</a:t>
            </a:r>
          </a:p>
          <a:p>
            <a:endParaRPr lang="de-DE" dirty="0"/>
          </a:p>
          <a:p>
            <a:r>
              <a:rPr lang="de-DE" dirty="0"/>
              <a:t>Der Nylonfaden, den ihr das letzte Mal hergestellt habt, ist ein Polykondensat. Heute führt ihr weitere Kondensationen durch – ohne das „</a:t>
            </a:r>
            <a:r>
              <a:rPr lang="de-DE" dirty="0" err="1"/>
              <a:t>poly</a:t>
            </a:r>
            <a:r>
              <a:rPr lang="de-DE" dirty="0"/>
              <a:t>“.</a:t>
            </a:r>
          </a:p>
        </p:txBody>
      </p:sp>
      <p:sp>
        <p:nvSpPr>
          <p:cNvPr id="4" name="Foliennummernplatzhalter 3"/>
          <p:cNvSpPr>
            <a:spLocks noGrp="1"/>
          </p:cNvSpPr>
          <p:nvPr>
            <p:ph type="sldNum" sz="quarter" idx="5"/>
          </p:nvPr>
        </p:nvSpPr>
        <p:spPr/>
        <p:txBody>
          <a:bodyPr/>
          <a:lstStyle/>
          <a:p>
            <a:fld id="{4AFEB61A-9097-9940-89D5-BF75BE43CB1E}" type="slidenum">
              <a:rPr lang="de-DE" smtClean="0"/>
              <a:t>22</a:t>
            </a:fld>
            <a:endParaRPr lang="de-DE"/>
          </a:p>
        </p:txBody>
      </p:sp>
    </p:spTree>
    <p:extLst>
      <p:ext uri="{BB962C8B-B14F-4D97-AF65-F5344CB8AC3E}">
        <p14:creationId xmlns:p14="http://schemas.microsoft.com/office/powerpoint/2010/main" val="2417825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Begriffe </a:t>
            </a:r>
            <a:r>
              <a:rPr lang="de-DE" b="1" dirty="0"/>
              <a:t>Kondensation</a:t>
            </a:r>
            <a:r>
              <a:rPr lang="de-DE" b="0" dirty="0"/>
              <a:t> und </a:t>
            </a:r>
            <a:r>
              <a:rPr lang="de-DE" b="1" dirty="0"/>
              <a:t>Hydrolyse</a:t>
            </a:r>
            <a:r>
              <a:rPr lang="de-DE" b="0" dirty="0"/>
              <a:t> (immer Hin- und Rückreaktion) erklären</a:t>
            </a:r>
          </a:p>
          <a:p>
            <a:endParaRPr lang="de-DE" b="0" dirty="0"/>
          </a:p>
          <a:p>
            <a:r>
              <a:rPr lang="de-DE" b="0" dirty="0"/>
              <a:t>Wir schauen das Ganze vertieft anhand der säurekatalysierten Veresterung an. Die Prinzipien lassen sich dann aber auf andere Kondensationen oder Hydrolysen übertragen.</a:t>
            </a:r>
          </a:p>
          <a:p>
            <a:endParaRPr lang="de-DE" dirty="0"/>
          </a:p>
          <a:p>
            <a:pPr marL="0" marR="0" lvl="0" indent="0" algn="l" defTabSz="685800" rtl="0" eaLnBrk="1" fontAlgn="auto" latinLnBrk="0" hangingPunct="1">
              <a:lnSpc>
                <a:spcPct val="100000"/>
              </a:lnSpc>
              <a:spcBef>
                <a:spcPts val="0"/>
              </a:spcBef>
              <a:spcAft>
                <a:spcPts val="0"/>
              </a:spcAft>
              <a:buClrTx/>
              <a:buSzTx/>
              <a:buFontTx/>
              <a:buNone/>
              <a:tabLst/>
              <a:defRPr/>
            </a:pPr>
            <a:r>
              <a:rPr lang="de-DE" b="1" dirty="0"/>
              <a:t>Beispiel S. 22: </a:t>
            </a:r>
            <a:r>
              <a:rPr lang="de-DE" dirty="0"/>
              <a:t>Amin statt Alkohol führt zu Amid statt Ester (als Produkt): Lässt sich zu Carbonsäure und Amin (Ester: zu Alkohol) hydrolysieren</a:t>
            </a:r>
          </a:p>
          <a:p>
            <a:endParaRPr lang="de-DE" b="1" dirty="0"/>
          </a:p>
          <a:p>
            <a:r>
              <a:rPr lang="de-DE" b="1" dirty="0"/>
              <a:t>Experiment 4 (S. 23): Amin und </a:t>
            </a:r>
            <a:r>
              <a:rPr lang="de-DE" dirty="0"/>
              <a:t>Säurechlorid statt Carbonsäure</a:t>
            </a:r>
          </a:p>
        </p:txBody>
      </p:sp>
      <p:sp>
        <p:nvSpPr>
          <p:cNvPr id="4" name="Foliennummernplatzhalter 3"/>
          <p:cNvSpPr>
            <a:spLocks noGrp="1"/>
          </p:cNvSpPr>
          <p:nvPr>
            <p:ph type="sldNum" sz="quarter" idx="5"/>
          </p:nvPr>
        </p:nvSpPr>
        <p:spPr/>
        <p:txBody>
          <a:bodyPr/>
          <a:lstStyle/>
          <a:p>
            <a:fld id="{4AFEB61A-9097-9940-89D5-BF75BE43CB1E}" type="slidenum">
              <a:rPr lang="de-DE" smtClean="0"/>
              <a:t>23</a:t>
            </a:fld>
            <a:endParaRPr lang="de-DE"/>
          </a:p>
        </p:txBody>
      </p:sp>
    </p:spTree>
    <p:extLst>
      <p:ext uri="{BB962C8B-B14F-4D97-AF65-F5344CB8AC3E}">
        <p14:creationId xmlns:p14="http://schemas.microsoft.com/office/powerpoint/2010/main" val="3668663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schauen wie gesagt die Veresterung genauer an. Die </a:t>
            </a:r>
            <a:r>
              <a:rPr lang="de-DE" b="1" dirty="0"/>
              <a:t>Aufgabe 6 </a:t>
            </a:r>
            <a:r>
              <a:rPr lang="de-DE" dirty="0"/>
              <a:t>soll helfen, das allgemeine Muster zu erkennen.</a:t>
            </a:r>
          </a:p>
          <a:p>
            <a:endParaRPr lang="de-DE" dirty="0"/>
          </a:p>
          <a:p>
            <a:r>
              <a:rPr lang="de-DE" dirty="0"/>
              <a:t>Wer die Aufgabe 6 schon gelöst hat, liest bereits das Praktikumsdossier zur säurekatalysierten Veresterung …</a:t>
            </a:r>
          </a:p>
          <a:p>
            <a:endParaRPr lang="de-DE" dirty="0"/>
          </a:p>
          <a:p>
            <a:r>
              <a:rPr lang="de-DE" dirty="0"/>
              <a:t>Nach einigen Minuten: Kontrolle</a:t>
            </a:r>
          </a:p>
        </p:txBody>
      </p:sp>
      <p:sp>
        <p:nvSpPr>
          <p:cNvPr id="4" name="Foliennummernplatzhalter 3"/>
          <p:cNvSpPr>
            <a:spLocks noGrp="1"/>
          </p:cNvSpPr>
          <p:nvPr>
            <p:ph type="sldNum" sz="quarter" idx="5"/>
          </p:nvPr>
        </p:nvSpPr>
        <p:spPr/>
        <p:txBody>
          <a:bodyPr/>
          <a:lstStyle/>
          <a:p>
            <a:fld id="{4AFEB61A-9097-9940-89D5-BF75BE43CB1E}" type="slidenum">
              <a:rPr lang="de-DE" smtClean="0"/>
              <a:t>24</a:t>
            </a:fld>
            <a:endParaRPr lang="de-DE"/>
          </a:p>
        </p:txBody>
      </p:sp>
    </p:spTree>
    <p:extLst>
      <p:ext uri="{BB962C8B-B14F-4D97-AF65-F5344CB8AC3E}">
        <p14:creationId xmlns:p14="http://schemas.microsoft.com/office/powerpoint/2010/main" val="1351473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S.20: Was hat das nun mit Kunststoffen zu tun?</a:t>
            </a:r>
          </a:p>
          <a:p>
            <a:endParaRPr lang="de-DE" dirty="0"/>
          </a:p>
          <a:p>
            <a:r>
              <a:rPr lang="de-DE" dirty="0"/>
              <a:t>BIFUNKTIONELLE Moleküle als Edukte, daher mehrfache Kondensation (Polykondensation) möglich</a:t>
            </a:r>
          </a:p>
          <a:p>
            <a:endParaRPr lang="de-DE" dirty="0"/>
          </a:p>
          <a:p>
            <a:r>
              <a:rPr lang="de-DE" dirty="0"/>
              <a:t>Wenn man das Polymer „zerlegen“ soll, sucht man am besten nach der funktionellen Gruppe (d.h. in diesem Unterkapitel: </a:t>
            </a:r>
            <a:r>
              <a:rPr lang="de-DE" dirty="0" err="1"/>
              <a:t>Estergruppe</a:t>
            </a:r>
            <a:r>
              <a:rPr lang="de-DE" dirty="0"/>
              <a:t> bzw. </a:t>
            </a:r>
            <a:r>
              <a:rPr lang="de-DE" dirty="0" err="1"/>
              <a:t>Amidgruppe</a:t>
            </a:r>
            <a:r>
              <a:rPr lang="de-DE" dirty="0"/>
              <a:t>)</a:t>
            </a:r>
          </a:p>
          <a:p>
            <a:endParaRPr lang="de-DE" dirty="0"/>
          </a:p>
          <a:p>
            <a:r>
              <a:rPr lang="de-DE" b="1" dirty="0"/>
              <a:t>Abbildung 7</a:t>
            </a:r>
            <a:r>
              <a:rPr lang="de-DE" b="0" dirty="0"/>
              <a:t> ganz analog, einfach eine andere </a:t>
            </a:r>
            <a:r>
              <a:rPr lang="de-DE" b="0" dirty="0" err="1"/>
              <a:t>Dicarbonsäure</a:t>
            </a:r>
            <a:r>
              <a:rPr lang="de-DE" b="0" dirty="0"/>
              <a:t> (und Seiten vertauscht bei Carbonsäuren + Alkohol </a:t>
            </a:r>
            <a:r>
              <a:rPr lang="de-DE" b="0" dirty="0">
                <a:sym typeface="Wingdings" pitchFamily="2" charset="2"/>
              </a:rPr>
              <a:t>)</a:t>
            </a:r>
            <a:endParaRPr lang="de-DE" b="1" dirty="0"/>
          </a:p>
        </p:txBody>
      </p:sp>
      <p:sp>
        <p:nvSpPr>
          <p:cNvPr id="4" name="Foliennummernplatzhalter 3"/>
          <p:cNvSpPr>
            <a:spLocks noGrp="1"/>
          </p:cNvSpPr>
          <p:nvPr>
            <p:ph type="sldNum" sz="quarter" idx="5"/>
          </p:nvPr>
        </p:nvSpPr>
        <p:spPr/>
        <p:txBody>
          <a:bodyPr/>
          <a:lstStyle/>
          <a:p>
            <a:fld id="{4AFEB61A-9097-9940-89D5-BF75BE43CB1E}" type="slidenum">
              <a:rPr lang="de-DE" smtClean="0"/>
              <a:t>25</a:t>
            </a:fld>
            <a:endParaRPr lang="de-DE"/>
          </a:p>
        </p:txBody>
      </p:sp>
    </p:spTree>
    <p:extLst>
      <p:ext uri="{BB962C8B-B14F-4D97-AF65-F5344CB8AC3E}">
        <p14:creationId xmlns:p14="http://schemas.microsoft.com/office/powerpoint/2010/main" val="4285327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8B7446A9-E857-1945-8F18-B0B58EE62F9B}" type="datetime1">
              <a:rPr lang="de-CH" smtClean="0"/>
              <a:t>23.10.24</a:t>
            </a:fld>
            <a:endParaRPr lang="de-DE"/>
          </a:p>
        </p:txBody>
      </p:sp>
      <p:sp>
        <p:nvSpPr>
          <p:cNvPr id="5" name="Footer Placeholder 4"/>
          <p:cNvSpPr>
            <a:spLocks noGrp="1"/>
          </p:cNvSpPr>
          <p:nvPr>
            <p:ph type="ftr" sz="quarter" idx="11"/>
          </p:nvPr>
        </p:nvSpPr>
        <p:spPr/>
        <p:txBody>
          <a:bodyPr/>
          <a:lstStyle/>
          <a:p>
            <a:r>
              <a:rPr lang="de-DE"/>
              <a:t>EF Chemie – Kunststoffe</a:t>
            </a:r>
          </a:p>
        </p:txBody>
      </p:sp>
      <p:sp>
        <p:nvSpPr>
          <p:cNvPr id="6" name="Slide Number Placeholder 5"/>
          <p:cNvSpPr>
            <a:spLocks noGrp="1"/>
          </p:cNvSpPr>
          <p:nvPr>
            <p:ph type="sldNum" sz="quarter" idx="12"/>
          </p:nvPr>
        </p:nvSpPr>
        <p:spPr/>
        <p:txBody>
          <a:bodyPr/>
          <a:lstStyle/>
          <a:p>
            <a:fld id="{AB9C223C-AFDF-5344-B819-CD402B194AC2}" type="slidenum">
              <a:rPr lang="de-DE" smtClean="0"/>
              <a:t>‹Nr.›</a:t>
            </a:fld>
            <a:endParaRPr lang="de-DE"/>
          </a:p>
        </p:txBody>
      </p:sp>
    </p:spTree>
    <p:extLst>
      <p:ext uri="{BB962C8B-B14F-4D97-AF65-F5344CB8AC3E}">
        <p14:creationId xmlns:p14="http://schemas.microsoft.com/office/powerpoint/2010/main" val="1815458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91E136B-38B0-A04C-A583-239F1770559E}" type="datetime1">
              <a:rPr lang="de-CH" smtClean="0"/>
              <a:t>23.10.24</a:t>
            </a:fld>
            <a:endParaRPr lang="de-DE"/>
          </a:p>
        </p:txBody>
      </p:sp>
      <p:sp>
        <p:nvSpPr>
          <p:cNvPr id="5" name="Footer Placeholder 4"/>
          <p:cNvSpPr>
            <a:spLocks noGrp="1"/>
          </p:cNvSpPr>
          <p:nvPr>
            <p:ph type="ftr" sz="quarter" idx="11"/>
          </p:nvPr>
        </p:nvSpPr>
        <p:spPr/>
        <p:txBody>
          <a:bodyPr/>
          <a:lstStyle/>
          <a:p>
            <a:r>
              <a:rPr lang="de-DE"/>
              <a:t>EF Chemie – Kunststoffe</a:t>
            </a:r>
          </a:p>
        </p:txBody>
      </p:sp>
      <p:sp>
        <p:nvSpPr>
          <p:cNvPr id="6" name="Slide Number Placeholder 5"/>
          <p:cNvSpPr>
            <a:spLocks noGrp="1"/>
          </p:cNvSpPr>
          <p:nvPr>
            <p:ph type="sldNum" sz="quarter" idx="12"/>
          </p:nvPr>
        </p:nvSpPr>
        <p:spPr/>
        <p:txBody>
          <a:bodyPr/>
          <a:lstStyle/>
          <a:p>
            <a:fld id="{AB9C223C-AFDF-5344-B819-CD402B194AC2}" type="slidenum">
              <a:rPr lang="de-DE" smtClean="0"/>
              <a:t>‹Nr.›</a:t>
            </a:fld>
            <a:endParaRPr lang="de-DE"/>
          </a:p>
        </p:txBody>
      </p:sp>
    </p:spTree>
    <p:extLst>
      <p:ext uri="{BB962C8B-B14F-4D97-AF65-F5344CB8AC3E}">
        <p14:creationId xmlns:p14="http://schemas.microsoft.com/office/powerpoint/2010/main" val="1435426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D4102BC-CBA5-C540-97C8-F7D558DE8568}" type="datetime1">
              <a:rPr lang="de-CH" smtClean="0"/>
              <a:t>23.10.24</a:t>
            </a:fld>
            <a:endParaRPr lang="de-DE"/>
          </a:p>
        </p:txBody>
      </p:sp>
      <p:sp>
        <p:nvSpPr>
          <p:cNvPr id="5" name="Footer Placeholder 4"/>
          <p:cNvSpPr>
            <a:spLocks noGrp="1"/>
          </p:cNvSpPr>
          <p:nvPr>
            <p:ph type="ftr" sz="quarter" idx="11"/>
          </p:nvPr>
        </p:nvSpPr>
        <p:spPr/>
        <p:txBody>
          <a:bodyPr/>
          <a:lstStyle/>
          <a:p>
            <a:r>
              <a:rPr lang="de-DE"/>
              <a:t>EF Chemie – Kunststoffe</a:t>
            </a:r>
          </a:p>
        </p:txBody>
      </p:sp>
      <p:sp>
        <p:nvSpPr>
          <p:cNvPr id="6" name="Slide Number Placeholder 5"/>
          <p:cNvSpPr>
            <a:spLocks noGrp="1"/>
          </p:cNvSpPr>
          <p:nvPr>
            <p:ph type="sldNum" sz="quarter" idx="12"/>
          </p:nvPr>
        </p:nvSpPr>
        <p:spPr/>
        <p:txBody>
          <a:bodyPr/>
          <a:lstStyle/>
          <a:p>
            <a:fld id="{AB9C223C-AFDF-5344-B819-CD402B194AC2}" type="slidenum">
              <a:rPr lang="de-DE" smtClean="0"/>
              <a:t>‹Nr.›</a:t>
            </a:fld>
            <a:endParaRPr lang="de-DE"/>
          </a:p>
        </p:txBody>
      </p:sp>
    </p:spTree>
    <p:extLst>
      <p:ext uri="{BB962C8B-B14F-4D97-AF65-F5344CB8AC3E}">
        <p14:creationId xmlns:p14="http://schemas.microsoft.com/office/powerpoint/2010/main" val="153133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atin typeface="Arial" panose="020B0604020202020204" pitchFamily="34" charset="0"/>
                <a:cs typeface="Arial" panose="020B0604020202020204" pitchFamily="34" charset="0"/>
              </a:defRPr>
            </a:lvl1pPr>
          </a:lstStyle>
          <a:p>
            <a:r>
              <a:rPr lang="de-DE"/>
              <a:t>Mastertitelformat bearbeiten</a:t>
            </a:r>
            <a:endParaRPr lang="en-US" dirty="0"/>
          </a:p>
        </p:txBody>
      </p:sp>
      <p:sp>
        <p:nvSpPr>
          <p:cNvPr id="3" name="Content Placeholder 2"/>
          <p:cNvSpPr>
            <a:spLocks noGrp="1"/>
          </p:cNvSpPr>
          <p:nvPr>
            <p:ph idx="1"/>
          </p:nvPr>
        </p:nvSpPr>
        <p:spPr/>
        <p:txBody>
          <a:bodyPr/>
          <a:lstStyle>
            <a:lvl1pPr>
              <a:lnSpc>
                <a:spcPct val="110000"/>
              </a:lnSpc>
              <a:defRPr>
                <a:latin typeface="Arial" panose="020B0604020202020204" pitchFamily="34" charset="0"/>
                <a:cs typeface="Arial" panose="020B0604020202020204" pitchFamily="34" charset="0"/>
              </a:defRPr>
            </a:lvl1pPr>
            <a:lvl2pPr>
              <a:lnSpc>
                <a:spcPct val="110000"/>
              </a:lnSpc>
              <a:defRPr>
                <a:latin typeface="Arial" panose="020B0604020202020204" pitchFamily="34" charset="0"/>
                <a:cs typeface="Arial" panose="020B0604020202020204" pitchFamily="34" charset="0"/>
              </a:defRPr>
            </a:lvl2pPr>
            <a:lvl3pPr>
              <a:lnSpc>
                <a:spcPct val="110000"/>
              </a:lnSpc>
              <a:defRPr>
                <a:latin typeface="Arial" panose="020B0604020202020204" pitchFamily="34" charset="0"/>
                <a:cs typeface="Arial" panose="020B0604020202020204" pitchFamily="34" charset="0"/>
              </a:defRPr>
            </a:lvl3pPr>
            <a:lvl4pPr>
              <a:lnSpc>
                <a:spcPct val="110000"/>
              </a:lnSpc>
              <a:defRPr>
                <a:latin typeface="Arial" panose="020B0604020202020204" pitchFamily="34" charset="0"/>
                <a:cs typeface="Arial" panose="020B0604020202020204" pitchFamily="34" charset="0"/>
              </a:defRPr>
            </a:lvl4pPr>
            <a:lvl5pPr>
              <a:lnSpc>
                <a:spcPct val="110000"/>
              </a:lnSpc>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2ABCC1C-14BB-3641-8CE5-CD81F975167D}" type="datetime1">
              <a:rPr lang="de-CH" smtClean="0"/>
              <a:t>23.10.24</a:t>
            </a:fld>
            <a:endParaRPr lang="de-DE"/>
          </a:p>
        </p:txBody>
      </p:sp>
      <p:sp>
        <p:nvSpPr>
          <p:cNvPr id="5" name="Footer Placeholder 4"/>
          <p:cNvSpPr>
            <a:spLocks noGrp="1"/>
          </p:cNvSpPr>
          <p:nvPr>
            <p:ph type="ftr" sz="quarter" idx="11"/>
          </p:nvPr>
        </p:nvSpPr>
        <p:spPr/>
        <p:txBody>
          <a:bodyPr/>
          <a:lstStyle>
            <a:lvl1pPr>
              <a:defRPr>
                <a:solidFill>
                  <a:schemeClr val="tx1"/>
                </a:solidFill>
              </a:defRPr>
            </a:lvl1pPr>
          </a:lstStyle>
          <a:p>
            <a:r>
              <a:rPr lang="de-DE"/>
              <a:t>EF Chemie – Kunststoffe</a:t>
            </a:r>
            <a:endParaRPr lang="de-DE" dirty="0"/>
          </a:p>
        </p:txBody>
      </p:sp>
      <p:sp>
        <p:nvSpPr>
          <p:cNvPr id="6" name="Slide Number Placeholder 5"/>
          <p:cNvSpPr>
            <a:spLocks noGrp="1"/>
          </p:cNvSpPr>
          <p:nvPr>
            <p:ph type="sldNum" sz="quarter" idx="12"/>
          </p:nvPr>
        </p:nvSpPr>
        <p:spPr/>
        <p:txBody>
          <a:bodyPr/>
          <a:lstStyle/>
          <a:p>
            <a:fld id="{AB9C223C-AFDF-5344-B819-CD402B194AC2}" type="slidenum">
              <a:rPr lang="de-DE" smtClean="0"/>
              <a:t>‹Nr.›</a:t>
            </a:fld>
            <a:endParaRPr lang="de-DE"/>
          </a:p>
        </p:txBody>
      </p:sp>
    </p:spTree>
    <p:extLst>
      <p:ext uri="{BB962C8B-B14F-4D97-AF65-F5344CB8AC3E}">
        <p14:creationId xmlns:p14="http://schemas.microsoft.com/office/powerpoint/2010/main" val="4062676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8D3281EC-D3A9-DB46-B929-25BAE82603CB}" type="datetime1">
              <a:rPr lang="de-CH" smtClean="0"/>
              <a:t>23.10.24</a:t>
            </a:fld>
            <a:endParaRPr lang="de-DE"/>
          </a:p>
        </p:txBody>
      </p:sp>
      <p:sp>
        <p:nvSpPr>
          <p:cNvPr id="5" name="Footer Placeholder 4"/>
          <p:cNvSpPr>
            <a:spLocks noGrp="1"/>
          </p:cNvSpPr>
          <p:nvPr>
            <p:ph type="ftr" sz="quarter" idx="11"/>
          </p:nvPr>
        </p:nvSpPr>
        <p:spPr/>
        <p:txBody>
          <a:bodyPr/>
          <a:lstStyle/>
          <a:p>
            <a:r>
              <a:rPr lang="de-DE"/>
              <a:t>EF Chemie – Kunststoffe</a:t>
            </a:r>
          </a:p>
        </p:txBody>
      </p:sp>
      <p:sp>
        <p:nvSpPr>
          <p:cNvPr id="6" name="Slide Number Placeholder 5"/>
          <p:cNvSpPr>
            <a:spLocks noGrp="1"/>
          </p:cNvSpPr>
          <p:nvPr>
            <p:ph type="sldNum" sz="quarter" idx="12"/>
          </p:nvPr>
        </p:nvSpPr>
        <p:spPr/>
        <p:txBody>
          <a:bodyPr/>
          <a:lstStyle/>
          <a:p>
            <a:fld id="{AB9C223C-AFDF-5344-B819-CD402B194AC2}" type="slidenum">
              <a:rPr lang="de-DE" smtClean="0"/>
              <a:t>‹Nr.›</a:t>
            </a:fld>
            <a:endParaRPr lang="de-DE"/>
          </a:p>
        </p:txBody>
      </p:sp>
    </p:spTree>
    <p:extLst>
      <p:ext uri="{BB962C8B-B14F-4D97-AF65-F5344CB8AC3E}">
        <p14:creationId xmlns:p14="http://schemas.microsoft.com/office/powerpoint/2010/main" val="208739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D395237-3A65-5A4A-B10D-D5D46E5B136C}" type="datetime1">
              <a:rPr lang="de-CH" smtClean="0"/>
              <a:t>23.10.24</a:t>
            </a:fld>
            <a:endParaRPr lang="de-DE"/>
          </a:p>
        </p:txBody>
      </p:sp>
      <p:sp>
        <p:nvSpPr>
          <p:cNvPr id="6" name="Footer Placeholder 5"/>
          <p:cNvSpPr>
            <a:spLocks noGrp="1"/>
          </p:cNvSpPr>
          <p:nvPr>
            <p:ph type="ftr" sz="quarter" idx="11"/>
          </p:nvPr>
        </p:nvSpPr>
        <p:spPr/>
        <p:txBody>
          <a:bodyPr/>
          <a:lstStyle/>
          <a:p>
            <a:r>
              <a:rPr lang="de-DE"/>
              <a:t>EF Chemie – Kunststoffe</a:t>
            </a:r>
          </a:p>
        </p:txBody>
      </p:sp>
      <p:sp>
        <p:nvSpPr>
          <p:cNvPr id="7" name="Slide Number Placeholder 6"/>
          <p:cNvSpPr>
            <a:spLocks noGrp="1"/>
          </p:cNvSpPr>
          <p:nvPr>
            <p:ph type="sldNum" sz="quarter" idx="12"/>
          </p:nvPr>
        </p:nvSpPr>
        <p:spPr/>
        <p:txBody>
          <a:bodyPr/>
          <a:lstStyle/>
          <a:p>
            <a:fld id="{AB9C223C-AFDF-5344-B819-CD402B194AC2}" type="slidenum">
              <a:rPr lang="de-DE" smtClean="0"/>
              <a:t>‹Nr.›</a:t>
            </a:fld>
            <a:endParaRPr lang="de-DE"/>
          </a:p>
        </p:txBody>
      </p:sp>
    </p:spTree>
    <p:extLst>
      <p:ext uri="{BB962C8B-B14F-4D97-AF65-F5344CB8AC3E}">
        <p14:creationId xmlns:p14="http://schemas.microsoft.com/office/powerpoint/2010/main" val="3728990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FFFC3FBA-897D-3E41-879C-73D281849BD5}" type="datetime1">
              <a:rPr lang="de-CH" smtClean="0"/>
              <a:t>23.10.24</a:t>
            </a:fld>
            <a:endParaRPr lang="de-DE"/>
          </a:p>
        </p:txBody>
      </p:sp>
      <p:sp>
        <p:nvSpPr>
          <p:cNvPr id="8" name="Footer Placeholder 7"/>
          <p:cNvSpPr>
            <a:spLocks noGrp="1"/>
          </p:cNvSpPr>
          <p:nvPr>
            <p:ph type="ftr" sz="quarter" idx="11"/>
          </p:nvPr>
        </p:nvSpPr>
        <p:spPr/>
        <p:txBody>
          <a:bodyPr/>
          <a:lstStyle/>
          <a:p>
            <a:r>
              <a:rPr lang="de-DE"/>
              <a:t>EF Chemie – Kunststoffe</a:t>
            </a:r>
          </a:p>
        </p:txBody>
      </p:sp>
      <p:sp>
        <p:nvSpPr>
          <p:cNvPr id="9" name="Slide Number Placeholder 8"/>
          <p:cNvSpPr>
            <a:spLocks noGrp="1"/>
          </p:cNvSpPr>
          <p:nvPr>
            <p:ph type="sldNum" sz="quarter" idx="12"/>
          </p:nvPr>
        </p:nvSpPr>
        <p:spPr/>
        <p:txBody>
          <a:bodyPr/>
          <a:lstStyle/>
          <a:p>
            <a:fld id="{AB9C223C-AFDF-5344-B819-CD402B194AC2}" type="slidenum">
              <a:rPr lang="de-DE" smtClean="0"/>
              <a:t>‹Nr.›</a:t>
            </a:fld>
            <a:endParaRPr lang="de-DE"/>
          </a:p>
        </p:txBody>
      </p:sp>
    </p:spTree>
    <p:extLst>
      <p:ext uri="{BB962C8B-B14F-4D97-AF65-F5344CB8AC3E}">
        <p14:creationId xmlns:p14="http://schemas.microsoft.com/office/powerpoint/2010/main" val="1319224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AF80326-E177-5942-AD58-C5B063024455}" type="datetime1">
              <a:rPr lang="de-CH" smtClean="0"/>
              <a:t>23.10.24</a:t>
            </a:fld>
            <a:endParaRPr lang="de-DE"/>
          </a:p>
        </p:txBody>
      </p:sp>
      <p:sp>
        <p:nvSpPr>
          <p:cNvPr id="4" name="Footer Placeholder 3"/>
          <p:cNvSpPr>
            <a:spLocks noGrp="1"/>
          </p:cNvSpPr>
          <p:nvPr>
            <p:ph type="ftr" sz="quarter" idx="11"/>
          </p:nvPr>
        </p:nvSpPr>
        <p:spPr/>
        <p:txBody>
          <a:bodyPr/>
          <a:lstStyle/>
          <a:p>
            <a:r>
              <a:rPr lang="de-DE"/>
              <a:t>EF Chemie – Kunststoffe</a:t>
            </a:r>
          </a:p>
        </p:txBody>
      </p:sp>
      <p:sp>
        <p:nvSpPr>
          <p:cNvPr id="5" name="Slide Number Placeholder 4"/>
          <p:cNvSpPr>
            <a:spLocks noGrp="1"/>
          </p:cNvSpPr>
          <p:nvPr>
            <p:ph type="sldNum" sz="quarter" idx="12"/>
          </p:nvPr>
        </p:nvSpPr>
        <p:spPr/>
        <p:txBody>
          <a:bodyPr/>
          <a:lstStyle/>
          <a:p>
            <a:fld id="{AB9C223C-AFDF-5344-B819-CD402B194AC2}" type="slidenum">
              <a:rPr lang="de-DE" smtClean="0"/>
              <a:t>‹Nr.›</a:t>
            </a:fld>
            <a:endParaRPr lang="de-DE"/>
          </a:p>
        </p:txBody>
      </p:sp>
    </p:spTree>
    <p:extLst>
      <p:ext uri="{BB962C8B-B14F-4D97-AF65-F5344CB8AC3E}">
        <p14:creationId xmlns:p14="http://schemas.microsoft.com/office/powerpoint/2010/main" val="1747221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A5153-DF79-7A4F-8A77-F9718A59918F}" type="datetime1">
              <a:rPr lang="de-CH" smtClean="0"/>
              <a:t>23.10.24</a:t>
            </a:fld>
            <a:endParaRPr lang="de-DE"/>
          </a:p>
        </p:txBody>
      </p:sp>
      <p:sp>
        <p:nvSpPr>
          <p:cNvPr id="3" name="Footer Placeholder 2"/>
          <p:cNvSpPr>
            <a:spLocks noGrp="1"/>
          </p:cNvSpPr>
          <p:nvPr>
            <p:ph type="ftr" sz="quarter" idx="11"/>
          </p:nvPr>
        </p:nvSpPr>
        <p:spPr/>
        <p:txBody>
          <a:bodyPr/>
          <a:lstStyle/>
          <a:p>
            <a:r>
              <a:rPr lang="de-DE"/>
              <a:t>EF Chemie – Kunststoffe</a:t>
            </a:r>
          </a:p>
        </p:txBody>
      </p:sp>
      <p:sp>
        <p:nvSpPr>
          <p:cNvPr id="4" name="Slide Number Placeholder 3"/>
          <p:cNvSpPr>
            <a:spLocks noGrp="1"/>
          </p:cNvSpPr>
          <p:nvPr>
            <p:ph type="sldNum" sz="quarter" idx="12"/>
          </p:nvPr>
        </p:nvSpPr>
        <p:spPr/>
        <p:txBody>
          <a:bodyPr/>
          <a:lstStyle/>
          <a:p>
            <a:fld id="{AB9C223C-AFDF-5344-B819-CD402B194AC2}" type="slidenum">
              <a:rPr lang="de-DE" smtClean="0"/>
              <a:t>‹Nr.›</a:t>
            </a:fld>
            <a:endParaRPr lang="de-DE"/>
          </a:p>
        </p:txBody>
      </p:sp>
    </p:spTree>
    <p:extLst>
      <p:ext uri="{BB962C8B-B14F-4D97-AF65-F5344CB8AC3E}">
        <p14:creationId xmlns:p14="http://schemas.microsoft.com/office/powerpoint/2010/main" val="13433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D7F3685C-0B89-9541-9DFC-51100D7B2349}" type="datetime1">
              <a:rPr lang="de-CH" smtClean="0"/>
              <a:t>23.10.24</a:t>
            </a:fld>
            <a:endParaRPr lang="de-DE"/>
          </a:p>
        </p:txBody>
      </p:sp>
      <p:sp>
        <p:nvSpPr>
          <p:cNvPr id="6" name="Footer Placeholder 5"/>
          <p:cNvSpPr>
            <a:spLocks noGrp="1"/>
          </p:cNvSpPr>
          <p:nvPr>
            <p:ph type="ftr" sz="quarter" idx="11"/>
          </p:nvPr>
        </p:nvSpPr>
        <p:spPr/>
        <p:txBody>
          <a:bodyPr/>
          <a:lstStyle/>
          <a:p>
            <a:r>
              <a:rPr lang="de-DE"/>
              <a:t>EF Chemie – Kunststoffe</a:t>
            </a:r>
          </a:p>
        </p:txBody>
      </p:sp>
      <p:sp>
        <p:nvSpPr>
          <p:cNvPr id="7" name="Slide Number Placeholder 6"/>
          <p:cNvSpPr>
            <a:spLocks noGrp="1"/>
          </p:cNvSpPr>
          <p:nvPr>
            <p:ph type="sldNum" sz="quarter" idx="12"/>
          </p:nvPr>
        </p:nvSpPr>
        <p:spPr/>
        <p:txBody>
          <a:bodyPr/>
          <a:lstStyle/>
          <a:p>
            <a:fld id="{AB9C223C-AFDF-5344-B819-CD402B194AC2}" type="slidenum">
              <a:rPr lang="de-DE" smtClean="0"/>
              <a:t>‹Nr.›</a:t>
            </a:fld>
            <a:endParaRPr lang="de-DE"/>
          </a:p>
        </p:txBody>
      </p:sp>
    </p:spTree>
    <p:extLst>
      <p:ext uri="{BB962C8B-B14F-4D97-AF65-F5344CB8AC3E}">
        <p14:creationId xmlns:p14="http://schemas.microsoft.com/office/powerpoint/2010/main" val="765796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4B9B4E7-280C-CE45-9AF7-8C94E53C714C}" type="datetime1">
              <a:rPr lang="de-CH" smtClean="0"/>
              <a:t>23.10.24</a:t>
            </a:fld>
            <a:endParaRPr lang="de-DE"/>
          </a:p>
        </p:txBody>
      </p:sp>
      <p:sp>
        <p:nvSpPr>
          <p:cNvPr id="6" name="Footer Placeholder 5"/>
          <p:cNvSpPr>
            <a:spLocks noGrp="1"/>
          </p:cNvSpPr>
          <p:nvPr>
            <p:ph type="ftr" sz="quarter" idx="11"/>
          </p:nvPr>
        </p:nvSpPr>
        <p:spPr/>
        <p:txBody>
          <a:bodyPr/>
          <a:lstStyle/>
          <a:p>
            <a:r>
              <a:rPr lang="de-DE"/>
              <a:t>EF Chemie – Kunststoffe</a:t>
            </a:r>
          </a:p>
        </p:txBody>
      </p:sp>
      <p:sp>
        <p:nvSpPr>
          <p:cNvPr id="7" name="Slide Number Placeholder 6"/>
          <p:cNvSpPr>
            <a:spLocks noGrp="1"/>
          </p:cNvSpPr>
          <p:nvPr>
            <p:ph type="sldNum" sz="quarter" idx="12"/>
          </p:nvPr>
        </p:nvSpPr>
        <p:spPr/>
        <p:txBody>
          <a:bodyPr/>
          <a:lstStyle/>
          <a:p>
            <a:fld id="{AB9C223C-AFDF-5344-B819-CD402B194AC2}" type="slidenum">
              <a:rPr lang="de-DE" smtClean="0"/>
              <a:t>‹Nr.›</a:t>
            </a:fld>
            <a:endParaRPr lang="de-DE"/>
          </a:p>
        </p:txBody>
      </p:sp>
    </p:spTree>
    <p:extLst>
      <p:ext uri="{BB962C8B-B14F-4D97-AF65-F5344CB8AC3E}">
        <p14:creationId xmlns:p14="http://schemas.microsoft.com/office/powerpoint/2010/main" val="3868213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4AE7D-77B9-4540-9C67-CC4D4EEBAEDC}" type="datetime1">
              <a:rPr lang="de-CH" smtClean="0"/>
              <a:t>23.10.24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EF </a:t>
            </a:r>
            <a:r>
              <a:rPr lang="en-US" dirty="0" err="1"/>
              <a:t>Chemie</a:t>
            </a:r>
            <a:r>
              <a:rPr lang="en-US" dirty="0"/>
              <a:t> – </a:t>
            </a:r>
            <a:r>
              <a:rPr lang="en-US" dirty="0" err="1"/>
              <a:t>Kunststoffe</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‹Nr.›</a:t>
            </a:fld>
            <a:endParaRPr lang="en-US" dirty="0"/>
          </a:p>
        </p:txBody>
      </p:sp>
    </p:spTree>
    <p:extLst>
      <p:ext uri="{BB962C8B-B14F-4D97-AF65-F5344CB8AC3E}">
        <p14:creationId xmlns:p14="http://schemas.microsoft.com/office/powerpoint/2010/main" val="29404849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7"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gif"/><Relationship Id="rId5" Type="http://schemas.openxmlformats.org/officeDocument/2006/relationships/image" Target="../media/image38.jpeg"/><Relationship Id="rId4" Type="http://schemas.openxmlformats.org/officeDocument/2006/relationships/image" Target="../media/image37.jpeg"/></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416969-4B9C-BF4E-97BF-FB3ECBD0F768}"/>
              </a:ext>
            </a:extLst>
          </p:cNvPr>
          <p:cNvSpPr>
            <a:spLocks noGrp="1"/>
          </p:cNvSpPr>
          <p:nvPr>
            <p:ph type="ctrTitle"/>
          </p:nvPr>
        </p:nvSpPr>
        <p:spPr>
          <a:xfrm>
            <a:off x="622854" y="293834"/>
            <a:ext cx="8017564" cy="1262158"/>
          </a:xfrm>
        </p:spPr>
        <p:txBody>
          <a:bodyPr/>
          <a:lstStyle/>
          <a:p>
            <a:r>
              <a:rPr lang="de-DE" dirty="0">
                <a:latin typeface="Arial" panose="020B0604020202020204" pitchFamily="34" charset="0"/>
                <a:cs typeface="Arial" panose="020B0604020202020204" pitchFamily="34" charset="0"/>
              </a:rPr>
              <a:t>Kunststoffe</a:t>
            </a:r>
          </a:p>
        </p:txBody>
      </p:sp>
      <p:sp>
        <p:nvSpPr>
          <p:cNvPr id="3" name="Untertitel 2">
            <a:extLst>
              <a:ext uri="{FF2B5EF4-FFF2-40B4-BE49-F238E27FC236}">
                <a16:creationId xmlns:a16="http://schemas.microsoft.com/office/drawing/2014/main" id="{5FEA2157-86B2-F74F-9D33-6F742682DB3D}"/>
              </a:ext>
            </a:extLst>
          </p:cNvPr>
          <p:cNvSpPr>
            <a:spLocks noGrp="1"/>
          </p:cNvSpPr>
          <p:nvPr>
            <p:ph type="subTitle" idx="1"/>
          </p:nvPr>
        </p:nvSpPr>
        <p:spPr>
          <a:xfrm>
            <a:off x="5693435" y="2709595"/>
            <a:ext cx="2917590" cy="2185903"/>
          </a:xfrm>
        </p:spPr>
        <p:txBody>
          <a:bodyPr anchor="t">
            <a:normAutofit/>
          </a:bodyPr>
          <a:lstStyle/>
          <a:p>
            <a:pPr algn="l">
              <a:lnSpc>
                <a:spcPct val="120000"/>
              </a:lnSpc>
            </a:pPr>
            <a:r>
              <a:rPr lang="de-CH" dirty="0">
                <a:solidFill>
                  <a:schemeClr val="tx1">
                    <a:lumMod val="65000"/>
                    <a:lumOff val="35000"/>
                  </a:schemeClr>
                </a:solidFill>
                <a:latin typeface="Arial" panose="020B0604020202020204" pitchFamily="34" charset="0"/>
                <a:cs typeface="Arial" panose="020B0604020202020204" pitchFamily="34" charset="0"/>
              </a:rPr>
              <a:t>Eigenschaften und Verwendung</a:t>
            </a:r>
          </a:p>
          <a:p>
            <a:pPr algn="l">
              <a:lnSpc>
                <a:spcPct val="120000"/>
              </a:lnSpc>
            </a:pPr>
            <a:r>
              <a:rPr lang="de-CH" dirty="0">
                <a:solidFill>
                  <a:schemeClr val="tx1">
                    <a:lumMod val="65000"/>
                    <a:lumOff val="35000"/>
                  </a:schemeClr>
                </a:solidFill>
                <a:latin typeface="Arial" panose="020B0604020202020204" pitchFamily="34" charset="0"/>
                <a:cs typeface="Arial" panose="020B0604020202020204" pitchFamily="34" charset="0"/>
              </a:rPr>
              <a:t>Herstellung</a:t>
            </a:r>
          </a:p>
          <a:p>
            <a:pPr algn="l">
              <a:lnSpc>
                <a:spcPct val="120000"/>
              </a:lnSpc>
            </a:pPr>
            <a:r>
              <a:rPr lang="de-CH" dirty="0">
                <a:solidFill>
                  <a:schemeClr val="tx1">
                    <a:lumMod val="65000"/>
                    <a:lumOff val="35000"/>
                  </a:schemeClr>
                </a:solidFill>
                <a:latin typeface="Arial" panose="020B0604020202020204" pitchFamily="34" charset="0"/>
                <a:cs typeface="Arial" panose="020B0604020202020204" pitchFamily="34" charset="0"/>
              </a:rPr>
              <a:t>Recycling</a:t>
            </a:r>
            <a:endParaRPr lang="de-DE"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Grafik 5" descr="Ein Bild, das farbig, verschieden, verschiedene, Farben enthält.&#10;&#10;Automatisch generierte Beschreibung">
            <a:extLst>
              <a:ext uri="{FF2B5EF4-FFF2-40B4-BE49-F238E27FC236}">
                <a16:creationId xmlns:a16="http://schemas.microsoft.com/office/drawing/2014/main" id="{EFD2DC6D-9E13-7945-A92E-1A1A292B07FF}"/>
              </a:ext>
            </a:extLst>
          </p:cNvPr>
          <p:cNvPicPr>
            <a:picLocks noChangeAspect="1"/>
          </p:cNvPicPr>
          <p:nvPr/>
        </p:nvPicPr>
        <p:blipFill>
          <a:blip r:embed="rId2"/>
          <a:stretch>
            <a:fillRect/>
          </a:stretch>
        </p:blipFill>
        <p:spPr>
          <a:xfrm>
            <a:off x="935184" y="1534759"/>
            <a:ext cx="4458703" cy="4535577"/>
          </a:xfrm>
          <a:prstGeom prst="rect">
            <a:avLst/>
          </a:prstGeom>
        </p:spPr>
      </p:pic>
      <p:sp>
        <p:nvSpPr>
          <p:cNvPr id="7" name="Fußzeilenplatzhalter 6">
            <a:extLst>
              <a:ext uri="{FF2B5EF4-FFF2-40B4-BE49-F238E27FC236}">
                <a16:creationId xmlns:a16="http://schemas.microsoft.com/office/drawing/2014/main" id="{D6F1D754-271E-9A4D-8CB0-C1D3B618E1EB}"/>
              </a:ext>
            </a:extLst>
          </p:cNvPr>
          <p:cNvSpPr>
            <a:spLocks noGrp="1"/>
          </p:cNvSpPr>
          <p:nvPr>
            <p:ph type="ftr" sz="quarter" idx="11"/>
          </p:nvPr>
        </p:nvSpPr>
        <p:spPr/>
        <p:txBody>
          <a:bodyPr/>
          <a:lstStyle/>
          <a:p>
            <a:r>
              <a:rPr lang="de-DE"/>
              <a:t>EF Chemie – Kunststoffe</a:t>
            </a:r>
          </a:p>
        </p:txBody>
      </p:sp>
    </p:spTree>
    <p:extLst>
      <p:ext uri="{BB962C8B-B14F-4D97-AF65-F5344CB8AC3E}">
        <p14:creationId xmlns:p14="http://schemas.microsoft.com/office/powerpoint/2010/main" val="1087202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921233"/>
          </a:xfrm>
        </p:spPr>
        <p:txBody>
          <a:bodyPr/>
          <a:lstStyle/>
          <a:p>
            <a:r>
              <a:rPr lang="de-DE" dirty="0"/>
              <a:t>Lösung</a:t>
            </a:r>
          </a:p>
        </p:txBody>
      </p:sp>
      <p:sp>
        <p:nvSpPr>
          <p:cNvPr id="3" name="Inhaltsplatzhalter 2"/>
          <p:cNvSpPr>
            <a:spLocks noGrp="1"/>
          </p:cNvSpPr>
          <p:nvPr>
            <p:ph idx="1"/>
          </p:nvPr>
        </p:nvSpPr>
        <p:spPr>
          <a:xfrm>
            <a:off x="628650" y="1460500"/>
            <a:ext cx="7886700" cy="4351338"/>
          </a:xfrm>
        </p:spPr>
        <p:txBody>
          <a:bodyPr>
            <a:normAutofit fontScale="92500" lnSpcReduction="20000"/>
          </a:bodyPr>
          <a:lstStyle/>
          <a:p>
            <a:pPr marL="457200" indent="-457200">
              <a:lnSpc>
                <a:spcPct val="120000"/>
              </a:lnSpc>
              <a:buAutoNum type="alphaLcParenR"/>
            </a:pPr>
            <a:r>
              <a:rPr lang="de-CH" dirty="0"/>
              <a:t>Wasser</a:t>
            </a:r>
          </a:p>
          <a:p>
            <a:pPr marL="457200" indent="-457200">
              <a:lnSpc>
                <a:spcPct val="120000"/>
              </a:lnSpc>
              <a:buAutoNum type="alphaLcParenR"/>
            </a:pPr>
            <a:r>
              <a:rPr lang="de-CH" dirty="0"/>
              <a:t>Wasser besitzt im Feststoff (Eis) eine Struktur mit vielen Hohlräumen (wie Elastomere). </a:t>
            </a:r>
          </a:p>
          <a:p>
            <a:pPr marL="449263" indent="0">
              <a:lnSpc>
                <a:spcPct val="120000"/>
              </a:lnSpc>
              <a:buNone/>
            </a:pPr>
            <a:r>
              <a:rPr lang="de-CH" dirty="0"/>
              <a:t>Im Gegensatz zu Elastomere (amorph) bilden die Wasser-Moleküle aber ein streng geordnetes Gitter. Die Moleküle werden über H-Brücken, fast perfekt tetraedrisch angeordnet und zusammen-gehalten. Beim Erwärmen lösen sich diese H-Brücken teilweise und die Moleküle rücken näher zusammen.</a:t>
            </a:r>
          </a:p>
          <a:p>
            <a:pPr marL="0" indent="0">
              <a:lnSpc>
                <a:spcPct val="120000"/>
              </a:lnSpc>
              <a:buNone/>
            </a:pPr>
            <a:endParaRPr lang="de-DE" dirty="0"/>
          </a:p>
        </p:txBody>
      </p:sp>
      <p:sp>
        <p:nvSpPr>
          <p:cNvPr id="4" name="Fußzeilenplatzhalter 3"/>
          <p:cNvSpPr>
            <a:spLocks noGrp="1"/>
          </p:cNvSpPr>
          <p:nvPr>
            <p:ph type="ftr" sz="quarter" idx="11"/>
          </p:nvPr>
        </p:nvSpPr>
        <p:spPr/>
        <p:txBody>
          <a:bodyPr/>
          <a:lstStyle/>
          <a:p>
            <a:r>
              <a:rPr lang="de-CH"/>
              <a:t>EF Chemie – Kunststoffe</a:t>
            </a:r>
          </a:p>
        </p:txBody>
      </p:sp>
    </p:spTree>
    <p:extLst>
      <p:ext uri="{BB962C8B-B14F-4D97-AF65-F5344CB8AC3E}">
        <p14:creationId xmlns:p14="http://schemas.microsoft.com/office/powerpoint/2010/main" val="4245999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a:t>
            </a:r>
          </a:p>
        </p:txBody>
      </p:sp>
      <p:sp>
        <p:nvSpPr>
          <p:cNvPr id="3" name="Inhaltsplatzhalter 2"/>
          <p:cNvSpPr>
            <a:spLocks noGrp="1"/>
          </p:cNvSpPr>
          <p:nvPr>
            <p:ph idx="1"/>
          </p:nvPr>
        </p:nvSpPr>
        <p:spPr/>
        <p:txBody>
          <a:bodyPr/>
          <a:lstStyle/>
          <a:p>
            <a:pPr marL="0" indent="0">
              <a:buNone/>
            </a:pPr>
            <a:r>
              <a:rPr lang="de-CH" dirty="0"/>
              <a:t>Ein Autoreifen, der aus einem künstlichen Elastomer besteht, ist eigentlich nur aus </a:t>
            </a:r>
            <a:r>
              <a:rPr lang="de-CH" i="1" dirty="0"/>
              <a:t>einem einzigen</a:t>
            </a:r>
            <a:r>
              <a:rPr lang="de-CH" dirty="0"/>
              <a:t> Molekül aufgebaut. Erläutere diese verblüffende Tatsache. Warum ist die Tatsache überhaupt verblüffend?</a:t>
            </a:r>
          </a:p>
        </p:txBody>
      </p:sp>
      <p:sp>
        <p:nvSpPr>
          <p:cNvPr id="4" name="Fußzeilenplatzhalter 3"/>
          <p:cNvSpPr>
            <a:spLocks noGrp="1"/>
          </p:cNvSpPr>
          <p:nvPr>
            <p:ph type="ftr" sz="quarter" idx="11"/>
          </p:nvPr>
        </p:nvSpPr>
        <p:spPr/>
        <p:txBody>
          <a:bodyPr/>
          <a:lstStyle/>
          <a:p>
            <a:r>
              <a:rPr lang="de-CH"/>
              <a:t>EF Chemie – Kunststoffe</a:t>
            </a:r>
          </a:p>
        </p:txBody>
      </p:sp>
    </p:spTree>
    <p:extLst>
      <p:ext uri="{BB962C8B-B14F-4D97-AF65-F5344CB8AC3E}">
        <p14:creationId xmlns:p14="http://schemas.microsoft.com/office/powerpoint/2010/main" val="2119849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19075"/>
            <a:ext cx="7886700" cy="1325563"/>
          </a:xfrm>
        </p:spPr>
        <p:txBody>
          <a:bodyPr/>
          <a:lstStyle/>
          <a:p>
            <a:r>
              <a:rPr lang="de-DE" dirty="0"/>
              <a:t>Lösung</a:t>
            </a:r>
          </a:p>
        </p:txBody>
      </p:sp>
      <p:sp>
        <p:nvSpPr>
          <p:cNvPr id="3" name="Inhaltsplatzhalter 2"/>
          <p:cNvSpPr>
            <a:spLocks noGrp="1"/>
          </p:cNvSpPr>
          <p:nvPr>
            <p:ph idx="1"/>
          </p:nvPr>
        </p:nvSpPr>
        <p:spPr>
          <a:xfrm>
            <a:off x="628650" y="1534332"/>
            <a:ext cx="7886700" cy="4642631"/>
          </a:xfrm>
        </p:spPr>
        <p:txBody>
          <a:bodyPr>
            <a:normAutofit fontScale="85000" lnSpcReduction="10000"/>
          </a:bodyPr>
          <a:lstStyle/>
          <a:p>
            <a:pPr marL="0" indent="0">
              <a:lnSpc>
                <a:spcPct val="120000"/>
              </a:lnSpc>
              <a:buNone/>
            </a:pPr>
            <a:r>
              <a:rPr lang="de-CH" dirty="0"/>
              <a:t>Verblüffend: Man kann das Molekül sehen und dem Molekül Eigenschaften zuordnen (Stoff-/Molekülebene kann nicht mehr strikte getrennt werden!)</a:t>
            </a:r>
          </a:p>
          <a:p>
            <a:pPr marL="0" indent="0">
              <a:lnSpc>
                <a:spcPct val="120000"/>
              </a:lnSpc>
              <a:buNone/>
            </a:pPr>
            <a:r>
              <a:rPr lang="de-CH" dirty="0"/>
              <a:t>Elastomere sind aus Makromolekülen aufgebaut, die weitmaschig </a:t>
            </a:r>
            <a:r>
              <a:rPr lang="de-CH" i="1" dirty="0"/>
              <a:t>über Kovalenzbindungen</a:t>
            </a:r>
            <a:r>
              <a:rPr lang="de-CH" dirty="0"/>
              <a:t> dreidimensional miteinander </a:t>
            </a:r>
            <a:r>
              <a:rPr lang="de-CH" i="1" dirty="0"/>
              <a:t>vernetzt</a:t>
            </a:r>
            <a:r>
              <a:rPr lang="de-CH" dirty="0"/>
              <a:t> sind. So liegen nicht einzelne Makromoleküle vor, die über reine zwischenmolekulare WW zusammengehalten werden. Vielmehr ist es möglich, stets entlang von Kovalenzbindungen von einem beliebigen Atom des Reifens zu einem beliebigen anderen Atom zu gelangen. </a:t>
            </a:r>
            <a:endParaRPr lang="de-DE" dirty="0"/>
          </a:p>
        </p:txBody>
      </p:sp>
      <p:sp>
        <p:nvSpPr>
          <p:cNvPr id="4" name="Fußzeilenplatzhalter 3"/>
          <p:cNvSpPr>
            <a:spLocks noGrp="1"/>
          </p:cNvSpPr>
          <p:nvPr>
            <p:ph type="ftr" sz="quarter" idx="11"/>
          </p:nvPr>
        </p:nvSpPr>
        <p:spPr/>
        <p:txBody>
          <a:bodyPr/>
          <a:lstStyle/>
          <a:p>
            <a:r>
              <a:rPr lang="de-CH"/>
              <a:t>EF Chemie – Kunststoffe</a:t>
            </a:r>
          </a:p>
        </p:txBody>
      </p:sp>
    </p:spTree>
    <p:extLst>
      <p:ext uri="{BB962C8B-B14F-4D97-AF65-F5344CB8AC3E}">
        <p14:creationId xmlns:p14="http://schemas.microsoft.com/office/powerpoint/2010/main" val="1281851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484B87-E888-F72B-1866-4DDD0A98E6D1}"/>
              </a:ext>
            </a:extLst>
          </p:cNvPr>
          <p:cNvSpPr>
            <a:spLocks noGrp="1"/>
          </p:cNvSpPr>
          <p:nvPr>
            <p:ph type="title"/>
          </p:nvPr>
        </p:nvSpPr>
        <p:spPr/>
        <p:txBody>
          <a:bodyPr/>
          <a:lstStyle/>
          <a:p>
            <a:r>
              <a:rPr lang="de-DE" dirty="0"/>
              <a:t>Experiment 3</a:t>
            </a:r>
          </a:p>
        </p:txBody>
      </p:sp>
      <p:sp>
        <p:nvSpPr>
          <p:cNvPr id="4" name="Fußzeilenplatzhalter 3">
            <a:extLst>
              <a:ext uri="{FF2B5EF4-FFF2-40B4-BE49-F238E27FC236}">
                <a16:creationId xmlns:a16="http://schemas.microsoft.com/office/drawing/2014/main" id="{A7E68B97-0A12-8360-F0AE-141737B838CD}"/>
              </a:ext>
            </a:extLst>
          </p:cNvPr>
          <p:cNvSpPr>
            <a:spLocks noGrp="1"/>
          </p:cNvSpPr>
          <p:nvPr>
            <p:ph type="ftr" sz="quarter" idx="11"/>
          </p:nvPr>
        </p:nvSpPr>
        <p:spPr/>
        <p:txBody>
          <a:bodyPr/>
          <a:lstStyle/>
          <a:p>
            <a:r>
              <a:rPr lang="de-DE"/>
              <a:t>EF Chemie – Kunststoffe</a:t>
            </a:r>
            <a:endParaRPr lang="de-DE" dirty="0"/>
          </a:p>
        </p:txBody>
      </p:sp>
    </p:spTree>
    <p:extLst>
      <p:ext uri="{BB962C8B-B14F-4D97-AF65-F5344CB8AC3E}">
        <p14:creationId xmlns:p14="http://schemas.microsoft.com/office/powerpoint/2010/main" val="3336113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A4BE9-3AF6-2E4E-B636-ABB14D3C16CE}"/>
              </a:ext>
            </a:extLst>
          </p:cNvPr>
          <p:cNvSpPr>
            <a:spLocks noGrp="1"/>
          </p:cNvSpPr>
          <p:nvPr>
            <p:ph type="title"/>
          </p:nvPr>
        </p:nvSpPr>
        <p:spPr>
          <a:xfrm>
            <a:off x="603936" y="365126"/>
            <a:ext cx="7886700" cy="1325563"/>
          </a:xfrm>
        </p:spPr>
        <p:txBody>
          <a:bodyPr/>
          <a:lstStyle/>
          <a:p>
            <a:r>
              <a:rPr lang="de-DE" dirty="0"/>
              <a:t>Beilsteinprobe (S. 10)</a:t>
            </a:r>
          </a:p>
        </p:txBody>
      </p:sp>
      <p:sp>
        <p:nvSpPr>
          <p:cNvPr id="4" name="Fußzeilenplatzhalter 3">
            <a:extLst>
              <a:ext uri="{FF2B5EF4-FFF2-40B4-BE49-F238E27FC236}">
                <a16:creationId xmlns:a16="http://schemas.microsoft.com/office/drawing/2014/main" id="{D16A9BEA-577A-B741-9508-5D2F4CFAC464}"/>
              </a:ext>
            </a:extLst>
          </p:cNvPr>
          <p:cNvSpPr>
            <a:spLocks noGrp="1"/>
          </p:cNvSpPr>
          <p:nvPr>
            <p:ph type="ftr" sz="quarter" idx="11"/>
          </p:nvPr>
        </p:nvSpPr>
        <p:spPr/>
        <p:txBody>
          <a:bodyPr/>
          <a:lstStyle/>
          <a:p>
            <a:r>
              <a:rPr lang="de-DE"/>
              <a:t>EF Chemie – Kunststoffe</a:t>
            </a:r>
            <a:endParaRPr lang="de-DE" dirty="0"/>
          </a:p>
        </p:txBody>
      </p:sp>
      <p:pic>
        <p:nvPicPr>
          <p:cNvPr id="6" name="Grafik 5">
            <a:extLst>
              <a:ext uri="{FF2B5EF4-FFF2-40B4-BE49-F238E27FC236}">
                <a16:creationId xmlns:a16="http://schemas.microsoft.com/office/drawing/2014/main" id="{4119D3EF-30DD-9C4B-A155-484E1EF41394}"/>
              </a:ext>
            </a:extLst>
          </p:cNvPr>
          <p:cNvPicPr>
            <a:picLocks noChangeAspect="1"/>
          </p:cNvPicPr>
          <p:nvPr/>
        </p:nvPicPr>
        <p:blipFill>
          <a:blip r:embed="rId3"/>
          <a:stretch>
            <a:fillRect/>
          </a:stretch>
        </p:blipFill>
        <p:spPr>
          <a:xfrm>
            <a:off x="506627" y="2109143"/>
            <a:ext cx="8505053" cy="3884881"/>
          </a:xfrm>
          <a:prstGeom prst="rect">
            <a:avLst/>
          </a:prstGeom>
        </p:spPr>
      </p:pic>
      <p:sp>
        <p:nvSpPr>
          <p:cNvPr id="3" name="Textfeld 2">
            <a:extLst>
              <a:ext uri="{FF2B5EF4-FFF2-40B4-BE49-F238E27FC236}">
                <a16:creationId xmlns:a16="http://schemas.microsoft.com/office/drawing/2014/main" id="{74BEC48D-F0DB-0945-BB3D-4E317BD71A15}"/>
              </a:ext>
            </a:extLst>
          </p:cNvPr>
          <p:cNvSpPr txBox="1"/>
          <p:nvPr/>
        </p:nvSpPr>
        <p:spPr>
          <a:xfrm>
            <a:off x="5665058" y="1828800"/>
            <a:ext cx="3086100" cy="830997"/>
          </a:xfrm>
          <a:prstGeom prst="rect">
            <a:avLst/>
          </a:prstGeom>
          <a:noFill/>
        </p:spPr>
        <p:txBody>
          <a:bodyPr wrap="square" rtlCol="0">
            <a:spAutoFit/>
          </a:bodyPr>
          <a:lstStyle/>
          <a:p>
            <a:r>
              <a:rPr lang="de-DE" sz="2400" dirty="0">
                <a:solidFill>
                  <a:srgbClr val="008F00"/>
                </a:solidFill>
              </a:rPr>
              <a:t>Atomsorte Kupfer: grüne Flammenfarbe</a:t>
            </a:r>
          </a:p>
        </p:txBody>
      </p:sp>
    </p:spTree>
    <p:extLst>
      <p:ext uri="{BB962C8B-B14F-4D97-AF65-F5344CB8AC3E}">
        <p14:creationId xmlns:p14="http://schemas.microsoft.com/office/powerpoint/2010/main" val="2924905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8426"/>
            <a:ext cx="8229600" cy="1258688"/>
          </a:xfrm>
        </p:spPr>
        <p:txBody>
          <a:bodyPr>
            <a:noAutofit/>
          </a:bodyPr>
          <a:lstStyle/>
          <a:p>
            <a:pPr algn="ctr"/>
            <a:r>
              <a:rPr lang="de-DE" sz="3600" dirty="0"/>
              <a:t>Flammenfarben: </a:t>
            </a:r>
            <a:br>
              <a:rPr lang="de-DE" sz="3600" dirty="0"/>
            </a:br>
            <a:r>
              <a:rPr lang="de-DE" sz="3600" dirty="0"/>
              <a:t>Erklärung mit dem </a:t>
            </a:r>
            <a:r>
              <a:rPr lang="de-DE" sz="3600" cap="small" dirty="0">
                <a:solidFill>
                  <a:schemeClr val="tx1"/>
                </a:solidFill>
                <a:latin typeface="+mn-lt"/>
                <a:ea typeface="+mn-ea"/>
                <a:cs typeface="+mn-cs"/>
              </a:rPr>
              <a:t>Bohr</a:t>
            </a:r>
            <a:r>
              <a:rPr lang="de-DE" sz="3600" dirty="0"/>
              <a:t>-Modell</a:t>
            </a:r>
          </a:p>
        </p:txBody>
      </p:sp>
      <p:sp>
        <p:nvSpPr>
          <p:cNvPr id="4" name="Fußzeilenplatzhalter 3"/>
          <p:cNvSpPr>
            <a:spLocks noGrp="1"/>
          </p:cNvSpPr>
          <p:nvPr>
            <p:ph type="ftr" sz="quarter" idx="11"/>
          </p:nvPr>
        </p:nvSpPr>
        <p:spPr/>
        <p:txBody>
          <a:bodyPr/>
          <a:lstStyle/>
          <a:p>
            <a:r>
              <a:rPr lang="en-US"/>
              <a:t>EF Chemie – Kunststoffe</a:t>
            </a:r>
            <a:endParaRPr lang="de-CH" dirty="0"/>
          </a:p>
        </p:txBody>
      </p:sp>
      <p:sp>
        <p:nvSpPr>
          <p:cNvPr id="12" name="Oval 11">
            <a:extLst>
              <a:ext uri="{FF2B5EF4-FFF2-40B4-BE49-F238E27FC236}">
                <a16:creationId xmlns:a16="http://schemas.microsoft.com/office/drawing/2014/main" id="{B4941A05-A795-EA4F-8A3C-74E9337DF8A6}"/>
              </a:ext>
            </a:extLst>
          </p:cNvPr>
          <p:cNvSpPr/>
          <p:nvPr/>
        </p:nvSpPr>
        <p:spPr>
          <a:xfrm>
            <a:off x="1857819" y="4155048"/>
            <a:ext cx="165600" cy="165600"/>
          </a:xfrm>
          <a:prstGeom prst="ellipse">
            <a:avLst/>
          </a:prstGeom>
          <a:solidFill>
            <a:schemeClr val="bg1">
              <a:lumMod val="5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3" name="Oval 12">
            <a:extLst>
              <a:ext uri="{FF2B5EF4-FFF2-40B4-BE49-F238E27FC236}">
                <a16:creationId xmlns:a16="http://schemas.microsoft.com/office/drawing/2014/main" id="{7D7EE8AB-7630-4245-8BD0-27D3633242F2}"/>
              </a:ext>
            </a:extLst>
          </p:cNvPr>
          <p:cNvSpPr>
            <a:spLocks noChangeAspect="1"/>
          </p:cNvSpPr>
          <p:nvPr/>
        </p:nvSpPr>
        <p:spPr>
          <a:xfrm>
            <a:off x="1536203" y="3823848"/>
            <a:ext cx="828931" cy="828000"/>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4" name="Oval 13">
            <a:extLst>
              <a:ext uri="{FF2B5EF4-FFF2-40B4-BE49-F238E27FC236}">
                <a16:creationId xmlns:a16="http://schemas.microsoft.com/office/drawing/2014/main" id="{42BC6736-40ED-F442-82ED-508779F586F0}"/>
              </a:ext>
            </a:extLst>
          </p:cNvPr>
          <p:cNvSpPr/>
          <p:nvPr/>
        </p:nvSpPr>
        <p:spPr>
          <a:xfrm>
            <a:off x="1176668" y="3463848"/>
            <a:ext cx="1548000" cy="1548000"/>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5" name="Oval 14">
            <a:extLst>
              <a:ext uri="{FF2B5EF4-FFF2-40B4-BE49-F238E27FC236}">
                <a16:creationId xmlns:a16="http://schemas.microsoft.com/office/drawing/2014/main" id="{45F2C138-2D18-A443-BC21-44B0F0BC11BA}"/>
              </a:ext>
            </a:extLst>
          </p:cNvPr>
          <p:cNvSpPr>
            <a:spLocks/>
          </p:cNvSpPr>
          <p:nvPr/>
        </p:nvSpPr>
        <p:spPr>
          <a:xfrm>
            <a:off x="744668" y="3031848"/>
            <a:ext cx="2412000" cy="2412000"/>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0" name="Untertitel 5">
            <a:extLst>
              <a:ext uri="{FF2B5EF4-FFF2-40B4-BE49-F238E27FC236}">
                <a16:creationId xmlns:a16="http://schemas.microsoft.com/office/drawing/2014/main" id="{B96EBDDE-460F-4E4D-827D-16525CD0C722}"/>
              </a:ext>
            </a:extLst>
          </p:cNvPr>
          <p:cNvSpPr txBox="1">
            <a:spLocks/>
          </p:cNvSpPr>
          <p:nvPr/>
        </p:nvSpPr>
        <p:spPr>
          <a:xfrm>
            <a:off x="689066" y="1473088"/>
            <a:ext cx="4431574" cy="571500"/>
          </a:xfrm>
          <a:prstGeom prst="rect">
            <a:avLst/>
          </a:prstGeom>
        </p:spPr>
        <p:txBody>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de-DE" sz="2000" b="1" kern="0" dirty="0">
                <a:solidFill>
                  <a:srgbClr val="00B050"/>
                </a:solidFill>
              </a:rPr>
              <a:t>Grundzustand für das H-Atom:</a:t>
            </a:r>
          </a:p>
        </p:txBody>
      </p:sp>
      <p:sp>
        <p:nvSpPr>
          <p:cNvPr id="11" name="Textfeld 10">
            <a:extLst>
              <a:ext uri="{FF2B5EF4-FFF2-40B4-BE49-F238E27FC236}">
                <a16:creationId xmlns:a16="http://schemas.microsoft.com/office/drawing/2014/main" id="{B3D86A17-07D2-C445-88AF-4CA796D81406}"/>
              </a:ext>
            </a:extLst>
          </p:cNvPr>
          <p:cNvSpPr txBox="1"/>
          <p:nvPr/>
        </p:nvSpPr>
        <p:spPr>
          <a:xfrm>
            <a:off x="704306" y="1812773"/>
            <a:ext cx="3532414" cy="400110"/>
          </a:xfrm>
          <a:prstGeom prst="rect">
            <a:avLst/>
          </a:prstGeom>
          <a:noFill/>
        </p:spPr>
        <p:txBody>
          <a:bodyPr wrap="square" rtlCol="0">
            <a:spAutoFit/>
          </a:bodyPr>
          <a:lstStyle/>
          <a:p>
            <a:r>
              <a:rPr lang="de-DE" sz="2000" dirty="0">
                <a:solidFill>
                  <a:srgbClr val="00B050"/>
                </a:solidFill>
                <a:latin typeface="Arial" panose="020B0604020202020204" pitchFamily="34" charset="0"/>
                <a:cs typeface="Arial" panose="020B0604020202020204" pitchFamily="34" charset="0"/>
              </a:rPr>
              <a:t>Das </a:t>
            </a:r>
            <a:r>
              <a:rPr lang="de-DE" sz="2000" dirty="0" err="1">
                <a:solidFill>
                  <a:srgbClr val="00B050"/>
                </a:solidFill>
                <a:latin typeface="Arial" panose="020B0604020202020204" pitchFamily="34" charset="0"/>
                <a:cs typeface="Arial" panose="020B0604020202020204" pitchFamily="34" charset="0"/>
              </a:rPr>
              <a:t>e</a:t>
            </a:r>
            <a:r>
              <a:rPr lang="de-DE" sz="2000" baseline="30000" dirty="0">
                <a:solidFill>
                  <a:srgbClr val="00B050"/>
                </a:solidFill>
                <a:latin typeface="Arial" panose="020B0604020202020204" pitchFamily="34" charset="0"/>
                <a:cs typeface="Arial" panose="020B0604020202020204" pitchFamily="34" charset="0"/>
              </a:rPr>
              <a:t>–</a:t>
            </a:r>
            <a:r>
              <a:rPr lang="de-DE" sz="2000" dirty="0">
                <a:solidFill>
                  <a:srgbClr val="00B050"/>
                </a:solidFill>
                <a:latin typeface="Arial" panose="020B0604020202020204" pitchFamily="34" charset="0"/>
                <a:cs typeface="Arial" panose="020B0604020202020204" pitchFamily="34" charset="0"/>
              </a:rPr>
              <a:t> ist auf der K-Schale.</a:t>
            </a:r>
          </a:p>
        </p:txBody>
      </p:sp>
      <p:sp>
        <p:nvSpPr>
          <p:cNvPr id="16" name="Oval 15">
            <a:extLst>
              <a:ext uri="{FF2B5EF4-FFF2-40B4-BE49-F238E27FC236}">
                <a16:creationId xmlns:a16="http://schemas.microsoft.com/office/drawing/2014/main" id="{EA998A7C-9B3F-7347-A048-9A16E5A04E98}"/>
              </a:ext>
            </a:extLst>
          </p:cNvPr>
          <p:cNvSpPr/>
          <p:nvPr/>
        </p:nvSpPr>
        <p:spPr>
          <a:xfrm>
            <a:off x="1946796" y="3786048"/>
            <a:ext cx="75600" cy="75600"/>
          </a:xfrm>
          <a:prstGeom prst="ellipse">
            <a:avLst/>
          </a:prstGeom>
          <a:solidFill>
            <a:srgbClr val="00B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solidFill>
                <a:srgbClr val="00B050"/>
              </a:solidFill>
            </a:endParaRPr>
          </a:p>
        </p:txBody>
      </p:sp>
      <p:sp>
        <p:nvSpPr>
          <p:cNvPr id="32" name="Textfeld 31">
            <a:extLst>
              <a:ext uri="{FF2B5EF4-FFF2-40B4-BE49-F238E27FC236}">
                <a16:creationId xmlns:a16="http://schemas.microsoft.com/office/drawing/2014/main" id="{307F08DF-F450-984D-88F8-629AFC9D6CF1}"/>
              </a:ext>
            </a:extLst>
          </p:cNvPr>
          <p:cNvSpPr txBox="1"/>
          <p:nvPr/>
        </p:nvSpPr>
        <p:spPr>
          <a:xfrm>
            <a:off x="3354433" y="3628347"/>
            <a:ext cx="3532414" cy="1015663"/>
          </a:xfrm>
          <a:prstGeom prst="rect">
            <a:avLst/>
          </a:prstGeom>
          <a:noFill/>
        </p:spPr>
        <p:txBody>
          <a:bodyPr wrap="square" rtlCol="0">
            <a:spAutoFit/>
          </a:bodyPr>
          <a:lstStyle/>
          <a:p>
            <a:r>
              <a:rPr lang="de-DE" sz="2000" dirty="0">
                <a:solidFill>
                  <a:srgbClr val="FF0000"/>
                </a:solidFill>
                <a:latin typeface="Arial" panose="020B0604020202020204" pitchFamily="34" charset="0"/>
                <a:cs typeface="Arial" panose="020B0604020202020204" pitchFamily="34" charset="0"/>
              </a:rPr>
              <a:t>Das </a:t>
            </a:r>
            <a:r>
              <a:rPr lang="de-DE" sz="2000" dirty="0" err="1">
                <a:solidFill>
                  <a:srgbClr val="FF0000"/>
                </a:solidFill>
                <a:latin typeface="Arial" panose="020B0604020202020204" pitchFamily="34" charset="0"/>
                <a:cs typeface="Arial" panose="020B0604020202020204" pitchFamily="34" charset="0"/>
              </a:rPr>
              <a:t>e</a:t>
            </a:r>
            <a:r>
              <a:rPr lang="de-DE" sz="2000" baseline="30000" dirty="0">
                <a:solidFill>
                  <a:srgbClr val="FF0000"/>
                </a:solidFill>
                <a:latin typeface="Arial" panose="020B0604020202020204" pitchFamily="34" charset="0"/>
                <a:cs typeface="Arial" panose="020B0604020202020204" pitchFamily="34" charset="0"/>
              </a:rPr>
              <a:t>–</a:t>
            </a:r>
            <a:r>
              <a:rPr lang="de-DE" sz="2000" dirty="0">
                <a:solidFill>
                  <a:srgbClr val="FF0000"/>
                </a:solidFill>
                <a:latin typeface="Arial" panose="020B0604020202020204" pitchFamily="34" charset="0"/>
                <a:cs typeface="Arial" panose="020B0604020202020204" pitchFamily="34" charset="0"/>
              </a:rPr>
              <a:t> ist auf einer energetisch höher liegenden Schale.</a:t>
            </a:r>
          </a:p>
        </p:txBody>
      </p:sp>
      <p:sp>
        <p:nvSpPr>
          <p:cNvPr id="33" name="Oval 32">
            <a:extLst>
              <a:ext uri="{FF2B5EF4-FFF2-40B4-BE49-F238E27FC236}">
                <a16:creationId xmlns:a16="http://schemas.microsoft.com/office/drawing/2014/main" id="{B0F51585-1387-F249-88A6-D80C003EF184}"/>
              </a:ext>
            </a:extLst>
          </p:cNvPr>
          <p:cNvSpPr/>
          <p:nvPr/>
        </p:nvSpPr>
        <p:spPr>
          <a:xfrm>
            <a:off x="3085276" y="3908304"/>
            <a:ext cx="75600" cy="75600"/>
          </a:xfrm>
          <a:prstGeom prst="ellipse">
            <a:avLst/>
          </a:prstGeom>
          <a:solidFill>
            <a:srgbClr val="FF0000"/>
          </a:solid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solidFill>
                <a:srgbClr val="FF0000"/>
              </a:solidFill>
              <a:latin typeface="Arial" panose="020B0604020202020204" pitchFamily="34" charset="0"/>
              <a:cs typeface="Arial" panose="020B0604020202020204" pitchFamily="34" charset="0"/>
            </a:endParaRPr>
          </a:p>
        </p:txBody>
      </p:sp>
      <p:sp>
        <p:nvSpPr>
          <p:cNvPr id="36" name="Untertitel 5">
            <a:extLst>
              <a:ext uri="{FF2B5EF4-FFF2-40B4-BE49-F238E27FC236}">
                <a16:creationId xmlns:a16="http://schemas.microsoft.com/office/drawing/2014/main" id="{5C29183C-75FC-8C4F-8AC2-9D6C901F33A4}"/>
              </a:ext>
            </a:extLst>
          </p:cNvPr>
          <p:cNvSpPr txBox="1">
            <a:spLocks/>
          </p:cNvSpPr>
          <p:nvPr/>
        </p:nvSpPr>
        <p:spPr>
          <a:xfrm>
            <a:off x="3354433" y="3258821"/>
            <a:ext cx="4431574" cy="571500"/>
          </a:xfrm>
          <a:prstGeom prst="rect">
            <a:avLst/>
          </a:prstGeom>
        </p:spPr>
        <p:txBody>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de-DE" sz="2000" b="1" kern="0" dirty="0">
                <a:solidFill>
                  <a:srgbClr val="FF0000"/>
                </a:solidFill>
                <a:latin typeface="Arial" panose="020B0604020202020204" pitchFamily="34" charset="0"/>
                <a:cs typeface="Arial" panose="020B0604020202020204" pitchFamily="34" charset="0"/>
              </a:rPr>
              <a:t>Angeregter Zustand:</a:t>
            </a:r>
          </a:p>
        </p:txBody>
      </p:sp>
      <p:sp>
        <p:nvSpPr>
          <p:cNvPr id="38" name="Textfeld 37">
            <a:extLst>
              <a:ext uri="{FF2B5EF4-FFF2-40B4-BE49-F238E27FC236}">
                <a16:creationId xmlns:a16="http://schemas.microsoft.com/office/drawing/2014/main" id="{522B2D7F-E7D4-3442-A26C-30DA5721716D}"/>
              </a:ext>
            </a:extLst>
          </p:cNvPr>
          <p:cNvSpPr txBox="1"/>
          <p:nvPr/>
        </p:nvSpPr>
        <p:spPr>
          <a:xfrm>
            <a:off x="1140454" y="2522755"/>
            <a:ext cx="5278880" cy="400110"/>
          </a:xfrm>
          <a:prstGeom prst="rect">
            <a:avLst/>
          </a:prstGeom>
          <a:noFill/>
        </p:spPr>
        <p:txBody>
          <a:bodyPr wrap="square" rtlCol="0">
            <a:spAutoFit/>
          </a:bodyPr>
          <a:lstStyle/>
          <a:p>
            <a:r>
              <a:rPr lang="de-DE" sz="2000" dirty="0">
                <a:latin typeface="Arial" panose="020B0604020202020204" pitchFamily="34" charset="0"/>
                <a:cs typeface="Arial" panose="020B0604020202020204" pitchFamily="34" charset="0"/>
              </a:rPr>
              <a:t>Energiezufuhr (Wärme, elektrische Energie)</a:t>
            </a:r>
          </a:p>
        </p:txBody>
      </p:sp>
      <p:sp>
        <p:nvSpPr>
          <p:cNvPr id="20" name="Textfeld 19">
            <a:extLst>
              <a:ext uri="{FF2B5EF4-FFF2-40B4-BE49-F238E27FC236}">
                <a16:creationId xmlns:a16="http://schemas.microsoft.com/office/drawing/2014/main" id="{68E8926B-8DD0-154D-BF06-734D577970A4}"/>
              </a:ext>
            </a:extLst>
          </p:cNvPr>
          <p:cNvSpPr txBox="1"/>
          <p:nvPr/>
        </p:nvSpPr>
        <p:spPr>
          <a:xfrm>
            <a:off x="2911532" y="5031486"/>
            <a:ext cx="5317376" cy="1015663"/>
          </a:xfrm>
          <a:prstGeom prst="rect">
            <a:avLst/>
          </a:prstGeom>
          <a:noFill/>
        </p:spPr>
        <p:txBody>
          <a:bodyPr wrap="square" rtlCol="0">
            <a:spAutoFit/>
          </a:bodyPr>
          <a:lstStyle/>
          <a:p>
            <a:r>
              <a:rPr lang="de-DE" sz="2000" dirty="0">
                <a:solidFill>
                  <a:srgbClr val="FFC000"/>
                </a:solidFill>
                <a:latin typeface="Arial" panose="020B0604020202020204" pitchFamily="34" charset="0"/>
                <a:cs typeface="Arial" panose="020B0604020202020204" pitchFamily="34" charset="0"/>
              </a:rPr>
              <a:t>Bei der Rückkehr auf eine energieärmere Schale wird Energie in Form von elektromagnetischer Strahlung frei.</a:t>
            </a:r>
          </a:p>
        </p:txBody>
      </p:sp>
      <p:sp>
        <p:nvSpPr>
          <p:cNvPr id="6" name="Gewitterblitz 5">
            <a:extLst>
              <a:ext uri="{FF2B5EF4-FFF2-40B4-BE49-F238E27FC236}">
                <a16:creationId xmlns:a16="http://schemas.microsoft.com/office/drawing/2014/main" id="{30A15967-659E-D64E-815C-8AA627D8DFA5}"/>
              </a:ext>
            </a:extLst>
          </p:cNvPr>
          <p:cNvSpPr/>
          <p:nvPr/>
        </p:nvSpPr>
        <p:spPr>
          <a:xfrm rot="20700946">
            <a:off x="2922380" y="4210849"/>
            <a:ext cx="261927" cy="979022"/>
          </a:xfrm>
          <a:prstGeom prst="lightningBolt">
            <a:avLst/>
          </a:prstGeom>
          <a:solidFill>
            <a:srgbClr val="FFC000"/>
          </a:solid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3293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37" presetClass="path" presetSubtype="0" accel="50000" decel="50000" fill="hold" grpId="1" nodeType="withEffect">
                                  <p:stCondLst>
                                    <p:cond delay="0"/>
                                  </p:stCondLst>
                                  <p:childTnLst>
                                    <p:animMotion origin="layout" path="M -3.88889E-6 -3.7037E-7 L 0.0323 0.01713 C 0.03924 0.02083 0.04948 0.02431 0.06042 0.02593 C 0.07275 0.02801 0.08299 0.02801 0.09028 0.02662 L 0.12483 0.02037 " pathEditMode="relative" rAng="420000" ptsTypes="AAAAA">
                                      <p:cBhvr>
                                        <p:cTn id="12" dur="2000" fill="hold"/>
                                        <p:tgtEl>
                                          <p:spTgt spid="16"/>
                                        </p:tgtEl>
                                        <p:attrNameLst>
                                          <p:attrName>ppt_x</p:attrName>
                                          <p:attrName>ppt_y</p:attrName>
                                        </p:attrNameLst>
                                      </p:cBhvr>
                                      <p:rCtr x="6163" y="1806"/>
                                    </p:animMotion>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ntr" presetSubtype="0" fill="hold" grpId="1"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0" nodeType="clickEffect">
                                  <p:stCondLst>
                                    <p:cond delay="0"/>
                                  </p:stCondLst>
                                  <p:childTnLst>
                                    <p:animMotion origin="layout" path="M 0 0 L 0 0 C -0.0007 0.00718 -0.00087 0.02523 -0.00486 0.0331 C -0.00747 0.03866 -0.00781 0.04097 -0.0125 0.04375 C -0.01459 0.04468 -0.01684 0.04491 -0.01875 0.0456 C -0.02049 0.0463 -0.02188 0.04699 -0.02361 0.04792 C -0.02813 0.04699 -0.03299 0.04676 -0.0375 0.0456 C -0.03976 0.04537 -0.04375 0.04375 -0.04375 0.04375 L -0.04375 0.04375 " pathEditMode="relative" ptsTypes="AAAAAAAAA">
                                      <p:cBhvr>
                                        <p:cTn id="28" dur="2000" fill="hold"/>
                                        <p:tgtEl>
                                          <p:spTgt spid="33"/>
                                        </p:tgtEl>
                                        <p:attrNameLst>
                                          <p:attrName>ppt_x</p:attrName>
                                          <p:attrName>ppt_y</p:attrName>
                                        </p:attrNameLst>
                                      </p:cBhvr>
                                    </p:animMotion>
                                  </p:childTnLst>
                                </p:cTn>
                              </p:par>
                              <p:par>
                                <p:cTn id="29" presetID="1" presetClass="exit" presetSubtype="0" fill="hold" grpId="1" nodeType="withEffect">
                                  <p:stCondLst>
                                    <p:cond delay="0"/>
                                  </p:stCondLst>
                                  <p:childTnLst>
                                    <p:set>
                                      <p:cBhvr>
                                        <p:cTn id="30" dur="1" fill="hold">
                                          <p:stCondLst>
                                            <p:cond delay="0"/>
                                          </p:stCondLst>
                                        </p:cTn>
                                        <p:tgtEl>
                                          <p:spTgt spid="3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6"/>
                                        </p:tgtEl>
                                        <p:attrNameLst>
                                          <p:attrName>style.visibility</p:attrName>
                                        </p:attrNameLst>
                                      </p:cBhvr>
                                      <p:to>
                                        <p:strVal val="hidden"/>
                                      </p:to>
                                    </p:set>
                                  </p:childTnLst>
                                </p:cTn>
                              </p:par>
                              <p:par>
                                <p:cTn id="33" presetID="1" presetClass="entr" presetSubtype="0" fill="hold" grpId="0" nodeType="withEffect">
                                  <p:stCondLst>
                                    <p:cond delay="100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100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animBg="1"/>
      <p:bldP spid="16" grpId="1" animBg="1"/>
      <p:bldP spid="32" grpId="0"/>
      <p:bldP spid="32" grpId="1"/>
      <p:bldP spid="33" grpId="0" animBg="1"/>
      <p:bldP spid="33" grpId="1" animBg="1"/>
      <p:bldP spid="36" grpId="0"/>
      <p:bldP spid="36" grpId="1"/>
      <p:bldP spid="38" grpId="0"/>
      <p:bldP spid="38" grpId="1"/>
      <p:bldP spid="20"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47973"/>
            <a:ext cx="8229600" cy="1143000"/>
          </a:xfrm>
        </p:spPr>
        <p:txBody>
          <a:bodyPr/>
          <a:lstStyle/>
          <a:p>
            <a:pPr algn="l"/>
            <a:r>
              <a:rPr lang="de-DE" dirty="0"/>
              <a:t>Energiestufen im H-Atom</a:t>
            </a:r>
          </a:p>
        </p:txBody>
      </p:sp>
      <p:sp>
        <p:nvSpPr>
          <p:cNvPr id="4" name="Fußzeilenplatzhalter 3"/>
          <p:cNvSpPr>
            <a:spLocks noGrp="1"/>
          </p:cNvSpPr>
          <p:nvPr>
            <p:ph type="ftr" sz="quarter" idx="11"/>
          </p:nvPr>
        </p:nvSpPr>
        <p:spPr/>
        <p:txBody>
          <a:bodyPr/>
          <a:lstStyle/>
          <a:p>
            <a:r>
              <a:rPr lang="en-US"/>
              <a:t>EF Chemie – Kunststoffe</a:t>
            </a:r>
            <a:endParaRPr lang="de-CH"/>
          </a:p>
        </p:txBody>
      </p:sp>
      <p:pic>
        <p:nvPicPr>
          <p:cNvPr id="6" name="Picture 95" descr=":Praktikum:11 Flammenfärbung:Farbensehen:H-übergänge-bearbeitet.gif"/>
          <p:cNvPicPr/>
          <p:nvPr/>
        </p:nvPicPr>
        <p:blipFill>
          <a:blip r:embed="rId3" cstate="print">
            <a:extLst>
              <a:ext uri="{28A0092B-C50C-407E-A947-70E740481C1C}">
                <a14:useLocalDpi xmlns:a14="http://schemas.microsoft.com/office/drawing/2010/main"/>
              </a:ext>
            </a:extLst>
          </a:blip>
          <a:srcRect b="2007"/>
          <a:stretch>
            <a:fillRect/>
          </a:stretch>
        </p:blipFill>
        <p:spPr bwMode="auto">
          <a:xfrm>
            <a:off x="309867" y="1485030"/>
            <a:ext cx="5391323" cy="4680000"/>
          </a:xfrm>
          <a:prstGeom prst="rect">
            <a:avLst/>
          </a:prstGeom>
          <a:noFill/>
          <a:ln w="9525">
            <a:noFill/>
            <a:miter lim="800000"/>
            <a:headEnd/>
            <a:tailEnd/>
          </a:ln>
        </p:spPr>
      </p:pic>
      <p:sp>
        <p:nvSpPr>
          <p:cNvPr id="7" name="Textfeld 6">
            <a:extLst>
              <a:ext uri="{FF2B5EF4-FFF2-40B4-BE49-F238E27FC236}">
                <a16:creationId xmlns:a16="http://schemas.microsoft.com/office/drawing/2014/main" id="{FCE945D0-1229-374F-82C3-71C53AF448AD}"/>
              </a:ext>
            </a:extLst>
          </p:cNvPr>
          <p:cNvSpPr txBox="1"/>
          <p:nvPr/>
        </p:nvSpPr>
        <p:spPr>
          <a:xfrm>
            <a:off x="6011057" y="2547757"/>
            <a:ext cx="2428407" cy="2554545"/>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Es sind sehr viele Übergänge möglich.</a:t>
            </a:r>
          </a:p>
          <a:p>
            <a:endParaRPr lang="de-DE" sz="1600" dirty="0">
              <a:latin typeface="Arial" panose="020B0604020202020204" pitchFamily="34" charset="0"/>
              <a:cs typeface="Arial" panose="020B0604020202020204" pitchFamily="34" charset="0"/>
            </a:endParaRPr>
          </a:p>
          <a:p>
            <a:r>
              <a:rPr lang="de-DE" sz="1600" dirty="0">
                <a:latin typeface="Arial" panose="020B0604020202020204" pitchFamily="34" charset="0"/>
                <a:cs typeface="Arial" panose="020B0604020202020204" pitchFamily="34" charset="0"/>
              </a:rPr>
              <a:t>Bei der Rückkehr des Elektrons vom angeregten Zustand in den Grundzustand wird </a:t>
            </a:r>
            <a:r>
              <a:rPr lang="de-DE" sz="1600" b="1" dirty="0">
                <a:latin typeface="Arial" panose="020B0604020202020204" pitchFamily="34" charset="0"/>
                <a:cs typeface="Arial" panose="020B0604020202020204" pitchFamily="34" charset="0"/>
              </a:rPr>
              <a:t>Energie in Form von elektromagnetischer Strahlung</a:t>
            </a:r>
            <a:r>
              <a:rPr lang="de-DE" sz="1600" dirty="0">
                <a:latin typeface="Arial" panose="020B0604020202020204" pitchFamily="34" charset="0"/>
                <a:cs typeface="Arial" panose="020B0604020202020204" pitchFamily="34" charset="0"/>
              </a:rPr>
              <a:t> frei.</a:t>
            </a:r>
          </a:p>
        </p:txBody>
      </p:sp>
      <p:sp>
        <p:nvSpPr>
          <p:cNvPr id="8" name="Textfeld 7">
            <a:extLst>
              <a:ext uri="{FF2B5EF4-FFF2-40B4-BE49-F238E27FC236}">
                <a16:creationId xmlns:a16="http://schemas.microsoft.com/office/drawing/2014/main" id="{31C379AF-A24C-154F-8084-AE453EAE348A}"/>
              </a:ext>
            </a:extLst>
          </p:cNvPr>
          <p:cNvSpPr txBox="1"/>
          <p:nvPr/>
        </p:nvSpPr>
        <p:spPr>
          <a:xfrm>
            <a:off x="1918739" y="4739856"/>
            <a:ext cx="2428407" cy="830997"/>
          </a:xfrm>
          <a:prstGeom prst="rect">
            <a:avLst/>
          </a:prstGeom>
          <a:noFill/>
        </p:spPr>
        <p:txBody>
          <a:bodyPr wrap="square" rtlCol="0">
            <a:spAutoFit/>
          </a:bodyPr>
          <a:lstStyle/>
          <a:p>
            <a:r>
              <a:rPr lang="de-DE" sz="1600" dirty="0">
                <a:solidFill>
                  <a:srgbClr val="0432FF"/>
                </a:solidFill>
                <a:latin typeface="Arial" panose="020B0604020202020204" pitchFamily="34" charset="0"/>
                <a:cs typeface="Arial" panose="020B0604020202020204" pitchFamily="34" charset="0"/>
              </a:rPr>
              <a:t>Quanten bestimmter Wellenlängen sehen wir als Licht.</a:t>
            </a:r>
          </a:p>
        </p:txBody>
      </p:sp>
    </p:spTree>
    <p:extLst>
      <p:ext uri="{BB962C8B-B14F-4D97-AF65-F5344CB8AC3E}">
        <p14:creationId xmlns:p14="http://schemas.microsoft.com/office/powerpoint/2010/main" val="404466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0706" y="512674"/>
            <a:ext cx="8229600" cy="896205"/>
          </a:xfrm>
        </p:spPr>
        <p:txBody>
          <a:bodyPr/>
          <a:lstStyle/>
          <a:p>
            <a:r>
              <a:rPr lang="de-DE" dirty="0"/>
              <a:t>Flammenfarben</a:t>
            </a:r>
          </a:p>
        </p:txBody>
      </p:sp>
      <p:sp>
        <p:nvSpPr>
          <p:cNvPr id="4" name="Fußzeilenplatzhalter 3"/>
          <p:cNvSpPr>
            <a:spLocks noGrp="1"/>
          </p:cNvSpPr>
          <p:nvPr>
            <p:ph type="ftr" sz="quarter" idx="11"/>
          </p:nvPr>
        </p:nvSpPr>
        <p:spPr/>
        <p:txBody>
          <a:bodyPr/>
          <a:lstStyle/>
          <a:p>
            <a:r>
              <a:rPr lang="en-US"/>
              <a:t>EF Chemie – Kunststoffe</a:t>
            </a:r>
            <a:endParaRPr lang="de-CH"/>
          </a:p>
        </p:txBody>
      </p:sp>
      <p:grpSp>
        <p:nvGrpSpPr>
          <p:cNvPr id="8" name="Gruppierung 7"/>
          <p:cNvGrpSpPr/>
          <p:nvPr/>
        </p:nvGrpSpPr>
        <p:grpSpPr>
          <a:xfrm>
            <a:off x="564688" y="3410596"/>
            <a:ext cx="8014623" cy="2189373"/>
            <a:chOff x="672177" y="3808239"/>
            <a:chExt cx="5849620" cy="1615440"/>
          </a:xfrm>
        </p:grpSpPr>
        <p:pic>
          <p:nvPicPr>
            <p:cNvPr id="6" name="Picture 2" descr=":::Praktika 2011-12:11 Flammenfärbung:Farbensehen:Alkali.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672177" y="3808239"/>
              <a:ext cx="3042920" cy="1615440"/>
            </a:xfrm>
            <a:prstGeom prst="rect">
              <a:avLst/>
            </a:prstGeom>
            <a:noFill/>
            <a:ln w="9525">
              <a:noFill/>
              <a:miter lim="800000"/>
              <a:headEnd/>
              <a:tailEnd/>
            </a:ln>
          </p:spPr>
        </p:pic>
        <p:pic>
          <p:nvPicPr>
            <p:cNvPr id="7" name="Picture 3" descr=":::Praktika 2011-12:11 Flammenfärbung:Farbensehen:Erdalkali.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3715097" y="3808239"/>
              <a:ext cx="2806700" cy="1615440"/>
            </a:xfrm>
            <a:prstGeom prst="rect">
              <a:avLst/>
            </a:prstGeom>
            <a:noFill/>
            <a:ln w="9525">
              <a:noFill/>
              <a:miter lim="800000"/>
              <a:headEnd/>
              <a:tailEnd/>
            </a:ln>
          </p:spPr>
        </p:pic>
      </p:grpSp>
      <p:sp>
        <p:nvSpPr>
          <p:cNvPr id="11" name="Textfeld 10">
            <a:extLst>
              <a:ext uri="{FF2B5EF4-FFF2-40B4-BE49-F238E27FC236}">
                <a16:creationId xmlns:a16="http://schemas.microsoft.com/office/drawing/2014/main" id="{55DCAD78-4F3E-7B43-97D6-24B486493788}"/>
              </a:ext>
            </a:extLst>
          </p:cNvPr>
          <p:cNvSpPr txBox="1"/>
          <p:nvPr/>
        </p:nvSpPr>
        <p:spPr>
          <a:xfrm>
            <a:off x="433999" y="1370598"/>
            <a:ext cx="7739646" cy="1824346"/>
          </a:xfrm>
          <a:prstGeom prst="rect">
            <a:avLst/>
          </a:prstGeom>
          <a:noFill/>
        </p:spPr>
        <p:txBody>
          <a:bodyPr wrap="square" rtlCol="0">
            <a:spAutoFit/>
          </a:bodyPr>
          <a:lstStyle/>
          <a:p>
            <a:pPr>
              <a:lnSpc>
                <a:spcPct val="120000"/>
              </a:lnSpc>
            </a:pPr>
            <a:r>
              <a:rPr lang="de-DE" sz="2400" dirty="0">
                <a:latin typeface="Arial" panose="020B0604020202020204" pitchFamily="34" charset="0"/>
                <a:cs typeface="Arial" panose="020B0604020202020204" pitchFamily="34" charset="0"/>
              </a:rPr>
              <a:t>Die Energieabstände zwischen den „Schalen“ (den Energiezuständen) sind bei jedem Atom anders.</a:t>
            </a:r>
          </a:p>
          <a:p>
            <a:pPr>
              <a:lnSpc>
                <a:spcPct val="120000"/>
              </a:lnSpc>
            </a:pPr>
            <a:r>
              <a:rPr lang="de-DE" sz="2400" b="1" dirty="0">
                <a:latin typeface="Arial" panose="020B0604020202020204" pitchFamily="34" charset="0"/>
                <a:cs typeface="Arial" panose="020B0604020202020204" pitchFamily="34" charset="0"/>
              </a:rPr>
              <a:t>Folge: </a:t>
            </a:r>
            <a:r>
              <a:rPr lang="de-DE" sz="2400" dirty="0">
                <a:latin typeface="Arial" panose="020B0604020202020204" pitchFamily="34" charset="0"/>
                <a:cs typeface="Arial" panose="020B0604020202020204" pitchFamily="34" charset="0"/>
              </a:rPr>
              <a:t>Man sieht für jedes Atom andersfarbige Linien bzw. eine andere Flammenfarbe.</a:t>
            </a:r>
          </a:p>
        </p:txBody>
      </p:sp>
      <p:sp>
        <p:nvSpPr>
          <p:cNvPr id="12" name="Rechteck 11">
            <a:extLst>
              <a:ext uri="{FF2B5EF4-FFF2-40B4-BE49-F238E27FC236}">
                <a16:creationId xmlns:a16="http://schemas.microsoft.com/office/drawing/2014/main" id="{12C2D3CA-F176-A249-B53E-9AFC976DABC7}"/>
              </a:ext>
            </a:extLst>
          </p:cNvPr>
          <p:cNvSpPr/>
          <p:nvPr/>
        </p:nvSpPr>
        <p:spPr>
          <a:xfrm>
            <a:off x="766165" y="5599968"/>
            <a:ext cx="7813145" cy="461665"/>
          </a:xfrm>
          <a:prstGeom prst="rect">
            <a:avLst/>
          </a:prstGeom>
        </p:spPr>
        <p:txBody>
          <a:bodyPr wrap="square">
            <a:spAutoFit/>
          </a:bodyPr>
          <a:lstStyle/>
          <a:p>
            <a:r>
              <a:rPr lang="en-GB" sz="2400" dirty="0"/>
              <a:t>Li      Na       K       Rb     Cs       Ca             Sr             Ba</a:t>
            </a:r>
            <a:endParaRPr lang="de-DE" sz="2400" dirty="0"/>
          </a:p>
        </p:txBody>
      </p:sp>
    </p:spTree>
    <p:extLst>
      <p:ext uri="{BB962C8B-B14F-4D97-AF65-F5344CB8AC3E}">
        <p14:creationId xmlns:p14="http://schemas.microsoft.com/office/powerpoint/2010/main" val="1524716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28A364-84C2-D74D-B8E4-9067119BA06F}"/>
              </a:ext>
            </a:extLst>
          </p:cNvPr>
          <p:cNvSpPr>
            <a:spLocks noGrp="1"/>
          </p:cNvSpPr>
          <p:nvPr>
            <p:ph type="title"/>
          </p:nvPr>
        </p:nvSpPr>
        <p:spPr/>
        <p:txBody>
          <a:bodyPr>
            <a:normAutofit/>
          </a:bodyPr>
          <a:lstStyle/>
          <a:p>
            <a:r>
              <a:rPr lang="de-DE" b="1" dirty="0"/>
              <a:t>Aufgabe 1</a:t>
            </a:r>
            <a:r>
              <a:rPr lang="de-DE" sz="3200" dirty="0"/>
              <a:t> (S. 10)</a:t>
            </a:r>
            <a:endParaRPr lang="de-DE" dirty="0"/>
          </a:p>
        </p:txBody>
      </p:sp>
      <p:sp>
        <p:nvSpPr>
          <p:cNvPr id="3" name="Inhaltsplatzhalter 2">
            <a:extLst>
              <a:ext uri="{FF2B5EF4-FFF2-40B4-BE49-F238E27FC236}">
                <a16:creationId xmlns:a16="http://schemas.microsoft.com/office/drawing/2014/main" id="{67CF37CB-EAFA-7B43-AF53-84CEFCA251CF}"/>
              </a:ext>
            </a:extLst>
          </p:cNvPr>
          <p:cNvSpPr>
            <a:spLocks noGrp="1"/>
          </p:cNvSpPr>
          <p:nvPr>
            <p:ph idx="1"/>
          </p:nvPr>
        </p:nvSpPr>
        <p:spPr>
          <a:xfrm>
            <a:off x="628650" y="1690689"/>
            <a:ext cx="7886700" cy="4351338"/>
          </a:xfrm>
        </p:spPr>
        <p:txBody>
          <a:bodyPr>
            <a:normAutofit/>
          </a:bodyPr>
          <a:lstStyle/>
          <a:p>
            <a:pPr marL="0" indent="0" algn="just">
              <a:lnSpc>
                <a:spcPct val="115000"/>
              </a:lnSpc>
              <a:spcAft>
                <a:spcPts val="600"/>
              </a:spcAft>
              <a:buNone/>
            </a:pPr>
            <a:r>
              <a:rPr lang="de-CH" sz="3200" dirty="0">
                <a:ea typeface="Times New Roman" panose="02020603050405020304" pitchFamily="18" charset="0"/>
              </a:rPr>
              <a:t>Für welche der auf der S. 12 aufgelisteten Kunststoffe erwartest du eine positive Beilsteinprobe?</a:t>
            </a:r>
          </a:p>
          <a:p>
            <a:pPr marL="0" indent="0">
              <a:buNone/>
            </a:pPr>
            <a:r>
              <a:rPr lang="de-CH" sz="3200" dirty="0">
                <a:solidFill>
                  <a:srgbClr val="FF0000"/>
                </a:solidFill>
                <a:ea typeface="Times New Roman" panose="02020603050405020304" pitchFamily="18" charset="0"/>
              </a:rPr>
              <a:t>Nur für PVC = Polyvinyl</a:t>
            </a:r>
            <a:r>
              <a:rPr lang="de-CH" sz="3200" b="1" dirty="0">
                <a:solidFill>
                  <a:srgbClr val="FF0000"/>
                </a:solidFill>
                <a:ea typeface="Times New Roman" panose="02020603050405020304" pitchFamily="18" charset="0"/>
              </a:rPr>
              <a:t>chlorid</a:t>
            </a:r>
          </a:p>
          <a:p>
            <a:pPr marL="0" indent="0">
              <a:buNone/>
            </a:pPr>
            <a:r>
              <a:rPr lang="de-CH" sz="2400" dirty="0">
                <a:solidFill>
                  <a:srgbClr val="FF0000"/>
                </a:solidFill>
              </a:rPr>
              <a:t>Die Beilsteinprobe weist </a:t>
            </a:r>
            <a:r>
              <a:rPr lang="de-CH" sz="2400" b="1" dirty="0">
                <a:solidFill>
                  <a:srgbClr val="FF0000"/>
                </a:solidFill>
              </a:rPr>
              <a:t>Halogenatome </a:t>
            </a:r>
            <a:r>
              <a:rPr lang="de-CH" sz="2400" dirty="0">
                <a:solidFill>
                  <a:srgbClr val="FF0000"/>
                </a:solidFill>
              </a:rPr>
              <a:t>in organischen Molekülen nach.</a:t>
            </a:r>
            <a:endParaRPr lang="de-DE" sz="2400" dirty="0"/>
          </a:p>
        </p:txBody>
      </p:sp>
      <p:sp>
        <p:nvSpPr>
          <p:cNvPr id="4" name="Fußzeilenplatzhalter 3">
            <a:extLst>
              <a:ext uri="{FF2B5EF4-FFF2-40B4-BE49-F238E27FC236}">
                <a16:creationId xmlns:a16="http://schemas.microsoft.com/office/drawing/2014/main" id="{0C6AABC0-3354-7444-A3A1-42D00BD4ED18}"/>
              </a:ext>
            </a:extLst>
          </p:cNvPr>
          <p:cNvSpPr>
            <a:spLocks noGrp="1"/>
          </p:cNvSpPr>
          <p:nvPr>
            <p:ph type="ftr" sz="quarter" idx="11"/>
          </p:nvPr>
        </p:nvSpPr>
        <p:spPr/>
        <p:txBody>
          <a:bodyPr/>
          <a:lstStyle/>
          <a:p>
            <a:r>
              <a:rPr lang="de-DE"/>
              <a:t>EF Chemie – Kunststoffe</a:t>
            </a:r>
            <a:endParaRPr lang="de-DE" dirty="0"/>
          </a:p>
        </p:txBody>
      </p:sp>
    </p:spTree>
    <p:extLst>
      <p:ext uri="{BB962C8B-B14F-4D97-AF65-F5344CB8AC3E}">
        <p14:creationId xmlns:p14="http://schemas.microsoft.com/office/powerpoint/2010/main" val="267301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b="1" dirty="0"/>
              <a:t>Experiment 2 </a:t>
            </a:r>
            <a:br>
              <a:rPr lang="de-DE" sz="4000" dirty="0"/>
            </a:br>
            <a:r>
              <a:rPr lang="de-DE" sz="2800" dirty="0"/>
              <a:t>(Tabelle auf S. 12 und Fragen auf S. 13)</a:t>
            </a:r>
            <a:endParaRPr lang="de-DE" sz="4000" dirty="0"/>
          </a:p>
        </p:txBody>
      </p:sp>
      <p:sp>
        <p:nvSpPr>
          <p:cNvPr id="3" name="Inhaltsplatzhalter 2"/>
          <p:cNvSpPr>
            <a:spLocks noGrp="1"/>
          </p:cNvSpPr>
          <p:nvPr>
            <p:ph idx="1"/>
          </p:nvPr>
        </p:nvSpPr>
        <p:spPr/>
        <p:txBody>
          <a:bodyPr>
            <a:normAutofit fontScale="85000" lnSpcReduction="20000"/>
          </a:bodyPr>
          <a:lstStyle/>
          <a:p>
            <a:pPr marL="0" indent="0">
              <a:lnSpc>
                <a:spcPct val="110000"/>
              </a:lnSpc>
              <a:buNone/>
            </a:pPr>
            <a:r>
              <a:rPr lang="de-DE" b="1" dirty="0">
                <a:solidFill>
                  <a:srgbClr val="FF0000"/>
                </a:solidFill>
              </a:rPr>
              <a:t>Generell: Kleine Mengen verwenden, auf Vergleichbarkeit achten (z.B. Dichte!)</a:t>
            </a:r>
          </a:p>
          <a:p>
            <a:pPr>
              <a:lnSpc>
                <a:spcPct val="110000"/>
              </a:lnSpc>
            </a:pPr>
            <a:r>
              <a:rPr lang="de-DE" b="1" dirty="0"/>
              <a:t>Beilsteinprobe: </a:t>
            </a:r>
            <a:r>
              <a:rPr lang="de-DE" dirty="0" err="1"/>
              <a:t>gemäss</a:t>
            </a:r>
            <a:r>
              <a:rPr lang="de-DE" dirty="0"/>
              <a:t> Vorgehen auf S. 11</a:t>
            </a:r>
          </a:p>
          <a:p>
            <a:pPr>
              <a:lnSpc>
                <a:spcPct val="110000"/>
              </a:lnSpc>
            </a:pPr>
            <a:r>
              <a:rPr lang="de-DE" b="1" dirty="0"/>
              <a:t>Indikatorprobe:</a:t>
            </a:r>
            <a:r>
              <a:rPr lang="de-DE" dirty="0"/>
              <a:t> Gase, die beim Verbrennen entstehen, reagieren mit dem Wasser auf dem Indikatorpapier</a:t>
            </a:r>
          </a:p>
          <a:p>
            <a:r>
              <a:rPr lang="de-DE" b="1" dirty="0"/>
              <a:t>Erhitzen:</a:t>
            </a:r>
            <a:r>
              <a:rPr lang="de-DE" dirty="0"/>
              <a:t> Brennen die Stoffe auch </a:t>
            </a:r>
            <a:r>
              <a:rPr lang="de-DE" dirty="0" err="1"/>
              <a:t>ausserhalb</a:t>
            </a:r>
            <a:r>
              <a:rPr lang="de-DE" dirty="0"/>
              <a:t> der Flamme? Wie leicht lassen sich die Proben entzünden? Flammenfarbe? </a:t>
            </a:r>
            <a:r>
              <a:rPr lang="de-DE" dirty="0" err="1"/>
              <a:t>Russ</a:t>
            </a:r>
            <a:r>
              <a:rPr lang="de-DE" dirty="0"/>
              <a:t>? Gerüche? Rückstände? Geräusche? </a:t>
            </a:r>
          </a:p>
          <a:p>
            <a:r>
              <a:rPr lang="de-DE" b="1" dirty="0"/>
              <a:t>Dichte:</a:t>
            </a:r>
            <a:r>
              <a:rPr lang="de-DE" dirty="0"/>
              <a:t> auf Form achten!</a:t>
            </a:r>
          </a:p>
        </p:txBody>
      </p:sp>
      <p:sp>
        <p:nvSpPr>
          <p:cNvPr id="4" name="Fußzeilenplatzhalter 3"/>
          <p:cNvSpPr>
            <a:spLocks noGrp="1"/>
          </p:cNvSpPr>
          <p:nvPr>
            <p:ph type="ftr" sz="quarter" idx="11"/>
          </p:nvPr>
        </p:nvSpPr>
        <p:spPr/>
        <p:txBody>
          <a:bodyPr/>
          <a:lstStyle/>
          <a:p>
            <a:r>
              <a:rPr lang="de-CH"/>
              <a:t>EF Chemie – Kunststoffe</a:t>
            </a:r>
          </a:p>
        </p:txBody>
      </p:sp>
    </p:spTree>
    <p:extLst>
      <p:ext uri="{BB962C8B-B14F-4D97-AF65-F5344CB8AC3E}">
        <p14:creationId xmlns:p14="http://schemas.microsoft.com/office/powerpoint/2010/main" val="1714422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56971"/>
            <a:ext cx="7886700" cy="1325563"/>
          </a:xfrm>
        </p:spPr>
        <p:txBody>
          <a:bodyPr/>
          <a:lstStyle/>
          <a:p>
            <a:r>
              <a:rPr lang="de-DE" dirty="0"/>
              <a:t>Definitionen / Begriffe</a:t>
            </a:r>
          </a:p>
        </p:txBody>
      </p:sp>
      <p:sp>
        <p:nvSpPr>
          <p:cNvPr id="4" name="Fußzeilenplatzhalter 3"/>
          <p:cNvSpPr>
            <a:spLocks noGrp="1"/>
          </p:cNvSpPr>
          <p:nvPr>
            <p:ph type="ftr" sz="quarter" idx="11"/>
          </p:nvPr>
        </p:nvSpPr>
        <p:spPr/>
        <p:txBody>
          <a:bodyPr/>
          <a:lstStyle/>
          <a:p>
            <a:r>
              <a:rPr lang="de-CH"/>
              <a:t>EF Chemie – Kunststoffe</a:t>
            </a:r>
          </a:p>
        </p:txBody>
      </p:sp>
      <p:pic>
        <p:nvPicPr>
          <p:cNvPr id="6" name="Bild 5" descr="monomere, polymere defintion.JPG"/>
          <p:cNvPicPr>
            <a:picLocks noChangeAspect="1"/>
          </p:cNvPicPr>
          <p:nvPr/>
        </p:nvPicPr>
        <p:blipFill rotWithShape="1">
          <a:blip r:embed="rId3">
            <a:extLst>
              <a:ext uri="{28A0092B-C50C-407E-A947-70E740481C1C}">
                <a14:useLocalDpi xmlns:a14="http://schemas.microsoft.com/office/drawing/2010/main" val="0"/>
              </a:ext>
            </a:extLst>
          </a:blip>
          <a:srcRect t="11498"/>
          <a:stretch/>
        </p:blipFill>
        <p:spPr>
          <a:xfrm>
            <a:off x="971600" y="1340768"/>
            <a:ext cx="7236296" cy="4723543"/>
          </a:xfrm>
          <a:prstGeom prst="rect">
            <a:avLst/>
          </a:prstGeom>
        </p:spPr>
      </p:pic>
    </p:spTree>
    <p:extLst>
      <p:ext uri="{BB962C8B-B14F-4D97-AF65-F5344CB8AC3E}">
        <p14:creationId xmlns:p14="http://schemas.microsoft.com/office/powerpoint/2010/main" val="3988426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b="1" dirty="0"/>
              <a:t>Experiment 2 </a:t>
            </a:r>
            <a:br>
              <a:rPr lang="de-DE" sz="4000" b="1" dirty="0"/>
            </a:br>
            <a:r>
              <a:rPr lang="de-DE" sz="3200" dirty="0"/>
              <a:t>(Resultate: Tabelle auf S. 12)</a:t>
            </a:r>
            <a:endParaRPr lang="de-DE" sz="4000" dirty="0"/>
          </a:p>
        </p:txBody>
      </p:sp>
      <p:sp>
        <p:nvSpPr>
          <p:cNvPr id="3" name="Inhaltsplatzhalter 2"/>
          <p:cNvSpPr>
            <a:spLocks noGrp="1"/>
          </p:cNvSpPr>
          <p:nvPr>
            <p:ph idx="1"/>
          </p:nvPr>
        </p:nvSpPr>
        <p:spPr/>
        <p:txBody>
          <a:bodyPr>
            <a:normAutofit fontScale="85000" lnSpcReduction="20000"/>
          </a:bodyPr>
          <a:lstStyle/>
          <a:p>
            <a:pPr>
              <a:lnSpc>
                <a:spcPct val="110000"/>
              </a:lnSpc>
            </a:pPr>
            <a:r>
              <a:rPr lang="de-DE" b="1" dirty="0"/>
              <a:t>Beilsteinprobe</a:t>
            </a:r>
            <a:r>
              <a:rPr lang="de-DE" dirty="0"/>
              <a:t> nur bei PVC positiv</a:t>
            </a:r>
          </a:p>
          <a:p>
            <a:pPr>
              <a:lnSpc>
                <a:spcPct val="110000"/>
              </a:lnSpc>
            </a:pPr>
            <a:r>
              <a:rPr lang="de-DE" b="1" dirty="0"/>
              <a:t>Indikatorprobe:</a:t>
            </a:r>
            <a:r>
              <a:rPr lang="de-DE" dirty="0"/>
              <a:t> basisch bei Polyamid (Pyrolyse setzt NH</a:t>
            </a:r>
            <a:r>
              <a:rPr lang="de-DE" baseline="-25000" dirty="0"/>
              <a:t>3</a:t>
            </a:r>
            <a:r>
              <a:rPr lang="de-DE" dirty="0"/>
              <a:t> frei) und sauer bei PVC (Pyrolyse setzt HCl frei)</a:t>
            </a:r>
          </a:p>
          <a:p>
            <a:pPr>
              <a:lnSpc>
                <a:spcPct val="110000"/>
              </a:lnSpc>
            </a:pPr>
            <a:r>
              <a:rPr lang="de-DE" b="1" dirty="0"/>
              <a:t>Brennbarkeit:</a:t>
            </a:r>
            <a:r>
              <a:rPr lang="de-DE" dirty="0"/>
              <a:t> PS, PA und PMMA brennen auch </a:t>
            </a:r>
            <a:r>
              <a:rPr lang="de-DE" dirty="0" err="1"/>
              <a:t>ausserhalb</a:t>
            </a:r>
            <a:r>
              <a:rPr lang="de-DE" dirty="0"/>
              <a:t> der Flamme; PVC hingegen ist schwerer zu entzünden (Warum?)</a:t>
            </a:r>
          </a:p>
          <a:p>
            <a:pPr>
              <a:lnSpc>
                <a:spcPct val="110000"/>
              </a:lnSpc>
            </a:pPr>
            <a:r>
              <a:rPr lang="de-DE" b="1" dirty="0" err="1"/>
              <a:t>Russ</a:t>
            </a:r>
            <a:r>
              <a:rPr lang="de-DE" b="1" dirty="0"/>
              <a:t>:</a:t>
            </a:r>
            <a:r>
              <a:rPr lang="de-DE" dirty="0"/>
              <a:t> sehr stark bei PS, PVC; kaum bei PA</a:t>
            </a:r>
          </a:p>
          <a:p>
            <a:pPr>
              <a:lnSpc>
                <a:spcPct val="110000"/>
              </a:lnSpc>
            </a:pPr>
            <a:r>
              <a:rPr lang="de-DE" b="1" dirty="0"/>
              <a:t>Flamme:</a:t>
            </a:r>
            <a:r>
              <a:rPr lang="de-DE" dirty="0"/>
              <a:t> bläulich bei PA, gelb bei PS, PVC, PMMA</a:t>
            </a:r>
            <a:endParaRPr lang="de-DE" b="1" dirty="0"/>
          </a:p>
          <a:p>
            <a:pPr>
              <a:lnSpc>
                <a:spcPct val="110000"/>
              </a:lnSpc>
            </a:pPr>
            <a:r>
              <a:rPr lang="de-DE" b="1" dirty="0"/>
              <a:t>Geruch: </a:t>
            </a:r>
            <a:r>
              <a:rPr lang="de-DE" dirty="0"/>
              <a:t>PE wachsartig, PS blumig oder stechend (Zusätze!), PA nach Wolle/Horn</a:t>
            </a:r>
            <a:endParaRPr lang="de-DE" b="1" dirty="0"/>
          </a:p>
        </p:txBody>
      </p:sp>
      <p:sp>
        <p:nvSpPr>
          <p:cNvPr id="4" name="Fußzeilenplatzhalter 3"/>
          <p:cNvSpPr>
            <a:spLocks noGrp="1"/>
          </p:cNvSpPr>
          <p:nvPr>
            <p:ph type="ftr" sz="quarter" idx="11"/>
          </p:nvPr>
        </p:nvSpPr>
        <p:spPr/>
        <p:txBody>
          <a:bodyPr/>
          <a:lstStyle/>
          <a:p>
            <a:r>
              <a:rPr lang="de-CH"/>
              <a:t>EF Chemie – Kunststoffe</a:t>
            </a:r>
          </a:p>
        </p:txBody>
      </p:sp>
    </p:spTree>
    <p:extLst>
      <p:ext uri="{BB962C8B-B14F-4D97-AF65-F5344CB8AC3E}">
        <p14:creationId xmlns:p14="http://schemas.microsoft.com/office/powerpoint/2010/main" val="609713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84"/>
            <a:ext cx="8229600" cy="1143000"/>
          </a:xfrm>
        </p:spPr>
        <p:txBody>
          <a:bodyPr>
            <a:normAutofit fontScale="90000"/>
          </a:bodyPr>
          <a:lstStyle/>
          <a:p>
            <a:r>
              <a:rPr lang="de-CH" dirty="0"/>
              <a:t>Einteilung (2): nach der Herstellung</a:t>
            </a:r>
          </a:p>
        </p:txBody>
      </p:sp>
      <p:sp>
        <p:nvSpPr>
          <p:cNvPr id="4" name="Fußzeilenplatzhalter 3"/>
          <p:cNvSpPr>
            <a:spLocks noGrp="1"/>
          </p:cNvSpPr>
          <p:nvPr>
            <p:ph type="ftr" sz="quarter" idx="11"/>
          </p:nvPr>
        </p:nvSpPr>
        <p:spPr/>
        <p:txBody>
          <a:bodyPr/>
          <a:lstStyle/>
          <a:p>
            <a:r>
              <a:rPr lang="de-CH"/>
              <a:t>EF Chemie – Kunststoffe</a:t>
            </a:r>
          </a:p>
        </p:txBody>
      </p:sp>
      <p:pic>
        <p:nvPicPr>
          <p:cNvPr id="3" name="Bild 2" descr="kunststoffe reaktionstypen.JPG"/>
          <p:cNvPicPr>
            <a:picLocks noChangeAspect="1"/>
          </p:cNvPicPr>
          <p:nvPr/>
        </p:nvPicPr>
        <p:blipFill rotWithShape="1">
          <a:blip r:embed="rId3" cstate="print">
            <a:extLst>
              <a:ext uri="{28A0092B-C50C-407E-A947-70E740481C1C}">
                <a14:useLocalDpi xmlns:a14="http://schemas.microsoft.com/office/drawing/2010/main" val="0"/>
              </a:ext>
            </a:extLst>
          </a:blip>
          <a:srcRect t="34624" b="30935"/>
          <a:stretch/>
        </p:blipFill>
        <p:spPr>
          <a:xfrm>
            <a:off x="1187624" y="992921"/>
            <a:ext cx="7322191" cy="1860015"/>
          </a:xfrm>
          <a:prstGeom prst="rect">
            <a:avLst/>
          </a:prstGeom>
        </p:spPr>
      </p:pic>
      <p:pic>
        <p:nvPicPr>
          <p:cNvPr id="6" name="Bild 5" descr="kunststoffe reaktionstypen.JPG"/>
          <p:cNvPicPr>
            <a:picLocks noChangeAspect="1"/>
          </p:cNvPicPr>
          <p:nvPr/>
        </p:nvPicPr>
        <p:blipFill rotWithShape="1">
          <a:blip r:embed="rId3" cstate="print">
            <a:extLst>
              <a:ext uri="{28A0092B-C50C-407E-A947-70E740481C1C}">
                <a14:useLocalDpi xmlns:a14="http://schemas.microsoft.com/office/drawing/2010/main" val="0"/>
              </a:ext>
            </a:extLst>
          </a:blip>
          <a:srcRect t="68353"/>
          <a:stretch/>
        </p:blipFill>
        <p:spPr>
          <a:xfrm>
            <a:off x="1187624" y="2852936"/>
            <a:ext cx="7322191" cy="1709140"/>
          </a:xfrm>
          <a:prstGeom prst="rect">
            <a:avLst/>
          </a:prstGeom>
        </p:spPr>
      </p:pic>
      <p:pic>
        <p:nvPicPr>
          <p:cNvPr id="7" name="Bild 6" descr="kunststoffe reaktionstypen.JPG"/>
          <p:cNvPicPr>
            <a:picLocks noChangeAspect="1"/>
          </p:cNvPicPr>
          <p:nvPr/>
        </p:nvPicPr>
        <p:blipFill rotWithShape="1">
          <a:blip r:embed="rId3" cstate="print">
            <a:extLst>
              <a:ext uri="{28A0092B-C50C-407E-A947-70E740481C1C}">
                <a14:useLocalDpi xmlns:a14="http://schemas.microsoft.com/office/drawing/2010/main" val="0"/>
              </a:ext>
            </a:extLst>
          </a:blip>
          <a:srcRect b="65138"/>
          <a:stretch/>
        </p:blipFill>
        <p:spPr>
          <a:xfrm>
            <a:off x="1187624" y="4354555"/>
            <a:ext cx="7322191" cy="1882757"/>
          </a:xfrm>
          <a:prstGeom prst="rect">
            <a:avLst/>
          </a:prstGeom>
        </p:spPr>
      </p:pic>
      <p:sp>
        <p:nvSpPr>
          <p:cNvPr id="8" name="Textfeld 7"/>
          <p:cNvSpPr txBox="1"/>
          <p:nvPr/>
        </p:nvSpPr>
        <p:spPr>
          <a:xfrm>
            <a:off x="0" y="1095127"/>
            <a:ext cx="1237070" cy="461665"/>
          </a:xfrm>
          <a:prstGeom prst="rect">
            <a:avLst/>
          </a:prstGeom>
          <a:noFill/>
        </p:spPr>
        <p:txBody>
          <a:bodyPr wrap="none" rtlCol="0">
            <a:spAutoFit/>
          </a:bodyPr>
          <a:lstStyle/>
          <a:p>
            <a:r>
              <a:rPr lang="de-DE" sz="2400" dirty="0"/>
              <a:t>S. 19 ff.</a:t>
            </a:r>
          </a:p>
        </p:txBody>
      </p:sp>
      <p:sp>
        <p:nvSpPr>
          <p:cNvPr id="9" name="Textfeld 8"/>
          <p:cNvSpPr txBox="1"/>
          <p:nvPr/>
        </p:nvSpPr>
        <p:spPr>
          <a:xfrm>
            <a:off x="0" y="2967335"/>
            <a:ext cx="1237839" cy="461665"/>
          </a:xfrm>
          <a:prstGeom prst="rect">
            <a:avLst/>
          </a:prstGeom>
          <a:noFill/>
        </p:spPr>
        <p:txBody>
          <a:bodyPr wrap="none" rtlCol="0">
            <a:spAutoFit/>
          </a:bodyPr>
          <a:lstStyle/>
          <a:p>
            <a:r>
              <a:rPr lang="de-DE" sz="2400" dirty="0"/>
              <a:t>S. 25 ff.</a:t>
            </a:r>
          </a:p>
        </p:txBody>
      </p:sp>
      <p:sp>
        <p:nvSpPr>
          <p:cNvPr id="10" name="Textfeld 9"/>
          <p:cNvSpPr txBox="1"/>
          <p:nvPr/>
        </p:nvSpPr>
        <p:spPr>
          <a:xfrm>
            <a:off x="0" y="4479503"/>
            <a:ext cx="1237070" cy="461665"/>
          </a:xfrm>
          <a:prstGeom prst="rect">
            <a:avLst/>
          </a:prstGeom>
          <a:noFill/>
        </p:spPr>
        <p:txBody>
          <a:bodyPr wrap="none" rtlCol="0">
            <a:spAutoFit/>
          </a:bodyPr>
          <a:lstStyle/>
          <a:p>
            <a:r>
              <a:rPr lang="de-DE" sz="2400" dirty="0"/>
              <a:t>S. 28 ff.</a:t>
            </a:r>
          </a:p>
        </p:txBody>
      </p:sp>
    </p:spTree>
    <p:extLst>
      <p:ext uri="{BB962C8B-B14F-4D97-AF65-F5344CB8AC3E}">
        <p14:creationId xmlns:p14="http://schemas.microsoft.com/office/powerpoint/2010/main" val="947513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Polykondensate</a:t>
            </a:r>
          </a:p>
        </p:txBody>
      </p:sp>
      <p:sp>
        <p:nvSpPr>
          <p:cNvPr id="3" name="Inhaltsplatzhalter 2"/>
          <p:cNvSpPr>
            <a:spLocks noGrp="1"/>
          </p:cNvSpPr>
          <p:nvPr>
            <p:ph idx="1"/>
          </p:nvPr>
        </p:nvSpPr>
        <p:spPr>
          <a:xfrm>
            <a:off x="628650" y="1609496"/>
            <a:ext cx="7886700" cy="4351338"/>
          </a:xfrm>
        </p:spPr>
        <p:txBody>
          <a:bodyPr>
            <a:normAutofit/>
          </a:bodyPr>
          <a:lstStyle/>
          <a:p>
            <a:r>
              <a:rPr lang="de-CH" sz="2000" b="1" dirty="0"/>
              <a:t>Polyester </a:t>
            </a:r>
            <a:r>
              <a:rPr lang="de-CH" sz="2000" b="1" dirty="0">
                <a:sym typeface="Wingdings" pitchFamily="2" charset="2"/>
              </a:rPr>
              <a:t> säurekatalysierte Veresterung</a:t>
            </a:r>
            <a:endParaRPr lang="de-CH" sz="2000" b="1" dirty="0"/>
          </a:p>
          <a:p>
            <a:pPr lvl="1"/>
            <a:r>
              <a:rPr lang="de-CH" sz="2000" dirty="0"/>
              <a:t>PET</a:t>
            </a:r>
          </a:p>
          <a:p>
            <a:pPr lvl="1"/>
            <a:r>
              <a:rPr lang="de-CH" sz="2000" dirty="0"/>
              <a:t>Polycarbonate (CD)</a:t>
            </a:r>
          </a:p>
          <a:p>
            <a:pPr marL="457200" lvl="1" indent="0">
              <a:buNone/>
            </a:pPr>
            <a:r>
              <a:rPr lang="de-CH" sz="2000" i="1" dirty="0">
                <a:solidFill>
                  <a:srgbClr val="00B050"/>
                </a:solidFill>
              </a:rPr>
              <a:t>Anwendung: Textilfaser, Flaschen, Folien, Tennissaiten, Harze in Lacken </a:t>
            </a:r>
          </a:p>
          <a:p>
            <a:pPr marL="457200" lvl="1" indent="0">
              <a:buNone/>
            </a:pPr>
            <a:endParaRPr lang="de-CH" sz="2000" i="1" dirty="0">
              <a:solidFill>
                <a:srgbClr val="00B050"/>
              </a:solidFill>
            </a:endParaRPr>
          </a:p>
          <a:p>
            <a:r>
              <a:rPr lang="de-CH" sz="2000" b="1" dirty="0"/>
              <a:t>Polyamide </a:t>
            </a:r>
            <a:r>
              <a:rPr lang="de-CH" sz="2000" b="1" dirty="0">
                <a:sym typeface="Wingdings"/>
              </a:rPr>
              <a:t> Experiment 4</a:t>
            </a:r>
            <a:endParaRPr lang="de-CH" sz="2000" b="1" dirty="0"/>
          </a:p>
          <a:p>
            <a:pPr lvl="1"/>
            <a:r>
              <a:rPr lang="de-CH" sz="2000" dirty="0"/>
              <a:t>Nylon</a:t>
            </a:r>
          </a:p>
          <a:p>
            <a:pPr lvl="1"/>
            <a:r>
              <a:rPr lang="de-CH" sz="2000" dirty="0" err="1"/>
              <a:t>Perlon</a:t>
            </a:r>
            <a:endParaRPr lang="de-CH" sz="2000" dirty="0"/>
          </a:p>
          <a:p>
            <a:pPr marL="457200" lvl="1" indent="0">
              <a:buNone/>
            </a:pPr>
            <a:r>
              <a:rPr lang="de-CH" sz="2000" i="1" dirty="0">
                <a:solidFill>
                  <a:srgbClr val="00B050"/>
                </a:solidFill>
              </a:rPr>
              <a:t>Anwendung: Textilfaser, unzerbrechliche Haushaltsgegenstände und technische Teile, Motoranbauteile, Nahtmaterial (Chirurgie)</a:t>
            </a:r>
          </a:p>
        </p:txBody>
      </p:sp>
      <p:sp>
        <p:nvSpPr>
          <p:cNvPr id="4" name="Fußzeilenplatzhalter 3"/>
          <p:cNvSpPr>
            <a:spLocks noGrp="1"/>
          </p:cNvSpPr>
          <p:nvPr>
            <p:ph type="ftr" sz="quarter" idx="11"/>
          </p:nvPr>
        </p:nvSpPr>
        <p:spPr/>
        <p:txBody>
          <a:bodyPr/>
          <a:lstStyle/>
          <a:p>
            <a:r>
              <a:rPr lang="de-CH"/>
              <a:t>EF Chemie – Kunststoffe</a:t>
            </a:r>
          </a:p>
        </p:txBody>
      </p:sp>
    </p:spTree>
    <p:extLst>
      <p:ext uri="{BB962C8B-B14F-4D97-AF65-F5344CB8AC3E}">
        <p14:creationId xmlns:p14="http://schemas.microsoft.com/office/powerpoint/2010/main" val="4110500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C446D-4EF2-5B4D-BD21-7BE4AB49F992}"/>
              </a:ext>
            </a:extLst>
          </p:cNvPr>
          <p:cNvSpPr>
            <a:spLocks noGrp="1"/>
          </p:cNvSpPr>
          <p:nvPr>
            <p:ph type="title"/>
          </p:nvPr>
        </p:nvSpPr>
        <p:spPr>
          <a:xfrm>
            <a:off x="628650" y="365126"/>
            <a:ext cx="7886700" cy="2128692"/>
          </a:xfrm>
        </p:spPr>
        <p:txBody>
          <a:bodyPr>
            <a:normAutofit/>
          </a:bodyPr>
          <a:lstStyle/>
          <a:p>
            <a:pPr algn="ctr"/>
            <a:r>
              <a:rPr lang="de-DE" sz="4000" b="1" dirty="0"/>
              <a:t>Kondensation und Hydrolyse</a:t>
            </a:r>
            <a:br>
              <a:rPr lang="de-DE" sz="4000" b="1" dirty="0"/>
            </a:br>
            <a:r>
              <a:rPr lang="de-DE" sz="2800" b="0" dirty="0"/>
              <a:t>(Abbildung 5, S. 19)</a:t>
            </a:r>
            <a:br>
              <a:rPr lang="de-DE" sz="2800" b="0" dirty="0"/>
            </a:br>
            <a:br>
              <a:rPr lang="de-DE" sz="2800" b="0" dirty="0"/>
            </a:br>
            <a:r>
              <a:rPr lang="de-DE" sz="2800" b="0" i="1" dirty="0"/>
              <a:t>Beispiel: Veresterung und Esterhydrolyse</a:t>
            </a:r>
            <a:endParaRPr lang="de-DE" sz="4000" b="0" dirty="0"/>
          </a:p>
        </p:txBody>
      </p:sp>
      <p:sp>
        <p:nvSpPr>
          <p:cNvPr id="4" name="Fußzeilenplatzhalter 3">
            <a:extLst>
              <a:ext uri="{FF2B5EF4-FFF2-40B4-BE49-F238E27FC236}">
                <a16:creationId xmlns:a16="http://schemas.microsoft.com/office/drawing/2014/main" id="{C99EB323-5BE6-354E-B2CA-814F0E2EA147}"/>
              </a:ext>
            </a:extLst>
          </p:cNvPr>
          <p:cNvSpPr>
            <a:spLocks noGrp="1"/>
          </p:cNvSpPr>
          <p:nvPr>
            <p:ph type="ftr" sz="quarter" idx="11"/>
          </p:nvPr>
        </p:nvSpPr>
        <p:spPr/>
        <p:txBody>
          <a:bodyPr/>
          <a:lstStyle/>
          <a:p>
            <a:r>
              <a:rPr lang="de-DE"/>
              <a:t>EF Chemie – Kunststoffe</a:t>
            </a:r>
            <a:endParaRPr lang="de-DE" dirty="0"/>
          </a:p>
        </p:txBody>
      </p:sp>
      <p:pic>
        <p:nvPicPr>
          <p:cNvPr id="5" name="Grafik 4">
            <a:extLst>
              <a:ext uri="{FF2B5EF4-FFF2-40B4-BE49-F238E27FC236}">
                <a16:creationId xmlns:a16="http://schemas.microsoft.com/office/drawing/2014/main" id="{F57B16A2-8F31-BC4A-9DF2-ED066053C440}"/>
              </a:ext>
            </a:extLst>
          </p:cNvPr>
          <p:cNvPicPr>
            <a:picLocks noChangeAspect="1"/>
          </p:cNvPicPr>
          <p:nvPr/>
        </p:nvPicPr>
        <p:blipFill>
          <a:blip r:embed="rId3"/>
          <a:stretch>
            <a:fillRect/>
          </a:stretch>
        </p:blipFill>
        <p:spPr>
          <a:xfrm>
            <a:off x="309303" y="3064913"/>
            <a:ext cx="8525393" cy="1433746"/>
          </a:xfrm>
          <a:prstGeom prst="rect">
            <a:avLst/>
          </a:prstGeom>
        </p:spPr>
      </p:pic>
    </p:spTree>
    <p:extLst>
      <p:ext uri="{BB962C8B-B14F-4D97-AF65-F5344CB8AC3E}">
        <p14:creationId xmlns:p14="http://schemas.microsoft.com/office/powerpoint/2010/main" val="115426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2D28A5FA-D3BB-604A-B0E0-746DE78FC761}"/>
              </a:ext>
            </a:extLst>
          </p:cNvPr>
          <p:cNvPicPr>
            <a:picLocks noChangeAspect="1"/>
          </p:cNvPicPr>
          <p:nvPr/>
        </p:nvPicPr>
        <p:blipFill>
          <a:blip r:embed="rId3"/>
          <a:stretch>
            <a:fillRect/>
          </a:stretch>
        </p:blipFill>
        <p:spPr>
          <a:xfrm>
            <a:off x="283880" y="1403387"/>
            <a:ext cx="2468880" cy="4556760"/>
          </a:xfrm>
          <a:prstGeom prst="rect">
            <a:avLst/>
          </a:prstGeom>
        </p:spPr>
      </p:pic>
      <p:sp>
        <p:nvSpPr>
          <p:cNvPr id="2" name="Title 1"/>
          <p:cNvSpPr>
            <a:spLocks noGrp="1"/>
          </p:cNvSpPr>
          <p:nvPr>
            <p:ph type="title"/>
          </p:nvPr>
        </p:nvSpPr>
        <p:spPr>
          <a:xfrm>
            <a:off x="283880" y="15548"/>
            <a:ext cx="7886700" cy="1106830"/>
          </a:xfrm>
        </p:spPr>
        <p:txBody>
          <a:bodyPr/>
          <a:lstStyle/>
          <a:p>
            <a:r>
              <a:rPr lang="de-CH" dirty="0"/>
              <a:t>Aufgabe 6  </a:t>
            </a:r>
            <a:r>
              <a:rPr lang="de-CH" b="0" dirty="0"/>
              <a:t>(S. 19)</a:t>
            </a:r>
            <a:endParaRPr lang="de-CH" dirty="0"/>
          </a:p>
        </p:txBody>
      </p:sp>
      <p:sp>
        <p:nvSpPr>
          <p:cNvPr id="5" name="Footer Placeholder 4"/>
          <p:cNvSpPr>
            <a:spLocks noGrp="1"/>
          </p:cNvSpPr>
          <p:nvPr>
            <p:ph type="ftr" sz="quarter" idx="11"/>
          </p:nvPr>
        </p:nvSpPr>
        <p:spPr/>
        <p:txBody>
          <a:bodyPr/>
          <a:lstStyle/>
          <a:p>
            <a:r>
              <a:rPr lang="en-US"/>
              <a:t>EF Chemie – Kunststoffe</a:t>
            </a:r>
            <a:endParaRPr lang="de-CH" dirty="0"/>
          </a:p>
        </p:txBody>
      </p:sp>
      <p:cxnSp>
        <p:nvCxnSpPr>
          <p:cNvPr id="4" name="Gerade Verbindung 3">
            <a:extLst>
              <a:ext uri="{FF2B5EF4-FFF2-40B4-BE49-F238E27FC236}">
                <a16:creationId xmlns:a16="http://schemas.microsoft.com/office/drawing/2014/main" id="{A7D04A66-F83C-BB4A-BB15-2DAC14B6B97A}"/>
              </a:ext>
            </a:extLst>
          </p:cNvPr>
          <p:cNvCxnSpPr/>
          <p:nvPr/>
        </p:nvCxnSpPr>
        <p:spPr>
          <a:xfrm flipV="1">
            <a:off x="674560" y="1768841"/>
            <a:ext cx="432000" cy="659568"/>
          </a:xfrm>
          <a:prstGeom prst="line">
            <a:avLst/>
          </a:prstGeom>
          <a:ln w="34925">
            <a:solidFill>
              <a:srgbClr val="0432FF"/>
            </a:solidFill>
          </a:ln>
        </p:spPr>
        <p:style>
          <a:lnRef idx="3">
            <a:schemeClr val="dk1"/>
          </a:lnRef>
          <a:fillRef idx="0">
            <a:schemeClr val="dk1"/>
          </a:fillRef>
          <a:effectRef idx="2">
            <a:schemeClr val="dk1"/>
          </a:effectRef>
          <a:fontRef idx="minor">
            <a:schemeClr val="tx1"/>
          </a:fontRef>
        </p:style>
      </p:cxnSp>
      <p:cxnSp>
        <p:nvCxnSpPr>
          <p:cNvPr id="9" name="Gerade Verbindung 8">
            <a:extLst>
              <a:ext uri="{FF2B5EF4-FFF2-40B4-BE49-F238E27FC236}">
                <a16:creationId xmlns:a16="http://schemas.microsoft.com/office/drawing/2014/main" id="{8D6DC874-4C1A-6D47-81FD-8BDF4A0ED4AE}"/>
              </a:ext>
            </a:extLst>
          </p:cNvPr>
          <p:cNvCxnSpPr/>
          <p:nvPr/>
        </p:nvCxnSpPr>
        <p:spPr>
          <a:xfrm flipV="1">
            <a:off x="1070859" y="3711747"/>
            <a:ext cx="432000" cy="659568"/>
          </a:xfrm>
          <a:prstGeom prst="line">
            <a:avLst/>
          </a:prstGeom>
          <a:ln w="34925">
            <a:solidFill>
              <a:srgbClr val="0432FF"/>
            </a:solidFill>
          </a:ln>
        </p:spPr>
        <p:style>
          <a:lnRef idx="3">
            <a:schemeClr val="dk1"/>
          </a:lnRef>
          <a:fillRef idx="0">
            <a:schemeClr val="dk1"/>
          </a:fillRef>
          <a:effectRef idx="2">
            <a:schemeClr val="dk1"/>
          </a:effectRef>
          <a:fontRef idx="minor">
            <a:schemeClr val="tx1"/>
          </a:fontRef>
        </p:style>
      </p:cxnSp>
      <p:cxnSp>
        <p:nvCxnSpPr>
          <p:cNvPr id="10" name="Gerade Verbindung 9">
            <a:extLst>
              <a:ext uri="{FF2B5EF4-FFF2-40B4-BE49-F238E27FC236}">
                <a16:creationId xmlns:a16="http://schemas.microsoft.com/office/drawing/2014/main" id="{AC7B4A1A-0674-1545-8F36-1E57236D956C}"/>
              </a:ext>
            </a:extLst>
          </p:cNvPr>
          <p:cNvCxnSpPr/>
          <p:nvPr/>
        </p:nvCxnSpPr>
        <p:spPr>
          <a:xfrm flipV="1">
            <a:off x="671845" y="5354849"/>
            <a:ext cx="432000" cy="659568"/>
          </a:xfrm>
          <a:prstGeom prst="line">
            <a:avLst/>
          </a:prstGeom>
          <a:ln w="34925">
            <a:solidFill>
              <a:srgbClr val="0432FF"/>
            </a:solidFill>
          </a:ln>
        </p:spPr>
        <p:style>
          <a:lnRef idx="3">
            <a:schemeClr val="dk1"/>
          </a:lnRef>
          <a:fillRef idx="0">
            <a:schemeClr val="dk1"/>
          </a:fillRef>
          <a:effectRef idx="2">
            <a:schemeClr val="dk1"/>
          </a:effectRef>
          <a:fontRef idx="minor">
            <a:schemeClr val="tx1"/>
          </a:fontRef>
        </p:style>
      </p:cxnSp>
      <p:cxnSp>
        <p:nvCxnSpPr>
          <p:cNvPr id="11" name="Gerade Verbindung 10">
            <a:extLst>
              <a:ext uri="{FF2B5EF4-FFF2-40B4-BE49-F238E27FC236}">
                <a16:creationId xmlns:a16="http://schemas.microsoft.com/office/drawing/2014/main" id="{9D037052-08F5-B544-835C-3F5C790A0452}"/>
              </a:ext>
            </a:extLst>
          </p:cNvPr>
          <p:cNvCxnSpPr/>
          <p:nvPr/>
        </p:nvCxnSpPr>
        <p:spPr>
          <a:xfrm flipV="1">
            <a:off x="5770280" y="390477"/>
            <a:ext cx="432000" cy="659568"/>
          </a:xfrm>
          <a:prstGeom prst="line">
            <a:avLst/>
          </a:prstGeom>
          <a:ln w="34925">
            <a:solidFill>
              <a:srgbClr val="0432FF"/>
            </a:solidFill>
          </a:ln>
        </p:spPr>
        <p:style>
          <a:lnRef idx="3">
            <a:schemeClr val="dk1"/>
          </a:lnRef>
          <a:fillRef idx="0">
            <a:schemeClr val="dk1"/>
          </a:fillRef>
          <a:effectRef idx="2">
            <a:schemeClr val="dk1"/>
          </a:effectRef>
          <a:fontRef idx="minor">
            <a:schemeClr val="tx1"/>
          </a:fontRef>
        </p:style>
      </p:cxnSp>
      <p:sp>
        <p:nvSpPr>
          <p:cNvPr id="6" name="Textfeld 5">
            <a:extLst>
              <a:ext uri="{FF2B5EF4-FFF2-40B4-BE49-F238E27FC236}">
                <a16:creationId xmlns:a16="http://schemas.microsoft.com/office/drawing/2014/main" id="{06FFF947-9A24-714F-8E67-608D81FCB8CB}"/>
              </a:ext>
            </a:extLst>
          </p:cNvPr>
          <p:cNvSpPr txBox="1"/>
          <p:nvPr/>
        </p:nvSpPr>
        <p:spPr>
          <a:xfrm>
            <a:off x="6331761" y="212429"/>
            <a:ext cx="2677328" cy="1015663"/>
          </a:xfrm>
          <a:prstGeom prst="rect">
            <a:avLst/>
          </a:prstGeom>
          <a:noFill/>
        </p:spPr>
        <p:txBody>
          <a:bodyPr wrap="square" rtlCol="0">
            <a:spAutoFit/>
          </a:bodyPr>
          <a:lstStyle/>
          <a:p>
            <a:r>
              <a:rPr lang="de-DE" sz="2000" dirty="0" err="1">
                <a:solidFill>
                  <a:srgbClr val="0432FF"/>
                </a:solidFill>
              </a:rPr>
              <a:t>Esterbindung</a:t>
            </a:r>
            <a:r>
              <a:rPr lang="de-DE" sz="2000" dirty="0">
                <a:solidFill>
                  <a:srgbClr val="0432FF"/>
                </a:solidFill>
              </a:rPr>
              <a:t> wird gespalten unter Anlagerung von H</a:t>
            </a:r>
            <a:r>
              <a:rPr lang="de-DE" sz="2000" baseline="-25000" dirty="0">
                <a:solidFill>
                  <a:srgbClr val="0432FF"/>
                </a:solidFill>
              </a:rPr>
              <a:t>2</a:t>
            </a:r>
            <a:r>
              <a:rPr lang="de-DE" sz="2000" dirty="0">
                <a:solidFill>
                  <a:srgbClr val="0432FF"/>
                </a:solidFill>
              </a:rPr>
              <a:t>O</a:t>
            </a:r>
          </a:p>
        </p:txBody>
      </p:sp>
      <p:pic>
        <p:nvPicPr>
          <p:cNvPr id="17" name="Grafik 16">
            <a:extLst>
              <a:ext uri="{FF2B5EF4-FFF2-40B4-BE49-F238E27FC236}">
                <a16:creationId xmlns:a16="http://schemas.microsoft.com/office/drawing/2014/main" id="{5EFF5272-85B1-4743-8F79-BDA57F0B4109}"/>
              </a:ext>
            </a:extLst>
          </p:cNvPr>
          <p:cNvPicPr>
            <a:picLocks noChangeAspect="1"/>
          </p:cNvPicPr>
          <p:nvPr/>
        </p:nvPicPr>
        <p:blipFill>
          <a:blip r:embed="rId4"/>
          <a:stretch>
            <a:fillRect/>
          </a:stretch>
        </p:blipFill>
        <p:spPr>
          <a:xfrm>
            <a:off x="283880" y="1421137"/>
            <a:ext cx="8534400" cy="4892040"/>
          </a:xfrm>
          <a:prstGeom prst="rect">
            <a:avLst/>
          </a:prstGeom>
        </p:spPr>
      </p:pic>
    </p:spTree>
    <p:extLst>
      <p:ext uri="{BB962C8B-B14F-4D97-AF65-F5344CB8AC3E}">
        <p14:creationId xmlns:p14="http://schemas.microsoft.com/office/powerpoint/2010/main" val="286888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3691" y="87213"/>
            <a:ext cx="8675475" cy="1325563"/>
          </a:xfrm>
        </p:spPr>
        <p:txBody>
          <a:bodyPr>
            <a:normAutofit/>
          </a:bodyPr>
          <a:lstStyle/>
          <a:p>
            <a:pPr algn="ctr"/>
            <a:r>
              <a:rPr lang="de-CH" sz="3600" dirty="0"/>
              <a:t>Bildung eines Polyesters durch Polykondensation	</a:t>
            </a:r>
          </a:p>
        </p:txBody>
      </p:sp>
      <p:sp>
        <p:nvSpPr>
          <p:cNvPr id="3" name="Fußzeilenplatzhalter 2"/>
          <p:cNvSpPr>
            <a:spLocks noGrp="1"/>
          </p:cNvSpPr>
          <p:nvPr>
            <p:ph type="ftr" sz="quarter" idx="11"/>
          </p:nvPr>
        </p:nvSpPr>
        <p:spPr/>
        <p:txBody>
          <a:bodyPr/>
          <a:lstStyle/>
          <a:p>
            <a:r>
              <a:rPr lang="de-CH"/>
              <a:t>EF Chemie – Kunststoffe</a:t>
            </a:r>
          </a:p>
        </p:txBody>
      </p:sp>
      <p:pic>
        <p:nvPicPr>
          <p:cNvPr id="6" name="Bild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7164" y="2169015"/>
            <a:ext cx="7749672" cy="3888432"/>
          </a:xfrm>
          <a:prstGeom prst="rect">
            <a:avLst/>
          </a:prstGeom>
          <a:noFill/>
          <a:ln>
            <a:noFill/>
          </a:ln>
        </p:spPr>
      </p:pic>
      <p:sp>
        <p:nvSpPr>
          <p:cNvPr id="5" name="Rechteck 4"/>
          <p:cNvSpPr/>
          <p:nvPr/>
        </p:nvSpPr>
        <p:spPr>
          <a:xfrm>
            <a:off x="1259632" y="2588440"/>
            <a:ext cx="1800200" cy="792088"/>
          </a:xfrm>
          <a:prstGeom prst="rect">
            <a:avLst/>
          </a:pr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971600" y="4820688"/>
            <a:ext cx="1512168" cy="576064"/>
          </a:xfrm>
          <a:prstGeom prst="rect">
            <a:avLst/>
          </a:pr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3779912" y="4820688"/>
            <a:ext cx="1512168" cy="576064"/>
          </a:xfrm>
          <a:prstGeom prst="rect">
            <a:avLst/>
          </a:pr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0" name="Rechteck 9"/>
          <p:cNvSpPr/>
          <p:nvPr/>
        </p:nvSpPr>
        <p:spPr>
          <a:xfrm>
            <a:off x="6588224" y="4820688"/>
            <a:ext cx="1512168" cy="576064"/>
          </a:xfrm>
          <a:prstGeom prst="rect">
            <a:avLst/>
          </a:pr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1" name="Rechteck 10"/>
          <p:cNvSpPr/>
          <p:nvPr/>
        </p:nvSpPr>
        <p:spPr>
          <a:xfrm>
            <a:off x="5292080" y="2156392"/>
            <a:ext cx="2376264" cy="1296144"/>
          </a:xfrm>
          <a:prstGeom prst="rect">
            <a:avLst/>
          </a:prstGeom>
          <a:solidFill>
            <a:srgbClr val="0000F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2" name="Rechteck 11"/>
          <p:cNvSpPr/>
          <p:nvPr/>
        </p:nvSpPr>
        <p:spPr>
          <a:xfrm>
            <a:off x="2483768" y="4460648"/>
            <a:ext cx="1296144" cy="1296144"/>
          </a:xfrm>
          <a:prstGeom prst="rect">
            <a:avLst/>
          </a:prstGeom>
          <a:solidFill>
            <a:srgbClr val="0000F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3" name="Rechteck 12"/>
          <p:cNvSpPr/>
          <p:nvPr/>
        </p:nvSpPr>
        <p:spPr>
          <a:xfrm>
            <a:off x="5292080" y="4460648"/>
            <a:ext cx="1296144" cy="1296144"/>
          </a:xfrm>
          <a:prstGeom prst="rect">
            <a:avLst/>
          </a:prstGeom>
          <a:solidFill>
            <a:srgbClr val="0000F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7" name="Oval 6"/>
          <p:cNvSpPr/>
          <p:nvPr/>
        </p:nvSpPr>
        <p:spPr>
          <a:xfrm>
            <a:off x="2051720" y="4388640"/>
            <a:ext cx="864096" cy="1080120"/>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p:cNvSpPr txBox="1"/>
          <p:nvPr/>
        </p:nvSpPr>
        <p:spPr>
          <a:xfrm>
            <a:off x="611560" y="5468760"/>
            <a:ext cx="1800200" cy="369332"/>
          </a:xfrm>
          <a:prstGeom prst="rect">
            <a:avLst/>
          </a:prstGeom>
          <a:noFill/>
        </p:spPr>
        <p:txBody>
          <a:bodyPr wrap="square" rtlCol="0">
            <a:spAutoFit/>
          </a:bodyPr>
          <a:lstStyle/>
          <a:p>
            <a:pPr algn="r"/>
            <a:r>
              <a:rPr lang="de-DE" dirty="0">
                <a:solidFill>
                  <a:srgbClr val="FF0000"/>
                </a:solidFill>
              </a:rPr>
              <a:t>Ester-Gruppe</a:t>
            </a:r>
          </a:p>
        </p:txBody>
      </p:sp>
      <p:sp>
        <p:nvSpPr>
          <p:cNvPr id="4" name="Rechteck 3">
            <a:extLst>
              <a:ext uri="{FF2B5EF4-FFF2-40B4-BE49-F238E27FC236}">
                <a16:creationId xmlns:a16="http://schemas.microsoft.com/office/drawing/2014/main" id="{25B47460-4B7E-4745-B0A2-4284BE88DB00}"/>
              </a:ext>
            </a:extLst>
          </p:cNvPr>
          <p:cNvSpPr/>
          <p:nvPr/>
        </p:nvSpPr>
        <p:spPr>
          <a:xfrm>
            <a:off x="2915816" y="1301765"/>
            <a:ext cx="2906565" cy="461665"/>
          </a:xfrm>
          <a:prstGeom prst="rect">
            <a:avLst/>
          </a:prstGeom>
        </p:spPr>
        <p:txBody>
          <a:bodyPr wrap="none">
            <a:spAutoFit/>
          </a:bodyPr>
          <a:lstStyle/>
          <a:p>
            <a:r>
              <a:rPr lang="de-CH" sz="2400" dirty="0"/>
              <a:t>(Abbildung 6, S. 20)</a:t>
            </a:r>
            <a:endParaRPr lang="de-DE"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7"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737FCF-99E4-2E41-94A2-5C57F5702578}"/>
              </a:ext>
            </a:extLst>
          </p:cNvPr>
          <p:cNvSpPr>
            <a:spLocks noGrp="1"/>
          </p:cNvSpPr>
          <p:nvPr>
            <p:ph type="title"/>
          </p:nvPr>
        </p:nvSpPr>
        <p:spPr>
          <a:xfrm>
            <a:off x="121796" y="98517"/>
            <a:ext cx="7886700" cy="1325563"/>
          </a:xfrm>
        </p:spPr>
        <p:txBody>
          <a:bodyPr/>
          <a:lstStyle/>
          <a:p>
            <a:r>
              <a:rPr lang="de-DE" dirty="0"/>
              <a:t>Aufgabe 7  </a:t>
            </a:r>
            <a:r>
              <a:rPr lang="de-DE" sz="3200" b="0" dirty="0"/>
              <a:t>(S. 21)</a:t>
            </a:r>
            <a:endParaRPr lang="de-DE" dirty="0"/>
          </a:p>
        </p:txBody>
      </p:sp>
      <p:sp>
        <p:nvSpPr>
          <p:cNvPr id="4" name="Fußzeilenplatzhalter 3">
            <a:extLst>
              <a:ext uri="{FF2B5EF4-FFF2-40B4-BE49-F238E27FC236}">
                <a16:creationId xmlns:a16="http://schemas.microsoft.com/office/drawing/2014/main" id="{8415589A-E6CA-9949-BB5B-1EFB30ECA7D8}"/>
              </a:ext>
            </a:extLst>
          </p:cNvPr>
          <p:cNvSpPr>
            <a:spLocks noGrp="1"/>
          </p:cNvSpPr>
          <p:nvPr>
            <p:ph type="ftr" sz="quarter" idx="11"/>
          </p:nvPr>
        </p:nvSpPr>
        <p:spPr/>
        <p:txBody>
          <a:bodyPr/>
          <a:lstStyle/>
          <a:p>
            <a:r>
              <a:rPr lang="de-DE"/>
              <a:t>EF Chemie – Kunststoffe</a:t>
            </a:r>
            <a:endParaRPr lang="de-DE" dirty="0"/>
          </a:p>
        </p:txBody>
      </p:sp>
      <p:pic>
        <p:nvPicPr>
          <p:cNvPr id="5" name="Grafik 4">
            <a:extLst>
              <a:ext uri="{FF2B5EF4-FFF2-40B4-BE49-F238E27FC236}">
                <a16:creationId xmlns:a16="http://schemas.microsoft.com/office/drawing/2014/main" id="{F3F9F5E0-6E45-0A4D-ABF9-F6BD56CF2A51}"/>
              </a:ext>
            </a:extLst>
          </p:cNvPr>
          <p:cNvPicPr>
            <a:picLocks noChangeAspect="1"/>
          </p:cNvPicPr>
          <p:nvPr/>
        </p:nvPicPr>
        <p:blipFill>
          <a:blip r:embed="rId3"/>
          <a:stretch>
            <a:fillRect/>
          </a:stretch>
        </p:blipFill>
        <p:spPr>
          <a:xfrm>
            <a:off x="164892" y="1501694"/>
            <a:ext cx="8979108" cy="1438554"/>
          </a:xfrm>
          <a:prstGeom prst="rect">
            <a:avLst/>
          </a:prstGeom>
        </p:spPr>
      </p:pic>
      <p:pic>
        <p:nvPicPr>
          <p:cNvPr id="6" name="Grafik 5">
            <a:extLst>
              <a:ext uri="{FF2B5EF4-FFF2-40B4-BE49-F238E27FC236}">
                <a16:creationId xmlns:a16="http://schemas.microsoft.com/office/drawing/2014/main" id="{CF234DB9-469A-2F40-9093-616A5B020C0C}"/>
              </a:ext>
            </a:extLst>
          </p:cNvPr>
          <p:cNvPicPr>
            <a:picLocks noChangeAspect="1"/>
          </p:cNvPicPr>
          <p:nvPr/>
        </p:nvPicPr>
        <p:blipFill>
          <a:blip r:embed="rId4"/>
          <a:stretch>
            <a:fillRect/>
          </a:stretch>
        </p:blipFill>
        <p:spPr>
          <a:xfrm>
            <a:off x="121796" y="3199898"/>
            <a:ext cx="8674405" cy="2896803"/>
          </a:xfrm>
          <a:prstGeom prst="rect">
            <a:avLst/>
          </a:prstGeom>
        </p:spPr>
      </p:pic>
    </p:spTree>
    <p:extLst>
      <p:ext uri="{BB962C8B-B14F-4D97-AF65-F5344CB8AC3E}">
        <p14:creationId xmlns:p14="http://schemas.microsoft.com/office/powerpoint/2010/main" val="597735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93820-1F33-0EC5-9C31-F0E2317A3DA3}"/>
              </a:ext>
            </a:extLst>
          </p:cNvPr>
          <p:cNvSpPr>
            <a:spLocks noGrp="1"/>
          </p:cNvSpPr>
          <p:nvPr>
            <p:ph type="title"/>
          </p:nvPr>
        </p:nvSpPr>
        <p:spPr/>
        <p:txBody>
          <a:bodyPr/>
          <a:lstStyle/>
          <a:p>
            <a:r>
              <a:rPr lang="de-DE" dirty="0"/>
              <a:t>Experimente</a:t>
            </a:r>
          </a:p>
        </p:txBody>
      </p:sp>
      <p:sp>
        <p:nvSpPr>
          <p:cNvPr id="3" name="Inhaltsplatzhalter 2">
            <a:extLst>
              <a:ext uri="{FF2B5EF4-FFF2-40B4-BE49-F238E27FC236}">
                <a16:creationId xmlns:a16="http://schemas.microsoft.com/office/drawing/2014/main" id="{27052787-F265-FED4-3DAC-1C1DF0AF9A18}"/>
              </a:ext>
            </a:extLst>
          </p:cNvPr>
          <p:cNvSpPr>
            <a:spLocks noGrp="1"/>
          </p:cNvSpPr>
          <p:nvPr>
            <p:ph idx="1"/>
          </p:nvPr>
        </p:nvSpPr>
        <p:spPr>
          <a:xfrm>
            <a:off x="628650" y="1394847"/>
            <a:ext cx="7886700" cy="4782116"/>
          </a:xfrm>
        </p:spPr>
        <p:txBody>
          <a:bodyPr/>
          <a:lstStyle/>
          <a:p>
            <a:pPr marL="0" indent="0">
              <a:buNone/>
            </a:pPr>
            <a:r>
              <a:rPr lang="de-DE" dirty="0"/>
              <a:t>Dossier „Säurekatalysierte Veresterung“</a:t>
            </a:r>
          </a:p>
          <a:p>
            <a:pPr marL="0" indent="0">
              <a:buNone/>
            </a:pPr>
            <a:endParaRPr lang="de-DE" dirty="0"/>
          </a:p>
          <a:p>
            <a:pPr marL="0" indent="0">
              <a:buNone/>
            </a:pPr>
            <a:r>
              <a:rPr lang="de-DE" dirty="0"/>
              <a:t>Parallel dazu: Dossier „Kunststoffe“ bis S: 24 möglichst </a:t>
            </a:r>
            <a:r>
              <a:rPr lang="de-DE" dirty="0" err="1"/>
              <a:t>abschliessen</a:t>
            </a:r>
            <a:endParaRPr lang="de-DE" dirty="0"/>
          </a:p>
          <a:p>
            <a:pPr marL="0" indent="0">
              <a:buNone/>
            </a:pPr>
            <a:r>
              <a:rPr lang="de-DE" dirty="0"/>
              <a:t>(Theorie lesen, verbleibende Aufgaben lösen, Experiment 4 auswerten)</a:t>
            </a:r>
          </a:p>
        </p:txBody>
      </p:sp>
      <p:sp>
        <p:nvSpPr>
          <p:cNvPr id="4" name="Fußzeilenplatzhalter 3">
            <a:extLst>
              <a:ext uri="{FF2B5EF4-FFF2-40B4-BE49-F238E27FC236}">
                <a16:creationId xmlns:a16="http://schemas.microsoft.com/office/drawing/2014/main" id="{016C475B-3400-1263-5022-550D28419C81}"/>
              </a:ext>
            </a:extLst>
          </p:cNvPr>
          <p:cNvSpPr>
            <a:spLocks noGrp="1"/>
          </p:cNvSpPr>
          <p:nvPr>
            <p:ph type="ftr" sz="quarter" idx="11"/>
          </p:nvPr>
        </p:nvSpPr>
        <p:spPr/>
        <p:txBody>
          <a:bodyPr/>
          <a:lstStyle/>
          <a:p>
            <a:r>
              <a:rPr lang="de-DE"/>
              <a:t>EF Chemie – Kunststoffe</a:t>
            </a:r>
            <a:endParaRPr lang="de-DE" dirty="0"/>
          </a:p>
        </p:txBody>
      </p:sp>
    </p:spTree>
    <p:extLst>
      <p:ext uri="{BB962C8B-B14F-4D97-AF65-F5344CB8AC3E}">
        <p14:creationId xmlns:p14="http://schemas.microsoft.com/office/powerpoint/2010/main" val="1260739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737FCF-99E4-2E41-94A2-5C57F5702578}"/>
              </a:ext>
            </a:extLst>
          </p:cNvPr>
          <p:cNvSpPr>
            <a:spLocks noGrp="1"/>
          </p:cNvSpPr>
          <p:nvPr>
            <p:ph type="title"/>
          </p:nvPr>
        </p:nvSpPr>
        <p:spPr>
          <a:xfrm>
            <a:off x="121796" y="98517"/>
            <a:ext cx="7886700" cy="1325563"/>
          </a:xfrm>
        </p:spPr>
        <p:txBody>
          <a:bodyPr/>
          <a:lstStyle/>
          <a:p>
            <a:r>
              <a:rPr lang="de-DE" dirty="0"/>
              <a:t>Aufgabe 7  </a:t>
            </a:r>
            <a:r>
              <a:rPr lang="de-DE" sz="3200" b="0" dirty="0"/>
              <a:t>(S. 21, Repetition)</a:t>
            </a:r>
            <a:endParaRPr lang="de-DE" dirty="0"/>
          </a:p>
        </p:txBody>
      </p:sp>
      <p:sp>
        <p:nvSpPr>
          <p:cNvPr id="4" name="Fußzeilenplatzhalter 3">
            <a:extLst>
              <a:ext uri="{FF2B5EF4-FFF2-40B4-BE49-F238E27FC236}">
                <a16:creationId xmlns:a16="http://schemas.microsoft.com/office/drawing/2014/main" id="{8415589A-E6CA-9949-BB5B-1EFB30ECA7D8}"/>
              </a:ext>
            </a:extLst>
          </p:cNvPr>
          <p:cNvSpPr>
            <a:spLocks noGrp="1"/>
          </p:cNvSpPr>
          <p:nvPr>
            <p:ph type="ftr" sz="quarter" idx="11"/>
          </p:nvPr>
        </p:nvSpPr>
        <p:spPr/>
        <p:txBody>
          <a:bodyPr/>
          <a:lstStyle/>
          <a:p>
            <a:r>
              <a:rPr lang="de-DE"/>
              <a:t>EF Chemie – Kunststoffe</a:t>
            </a:r>
            <a:endParaRPr lang="de-DE" dirty="0"/>
          </a:p>
        </p:txBody>
      </p:sp>
      <p:pic>
        <p:nvPicPr>
          <p:cNvPr id="5" name="Grafik 4">
            <a:extLst>
              <a:ext uri="{FF2B5EF4-FFF2-40B4-BE49-F238E27FC236}">
                <a16:creationId xmlns:a16="http://schemas.microsoft.com/office/drawing/2014/main" id="{F3F9F5E0-6E45-0A4D-ABF9-F6BD56CF2A51}"/>
              </a:ext>
            </a:extLst>
          </p:cNvPr>
          <p:cNvPicPr>
            <a:picLocks noChangeAspect="1"/>
          </p:cNvPicPr>
          <p:nvPr/>
        </p:nvPicPr>
        <p:blipFill>
          <a:blip r:embed="rId3"/>
          <a:stretch>
            <a:fillRect/>
          </a:stretch>
        </p:blipFill>
        <p:spPr>
          <a:xfrm>
            <a:off x="164892" y="1501694"/>
            <a:ext cx="8979108" cy="1438554"/>
          </a:xfrm>
          <a:prstGeom prst="rect">
            <a:avLst/>
          </a:prstGeom>
        </p:spPr>
      </p:pic>
      <p:pic>
        <p:nvPicPr>
          <p:cNvPr id="6" name="Grafik 5">
            <a:extLst>
              <a:ext uri="{FF2B5EF4-FFF2-40B4-BE49-F238E27FC236}">
                <a16:creationId xmlns:a16="http://schemas.microsoft.com/office/drawing/2014/main" id="{CF234DB9-469A-2F40-9093-616A5B020C0C}"/>
              </a:ext>
            </a:extLst>
          </p:cNvPr>
          <p:cNvPicPr>
            <a:picLocks noChangeAspect="1"/>
          </p:cNvPicPr>
          <p:nvPr/>
        </p:nvPicPr>
        <p:blipFill>
          <a:blip r:embed="rId4"/>
          <a:stretch>
            <a:fillRect/>
          </a:stretch>
        </p:blipFill>
        <p:spPr>
          <a:xfrm>
            <a:off x="121796" y="3199898"/>
            <a:ext cx="8674405" cy="2896803"/>
          </a:xfrm>
          <a:prstGeom prst="rect">
            <a:avLst/>
          </a:prstGeom>
        </p:spPr>
      </p:pic>
    </p:spTree>
    <p:extLst>
      <p:ext uri="{BB962C8B-B14F-4D97-AF65-F5344CB8AC3E}">
        <p14:creationId xmlns:p14="http://schemas.microsoft.com/office/powerpoint/2010/main" val="58151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2A267-3C62-814D-A490-761024F08B85}"/>
              </a:ext>
            </a:extLst>
          </p:cNvPr>
          <p:cNvSpPr>
            <a:spLocks noGrp="1"/>
          </p:cNvSpPr>
          <p:nvPr>
            <p:ph type="title"/>
          </p:nvPr>
        </p:nvSpPr>
        <p:spPr/>
        <p:txBody>
          <a:bodyPr/>
          <a:lstStyle/>
          <a:p>
            <a:r>
              <a:rPr lang="de-DE" dirty="0"/>
              <a:t>Aufgabe 8</a:t>
            </a:r>
          </a:p>
        </p:txBody>
      </p:sp>
      <p:sp>
        <p:nvSpPr>
          <p:cNvPr id="3" name="Inhaltsplatzhalter 2">
            <a:extLst>
              <a:ext uri="{FF2B5EF4-FFF2-40B4-BE49-F238E27FC236}">
                <a16:creationId xmlns:a16="http://schemas.microsoft.com/office/drawing/2014/main" id="{0E168E43-1FB6-EB40-A529-A733B6346545}"/>
              </a:ext>
            </a:extLst>
          </p:cNvPr>
          <p:cNvSpPr>
            <a:spLocks noGrp="1"/>
          </p:cNvSpPr>
          <p:nvPr>
            <p:ph idx="1"/>
          </p:nvPr>
        </p:nvSpPr>
        <p:spPr>
          <a:xfrm>
            <a:off x="628650" y="1510835"/>
            <a:ext cx="7886700" cy="4351338"/>
          </a:xfrm>
        </p:spPr>
        <p:txBody>
          <a:bodyPr>
            <a:normAutofit/>
          </a:bodyPr>
          <a:lstStyle/>
          <a:p>
            <a:pPr marL="0" indent="0">
              <a:lnSpc>
                <a:spcPct val="120000"/>
              </a:lnSpc>
              <a:buNone/>
            </a:pPr>
            <a:r>
              <a:rPr lang="de-CH" sz="2400" dirty="0"/>
              <a:t>Zur Herstellung von Polyestern kann man zwei Molekülsorten einsetzen, von denen die eine </a:t>
            </a:r>
            <a:r>
              <a:rPr lang="de-CH" sz="2400" i="1" dirty="0"/>
              <a:t>zwei </a:t>
            </a:r>
            <a:r>
              <a:rPr lang="de-CH" sz="2400" dirty="0" err="1"/>
              <a:t>Hydroxy</a:t>
            </a:r>
            <a:r>
              <a:rPr lang="de-CH" sz="2400" dirty="0"/>
              <a:t>- und die andere </a:t>
            </a:r>
            <a:r>
              <a:rPr lang="de-CH" sz="2400" i="1" dirty="0"/>
              <a:t>zwei </a:t>
            </a:r>
            <a:r>
              <a:rPr lang="de-CH" sz="2400" dirty="0" err="1"/>
              <a:t>Carboxy</a:t>
            </a:r>
            <a:r>
              <a:rPr lang="de-CH" sz="2400" dirty="0"/>
              <a:t>-Gruppen aufweist (vgl. Abbildungen 6 und 7, S. 20). Man kann einen Polyester jedoch auch aus einer einzigen Molekülsorte herstellen. Welchen Kriterien müsste das entsprechende Edukt genügen? </a:t>
            </a:r>
          </a:p>
          <a:p>
            <a:pPr marL="0" indent="0">
              <a:buNone/>
            </a:pPr>
            <a:r>
              <a:rPr lang="de-CH" sz="2400" dirty="0">
                <a:solidFill>
                  <a:srgbClr val="FF0000"/>
                </a:solidFill>
              </a:rPr>
              <a:t>Das </a:t>
            </a:r>
            <a:r>
              <a:rPr lang="de-CH" sz="2400" dirty="0" err="1">
                <a:solidFill>
                  <a:srgbClr val="FF0000"/>
                </a:solidFill>
              </a:rPr>
              <a:t>Molekül</a:t>
            </a:r>
            <a:r>
              <a:rPr lang="de-CH" sz="2400" dirty="0">
                <a:solidFill>
                  <a:srgbClr val="FF0000"/>
                </a:solidFill>
              </a:rPr>
              <a:t> </a:t>
            </a:r>
            <a:r>
              <a:rPr lang="de-CH" sz="2400" dirty="0" err="1">
                <a:solidFill>
                  <a:srgbClr val="FF0000"/>
                </a:solidFill>
              </a:rPr>
              <a:t>müsste</a:t>
            </a:r>
            <a:r>
              <a:rPr lang="de-CH" sz="2400" dirty="0">
                <a:solidFill>
                  <a:srgbClr val="FF0000"/>
                </a:solidFill>
              </a:rPr>
              <a:t> </a:t>
            </a:r>
            <a:r>
              <a:rPr lang="de-CH" sz="2400" dirty="0" err="1">
                <a:solidFill>
                  <a:srgbClr val="FF0000"/>
                </a:solidFill>
              </a:rPr>
              <a:t>bifunktionell</a:t>
            </a:r>
            <a:r>
              <a:rPr lang="de-CH" sz="2400" dirty="0">
                <a:solidFill>
                  <a:srgbClr val="FF0000"/>
                </a:solidFill>
              </a:rPr>
              <a:t> sein, d.h. es </a:t>
            </a:r>
            <a:r>
              <a:rPr lang="de-CH" sz="2400" dirty="0" err="1">
                <a:solidFill>
                  <a:srgbClr val="FF0000"/>
                </a:solidFill>
              </a:rPr>
              <a:t>müsste</a:t>
            </a:r>
            <a:r>
              <a:rPr lang="de-CH" sz="2400" dirty="0">
                <a:solidFill>
                  <a:srgbClr val="FF0000"/>
                </a:solidFill>
              </a:rPr>
              <a:t> je eine </a:t>
            </a:r>
            <a:r>
              <a:rPr lang="de-CH" sz="2400" dirty="0" err="1">
                <a:solidFill>
                  <a:srgbClr val="FF0000"/>
                </a:solidFill>
              </a:rPr>
              <a:t>Hydroxy</a:t>
            </a:r>
            <a:r>
              <a:rPr lang="de-CH" sz="2400" dirty="0">
                <a:solidFill>
                  <a:srgbClr val="FF0000"/>
                </a:solidFill>
              </a:rPr>
              <a:t>- und eine </a:t>
            </a:r>
            <a:r>
              <a:rPr lang="de-CH" sz="2400" dirty="0" err="1">
                <a:solidFill>
                  <a:srgbClr val="FF0000"/>
                </a:solidFill>
              </a:rPr>
              <a:t>Carboxy</a:t>
            </a:r>
            <a:r>
              <a:rPr lang="de-CH" sz="2400" dirty="0">
                <a:solidFill>
                  <a:srgbClr val="FF0000"/>
                </a:solidFill>
              </a:rPr>
              <a:t>-Gruppe aufweisen.</a:t>
            </a:r>
          </a:p>
          <a:p>
            <a:pPr marL="0" indent="0">
              <a:lnSpc>
                <a:spcPct val="120000"/>
              </a:lnSpc>
              <a:buNone/>
            </a:pPr>
            <a:endParaRPr lang="de-DE" sz="2400" dirty="0"/>
          </a:p>
        </p:txBody>
      </p:sp>
      <p:sp>
        <p:nvSpPr>
          <p:cNvPr id="4" name="Fußzeilenplatzhalter 3">
            <a:extLst>
              <a:ext uri="{FF2B5EF4-FFF2-40B4-BE49-F238E27FC236}">
                <a16:creationId xmlns:a16="http://schemas.microsoft.com/office/drawing/2014/main" id="{EFC8A7DC-4033-2B45-9D1B-7F5189FC0AE8}"/>
              </a:ext>
            </a:extLst>
          </p:cNvPr>
          <p:cNvSpPr>
            <a:spLocks noGrp="1"/>
          </p:cNvSpPr>
          <p:nvPr>
            <p:ph type="ftr" sz="quarter" idx="11"/>
          </p:nvPr>
        </p:nvSpPr>
        <p:spPr/>
        <p:txBody>
          <a:bodyPr/>
          <a:lstStyle/>
          <a:p>
            <a:r>
              <a:rPr lang="de-DE"/>
              <a:t>EF Chemie – Kunststoffe</a:t>
            </a:r>
            <a:endParaRPr lang="de-DE" dirty="0"/>
          </a:p>
        </p:txBody>
      </p:sp>
    </p:spTree>
    <p:extLst>
      <p:ext uri="{BB962C8B-B14F-4D97-AF65-F5344CB8AC3E}">
        <p14:creationId xmlns:p14="http://schemas.microsoft.com/office/powerpoint/2010/main" val="110182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Definitionen / Begriffe</a:t>
            </a:r>
          </a:p>
        </p:txBody>
      </p:sp>
      <p:sp>
        <p:nvSpPr>
          <p:cNvPr id="3" name="Inhaltsplatzhalter 2"/>
          <p:cNvSpPr>
            <a:spLocks noGrp="1"/>
          </p:cNvSpPr>
          <p:nvPr>
            <p:ph idx="1"/>
          </p:nvPr>
        </p:nvSpPr>
        <p:spPr/>
        <p:txBody>
          <a:bodyPr>
            <a:normAutofit fontScale="92500" lnSpcReduction="10000"/>
          </a:bodyPr>
          <a:lstStyle/>
          <a:p>
            <a:r>
              <a:rPr lang="de-CH" sz="2800" b="1" dirty="0"/>
              <a:t>Makromolekül: </a:t>
            </a:r>
          </a:p>
          <a:p>
            <a:pPr>
              <a:buNone/>
            </a:pPr>
            <a:r>
              <a:rPr lang="de-CH" sz="2800" i="1" dirty="0"/>
              <a:t>	</a:t>
            </a:r>
            <a:r>
              <a:rPr lang="de-CH" sz="2800" dirty="0"/>
              <a:t>organisches Molekül mit </a:t>
            </a:r>
            <a:r>
              <a:rPr lang="de-CH" sz="2800" i="1" dirty="0"/>
              <a:t>M </a:t>
            </a:r>
            <a:r>
              <a:rPr lang="de-CH" sz="2800" dirty="0"/>
              <a:t>&gt; 1000 g/</a:t>
            </a:r>
            <a:r>
              <a:rPr lang="de-CH" sz="2800" dirty="0" err="1"/>
              <a:t>mol</a:t>
            </a:r>
            <a:endParaRPr lang="de-CH" sz="2800" dirty="0"/>
          </a:p>
          <a:p>
            <a:r>
              <a:rPr lang="de-CH" sz="2800" b="1" dirty="0"/>
              <a:t>Kunststoff: </a:t>
            </a:r>
          </a:p>
          <a:p>
            <a:pPr>
              <a:buNone/>
            </a:pPr>
            <a:r>
              <a:rPr lang="de-CH" i="1" dirty="0"/>
              <a:t>	</a:t>
            </a:r>
            <a:r>
              <a:rPr lang="de-CH" sz="2800" dirty="0"/>
              <a:t>künstlich hergestelltes Makromolekül</a:t>
            </a:r>
          </a:p>
          <a:p>
            <a:pPr>
              <a:buNone/>
            </a:pPr>
            <a:r>
              <a:rPr lang="de-CH" sz="2000" dirty="0"/>
              <a:t>	(typische Eigenschaft: kein scharfer </a:t>
            </a:r>
            <a:r>
              <a:rPr lang="de-CH" sz="2000" dirty="0" err="1"/>
              <a:t>Smp</a:t>
            </a:r>
            <a:r>
              <a:rPr lang="de-CH" sz="2000" dirty="0"/>
              <a:t>., sondern Erweichungs-bereich; oberhalb bestimmter Temperatur erfolgt Zersetzung)</a:t>
            </a:r>
            <a:endParaRPr lang="de-CH" sz="1800" dirty="0"/>
          </a:p>
          <a:p>
            <a:r>
              <a:rPr lang="de-CH" sz="2800" b="1" dirty="0"/>
              <a:t>Polymer: </a:t>
            </a:r>
          </a:p>
          <a:p>
            <a:pPr>
              <a:buNone/>
            </a:pPr>
            <a:r>
              <a:rPr lang="de-CH" i="1" dirty="0"/>
              <a:t>	</a:t>
            </a:r>
            <a:r>
              <a:rPr lang="de-CH" sz="2800" dirty="0"/>
              <a:t>Makromolekül mit einem stetig wiederkehrenden Bauprinzip (Repetiereinheit)</a:t>
            </a:r>
          </a:p>
        </p:txBody>
      </p:sp>
      <p:sp>
        <p:nvSpPr>
          <p:cNvPr id="4" name="Fußzeilenplatzhalter 3"/>
          <p:cNvSpPr>
            <a:spLocks noGrp="1"/>
          </p:cNvSpPr>
          <p:nvPr>
            <p:ph type="ftr" sz="quarter" idx="11"/>
          </p:nvPr>
        </p:nvSpPr>
        <p:spPr/>
        <p:txBody>
          <a:bodyPr/>
          <a:lstStyle/>
          <a:p>
            <a:r>
              <a:rPr lang="de-CH"/>
              <a:t>EF Chemie – Kunststoffe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3198" y="53752"/>
            <a:ext cx="8229600" cy="1143000"/>
          </a:xfrm>
        </p:spPr>
        <p:txBody>
          <a:bodyPr>
            <a:normAutofit/>
          </a:bodyPr>
          <a:lstStyle/>
          <a:p>
            <a:r>
              <a:rPr lang="de-DE" dirty="0"/>
              <a:t>Aufgabe 9 a)    </a:t>
            </a:r>
            <a:r>
              <a:rPr lang="de-DE" sz="2800" b="0" dirty="0"/>
              <a:t>(S. 21)</a:t>
            </a:r>
            <a:endParaRPr lang="de-CH" dirty="0"/>
          </a:p>
        </p:txBody>
      </p:sp>
      <p:sp>
        <p:nvSpPr>
          <p:cNvPr id="9" name="Footer Placeholder 8"/>
          <p:cNvSpPr>
            <a:spLocks noGrp="1"/>
          </p:cNvSpPr>
          <p:nvPr>
            <p:ph type="ftr" sz="quarter" idx="11"/>
          </p:nvPr>
        </p:nvSpPr>
        <p:spPr/>
        <p:txBody>
          <a:bodyPr/>
          <a:lstStyle/>
          <a:p>
            <a:r>
              <a:rPr lang="en-US"/>
              <a:t>EF Chemie – Kunststoffe</a:t>
            </a:r>
            <a:endParaRPr lang="de-CH" dirty="0"/>
          </a:p>
        </p:txBody>
      </p:sp>
      <p:sp>
        <p:nvSpPr>
          <p:cNvPr id="5" name="Inhaltsplatzhalter 2">
            <a:extLst>
              <a:ext uri="{FF2B5EF4-FFF2-40B4-BE49-F238E27FC236}">
                <a16:creationId xmlns:a16="http://schemas.microsoft.com/office/drawing/2014/main" id="{6A6A95FE-11FE-F144-BF9E-347F8CF08DC1}"/>
              </a:ext>
            </a:extLst>
          </p:cNvPr>
          <p:cNvSpPr>
            <a:spLocks noGrp="1"/>
          </p:cNvSpPr>
          <p:nvPr>
            <p:ph idx="1"/>
          </p:nvPr>
        </p:nvSpPr>
        <p:spPr>
          <a:xfrm>
            <a:off x="512275" y="1196752"/>
            <a:ext cx="7886700" cy="4665421"/>
          </a:xfrm>
        </p:spPr>
        <p:txBody>
          <a:bodyPr>
            <a:normAutofit/>
          </a:bodyPr>
          <a:lstStyle/>
          <a:p>
            <a:pPr marL="0" indent="0">
              <a:lnSpc>
                <a:spcPct val="120000"/>
              </a:lnSpc>
              <a:buNone/>
            </a:pPr>
            <a:r>
              <a:rPr lang="de-CH" sz="2400" dirty="0"/>
              <a:t>Nachher mithilfe des Dokuments «Veresterung und Esterhydrolyse» lösen.</a:t>
            </a:r>
            <a:endParaRPr lang="de-CH" sz="2400" dirty="0">
              <a:solidFill>
                <a:srgbClr val="FF0000"/>
              </a:solidFill>
            </a:endParaRPr>
          </a:p>
          <a:p>
            <a:pPr marL="0" indent="0">
              <a:lnSpc>
                <a:spcPct val="120000"/>
              </a:lnSpc>
              <a:buNone/>
            </a:pPr>
            <a:endParaRPr lang="de-DE" sz="2400" dirty="0"/>
          </a:p>
        </p:txBody>
      </p:sp>
    </p:spTree>
    <p:extLst>
      <p:ext uri="{BB962C8B-B14F-4D97-AF65-F5344CB8AC3E}">
        <p14:creationId xmlns:p14="http://schemas.microsoft.com/office/powerpoint/2010/main" val="1547641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9b)   </a:t>
            </a:r>
            <a:r>
              <a:rPr lang="de-DE" sz="2800" b="0" dirty="0"/>
              <a:t>(S. 22)</a:t>
            </a:r>
            <a:endParaRPr lang="de-DE" dirty="0"/>
          </a:p>
        </p:txBody>
      </p:sp>
      <p:sp>
        <p:nvSpPr>
          <p:cNvPr id="3" name="Inhaltsplatzhalter 2"/>
          <p:cNvSpPr>
            <a:spLocks noGrp="1"/>
          </p:cNvSpPr>
          <p:nvPr>
            <p:ph idx="1"/>
          </p:nvPr>
        </p:nvSpPr>
        <p:spPr/>
        <p:txBody>
          <a:bodyPr>
            <a:normAutofit fontScale="77500" lnSpcReduction="20000"/>
          </a:bodyPr>
          <a:lstStyle/>
          <a:p>
            <a:pPr marL="0" indent="0">
              <a:lnSpc>
                <a:spcPct val="130000"/>
              </a:lnSpc>
              <a:buNone/>
            </a:pPr>
            <a:r>
              <a:rPr lang="de-CH" dirty="0"/>
              <a:t>Prinzip von </a:t>
            </a:r>
            <a:r>
              <a:rPr lang="de-CH" cap="small" dirty="0"/>
              <a:t>Le Chatelier </a:t>
            </a:r>
            <a:r>
              <a:rPr lang="de-CH" dirty="0"/>
              <a:t>anwenden!</a:t>
            </a:r>
          </a:p>
          <a:p>
            <a:pPr>
              <a:lnSpc>
                <a:spcPct val="130000"/>
              </a:lnSpc>
            </a:pPr>
            <a:r>
              <a:rPr lang="de-CH" dirty="0">
                <a:solidFill>
                  <a:srgbClr val="FF0000"/>
                </a:solidFill>
              </a:rPr>
              <a:t>Besitzt der (Carbonsäure-)Ester die tiefste Siedetemperatur aller Komponenten im Gleichgewicht, kann er durch eine Destillation aus dem Reaktionsgemisch entfernt werden. </a:t>
            </a:r>
          </a:p>
          <a:p>
            <a:pPr>
              <a:lnSpc>
                <a:spcPct val="130000"/>
              </a:lnSpc>
            </a:pPr>
            <a:r>
              <a:rPr lang="de-CH" dirty="0">
                <a:solidFill>
                  <a:srgbClr val="FF0000"/>
                </a:solidFill>
              </a:rPr>
              <a:t>Liegt diese Bedingung nicht vor, so muss durch Einsatz eines entsprechenden Carbonsäure- oder Alkohol-Überschusses das Gleichgewicht auf die Seite der Produkte verschoben werden.</a:t>
            </a:r>
          </a:p>
          <a:p>
            <a:pPr>
              <a:lnSpc>
                <a:spcPct val="130000"/>
              </a:lnSpc>
            </a:pPr>
            <a:r>
              <a:rPr lang="de-CH" dirty="0">
                <a:solidFill>
                  <a:srgbClr val="FF0000"/>
                </a:solidFill>
              </a:rPr>
              <a:t>Auch kann Wasser entzogen werden (Reaktion mit Schwefelsäure, Molekularsieb, Trockenrohr ...). </a:t>
            </a:r>
          </a:p>
          <a:p>
            <a:pPr marL="0" indent="0">
              <a:lnSpc>
                <a:spcPct val="130000"/>
              </a:lnSpc>
              <a:buNone/>
            </a:pPr>
            <a:endParaRPr lang="de-DE" dirty="0"/>
          </a:p>
        </p:txBody>
      </p:sp>
      <p:sp>
        <p:nvSpPr>
          <p:cNvPr id="4" name="Fußzeilenplatzhalter 3"/>
          <p:cNvSpPr>
            <a:spLocks noGrp="1"/>
          </p:cNvSpPr>
          <p:nvPr>
            <p:ph type="ftr" sz="quarter" idx="11"/>
          </p:nvPr>
        </p:nvSpPr>
        <p:spPr/>
        <p:txBody>
          <a:bodyPr/>
          <a:lstStyle/>
          <a:p>
            <a:r>
              <a:rPr lang="de-CH"/>
              <a:t>EF Chemie – Kunststoffe</a:t>
            </a:r>
          </a:p>
        </p:txBody>
      </p:sp>
    </p:spTree>
    <p:extLst>
      <p:ext uri="{BB962C8B-B14F-4D97-AF65-F5344CB8AC3E}">
        <p14:creationId xmlns:p14="http://schemas.microsoft.com/office/powerpoint/2010/main" val="279203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3198" y="436135"/>
            <a:ext cx="8229600" cy="1143000"/>
          </a:xfrm>
        </p:spPr>
        <p:txBody>
          <a:bodyPr>
            <a:normAutofit/>
          </a:bodyPr>
          <a:lstStyle/>
          <a:p>
            <a:r>
              <a:rPr lang="de-DE" dirty="0"/>
              <a:t>Aufgabe 10    </a:t>
            </a:r>
            <a:r>
              <a:rPr lang="de-DE" sz="2800" b="0" dirty="0"/>
              <a:t>(S. 22)</a:t>
            </a:r>
            <a:endParaRPr lang="de-CH" dirty="0"/>
          </a:p>
        </p:txBody>
      </p:sp>
      <p:sp>
        <p:nvSpPr>
          <p:cNvPr id="9" name="Footer Placeholder 8"/>
          <p:cNvSpPr>
            <a:spLocks noGrp="1"/>
          </p:cNvSpPr>
          <p:nvPr>
            <p:ph type="ftr" sz="quarter" idx="11"/>
          </p:nvPr>
        </p:nvSpPr>
        <p:spPr/>
        <p:txBody>
          <a:bodyPr/>
          <a:lstStyle/>
          <a:p>
            <a:r>
              <a:rPr lang="en-US"/>
              <a:t>EF Chemie – Kunststoffe</a:t>
            </a:r>
            <a:endParaRPr lang="de-CH" dirty="0"/>
          </a:p>
        </p:txBody>
      </p:sp>
      <p:sp>
        <p:nvSpPr>
          <p:cNvPr id="5" name="Inhaltsplatzhalter 2">
            <a:extLst>
              <a:ext uri="{FF2B5EF4-FFF2-40B4-BE49-F238E27FC236}">
                <a16:creationId xmlns:a16="http://schemas.microsoft.com/office/drawing/2014/main" id="{6A6A95FE-11FE-F144-BF9E-347F8CF08DC1}"/>
              </a:ext>
            </a:extLst>
          </p:cNvPr>
          <p:cNvSpPr>
            <a:spLocks noGrp="1"/>
          </p:cNvSpPr>
          <p:nvPr>
            <p:ph idx="1"/>
          </p:nvPr>
        </p:nvSpPr>
        <p:spPr>
          <a:xfrm>
            <a:off x="512275" y="1762298"/>
            <a:ext cx="7886700" cy="4099875"/>
          </a:xfrm>
        </p:spPr>
        <p:txBody>
          <a:bodyPr>
            <a:normAutofit/>
          </a:bodyPr>
          <a:lstStyle/>
          <a:p>
            <a:pPr marL="0" indent="0">
              <a:lnSpc>
                <a:spcPct val="120000"/>
              </a:lnSpc>
              <a:buNone/>
            </a:pPr>
            <a:r>
              <a:rPr lang="de-CH" sz="2400" dirty="0"/>
              <a:t>Handelt es sich bei den beschriebenen Polykondensaten um Thermoplaste, Duroplaste oder Elastomere?</a:t>
            </a:r>
          </a:p>
          <a:p>
            <a:pPr marL="0" indent="0">
              <a:lnSpc>
                <a:spcPct val="120000"/>
              </a:lnSpc>
              <a:buNone/>
            </a:pPr>
            <a:r>
              <a:rPr lang="de-CH" sz="2400" b="1" dirty="0">
                <a:solidFill>
                  <a:srgbClr val="FF0000"/>
                </a:solidFill>
              </a:rPr>
              <a:t>Thermoplaste</a:t>
            </a:r>
            <a:r>
              <a:rPr lang="de-CH" sz="2400" dirty="0">
                <a:solidFill>
                  <a:srgbClr val="FF0000"/>
                </a:solidFill>
              </a:rPr>
              <a:t>, denn es liegen </a:t>
            </a:r>
            <a:r>
              <a:rPr lang="de-CH" sz="2400" i="1" dirty="0" err="1">
                <a:solidFill>
                  <a:srgbClr val="FF0000"/>
                </a:solidFill>
              </a:rPr>
              <a:t>unvernetzte</a:t>
            </a:r>
            <a:r>
              <a:rPr lang="de-CH" sz="2400" dirty="0">
                <a:solidFill>
                  <a:srgbClr val="FF0000"/>
                </a:solidFill>
              </a:rPr>
              <a:t>, fadenförmige Makromoleküle vor.</a:t>
            </a:r>
            <a:endParaRPr lang="de-CH" sz="2400" b="1" dirty="0">
              <a:solidFill>
                <a:srgbClr val="FF0000"/>
              </a:solidFill>
            </a:endParaRPr>
          </a:p>
          <a:p>
            <a:pPr marL="0" indent="0">
              <a:lnSpc>
                <a:spcPct val="120000"/>
              </a:lnSpc>
              <a:buNone/>
            </a:pPr>
            <a:endParaRPr lang="de-DE" sz="2400" dirty="0"/>
          </a:p>
        </p:txBody>
      </p:sp>
    </p:spTree>
    <p:extLst>
      <p:ext uri="{BB962C8B-B14F-4D97-AF65-F5344CB8AC3E}">
        <p14:creationId xmlns:p14="http://schemas.microsoft.com/office/powerpoint/2010/main" val="1285265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5513" y="365126"/>
            <a:ext cx="8279475" cy="1325563"/>
          </a:xfrm>
        </p:spPr>
        <p:txBody>
          <a:bodyPr>
            <a:noAutofit/>
          </a:bodyPr>
          <a:lstStyle/>
          <a:p>
            <a:r>
              <a:rPr lang="de-CH" sz="3200" dirty="0"/>
              <a:t>Experiment 4: Synthese eines «Nylonfadens» durch Polykondensation</a:t>
            </a:r>
          </a:p>
        </p:txBody>
      </p:sp>
      <p:sp>
        <p:nvSpPr>
          <p:cNvPr id="3" name="Fußzeilenplatzhalter 2"/>
          <p:cNvSpPr>
            <a:spLocks noGrp="1"/>
          </p:cNvSpPr>
          <p:nvPr>
            <p:ph type="ftr" sz="quarter" idx="11"/>
          </p:nvPr>
        </p:nvSpPr>
        <p:spPr/>
        <p:txBody>
          <a:bodyPr/>
          <a:lstStyle/>
          <a:p>
            <a:r>
              <a:rPr lang="de-CH"/>
              <a:t>EF Chemie – Kunststoffe</a:t>
            </a:r>
          </a:p>
        </p:txBody>
      </p:sp>
      <p:pic>
        <p:nvPicPr>
          <p:cNvPr id="7" name="Bild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88840"/>
            <a:ext cx="7889980" cy="3456384"/>
          </a:xfrm>
          <a:prstGeom prst="rect">
            <a:avLst/>
          </a:prstGeom>
          <a:noFill/>
          <a:ln>
            <a:noFill/>
          </a:ln>
        </p:spPr>
      </p:pic>
      <p:sp>
        <p:nvSpPr>
          <p:cNvPr id="8" name="Oval 7"/>
          <p:cNvSpPr/>
          <p:nvPr/>
        </p:nvSpPr>
        <p:spPr>
          <a:xfrm>
            <a:off x="3707904" y="3861048"/>
            <a:ext cx="864096" cy="1152128"/>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p:cNvSpPr txBox="1"/>
          <p:nvPr/>
        </p:nvSpPr>
        <p:spPr>
          <a:xfrm>
            <a:off x="1835696" y="4725144"/>
            <a:ext cx="1950217" cy="369332"/>
          </a:xfrm>
          <a:prstGeom prst="rect">
            <a:avLst/>
          </a:prstGeom>
          <a:noFill/>
        </p:spPr>
        <p:txBody>
          <a:bodyPr wrap="square" rtlCol="0">
            <a:spAutoFit/>
          </a:bodyPr>
          <a:lstStyle/>
          <a:p>
            <a:pPr algn="r"/>
            <a:r>
              <a:rPr lang="de-DE" dirty="0">
                <a:solidFill>
                  <a:srgbClr val="FF0000"/>
                </a:solidFill>
              </a:rPr>
              <a:t>Amid-Gruppe</a:t>
            </a:r>
          </a:p>
        </p:txBody>
      </p:sp>
    </p:spTree>
    <p:extLst>
      <p:ext uri="{BB962C8B-B14F-4D97-AF65-F5344CB8AC3E}">
        <p14:creationId xmlns:p14="http://schemas.microsoft.com/office/powerpoint/2010/main" val="165912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Auswertung  </a:t>
            </a:r>
            <a:r>
              <a:rPr lang="de-DE" sz="2800" dirty="0"/>
              <a:t> </a:t>
            </a:r>
            <a:r>
              <a:rPr lang="de-DE" sz="2800" b="0" dirty="0"/>
              <a:t>(S. 24)</a:t>
            </a:r>
          </a:p>
        </p:txBody>
      </p:sp>
      <p:sp>
        <p:nvSpPr>
          <p:cNvPr id="3" name="Inhaltsplatzhalter 2"/>
          <p:cNvSpPr>
            <a:spLocks noGrp="1"/>
          </p:cNvSpPr>
          <p:nvPr>
            <p:ph idx="1"/>
          </p:nvPr>
        </p:nvSpPr>
        <p:spPr>
          <a:xfrm>
            <a:off x="251520" y="1484784"/>
            <a:ext cx="8229600" cy="4630896"/>
          </a:xfrm>
        </p:spPr>
        <p:txBody>
          <a:bodyPr>
            <a:normAutofit fontScale="92500" lnSpcReduction="20000"/>
          </a:bodyPr>
          <a:lstStyle/>
          <a:p>
            <a:pPr marL="0" indent="0">
              <a:lnSpc>
                <a:spcPct val="120000"/>
              </a:lnSpc>
              <a:buNone/>
            </a:pPr>
            <a:r>
              <a:rPr lang="de-CH" sz="1800" dirty="0"/>
              <a:t>1. Welche Rolle spielt Natriumhydroxid bei der Reaktion?</a:t>
            </a:r>
          </a:p>
          <a:p>
            <a:pPr marL="269875" indent="0">
              <a:lnSpc>
                <a:spcPct val="120000"/>
              </a:lnSpc>
              <a:buNone/>
            </a:pPr>
            <a:r>
              <a:rPr lang="de-CH" sz="1800" dirty="0">
                <a:solidFill>
                  <a:srgbClr val="FF0000"/>
                </a:solidFill>
              </a:rPr>
              <a:t>Die Base (OH</a:t>
            </a:r>
            <a:r>
              <a:rPr lang="de-CH" sz="1800" baseline="30000" dirty="0">
                <a:solidFill>
                  <a:srgbClr val="FF0000"/>
                </a:solidFill>
              </a:rPr>
              <a:t>–</a:t>
            </a:r>
            <a:r>
              <a:rPr lang="de-CH" sz="1800" dirty="0">
                <a:solidFill>
                  <a:srgbClr val="FF0000"/>
                </a:solidFill>
              </a:rPr>
              <a:t> aus </a:t>
            </a:r>
            <a:r>
              <a:rPr lang="de-CH" sz="1800" dirty="0" err="1">
                <a:solidFill>
                  <a:srgbClr val="FF0000"/>
                </a:solidFill>
              </a:rPr>
              <a:t>NaOH</a:t>
            </a:r>
            <a:r>
              <a:rPr lang="de-CH" sz="1800" dirty="0">
                <a:solidFill>
                  <a:srgbClr val="FF0000"/>
                </a:solidFill>
              </a:rPr>
              <a:t>) neutralisiert das bei der Kondensation frei werdende HCl-Gas (= starke potentielle Säure).</a:t>
            </a:r>
          </a:p>
          <a:p>
            <a:pPr marL="269875" indent="0">
              <a:lnSpc>
                <a:spcPct val="120000"/>
              </a:lnSpc>
              <a:buNone/>
            </a:pPr>
            <a:r>
              <a:rPr lang="de-CH" sz="1800" dirty="0">
                <a:solidFill>
                  <a:srgbClr val="FF0000"/>
                </a:solidFill>
              </a:rPr>
              <a:t>Dadurch wird die </a:t>
            </a:r>
            <a:r>
              <a:rPr lang="de-CH" sz="1800" dirty="0" err="1">
                <a:solidFill>
                  <a:srgbClr val="FF0000"/>
                </a:solidFill>
              </a:rPr>
              <a:t>Protonierung</a:t>
            </a:r>
            <a:r>
              <a:rPr lang="de-CH" sz="1800" dirty="0">
                <a:solidFill>
                  <a:srgbClr val="FF0000"/>
                </a:solidFill>
              </a:rPr>
              <a:t> des Amins zu R–NH</a:t>
            </a:r>
            <a:r>
              <a:rPr lang="de-CH" sz="1800" baseline="-25000" dirty="0">
                <a:solidFill>
                  <a:srgbClr val="FF0000"/>
                </a:solidFill>
              </a:rPr>
              <a:t>3</a:t>
            </a:r>
            <a:r>
              <a:rPr lang="de-CH" sz="1800" baseline="30000" dirty="0">
                <a:solidFill>
                  <a:srgbClr val="FF0000"/>
                </a:solidFill>
              </a:rPr>
              <a:t>+</a:t>
            </a:r>
            <a:r>
              <a:rPr lang="de-CH" sz="1800" dirty="0">
                <a:solidFill>
                  <a:srgbClr val="FF0000"/>
                </a:solidFill>
              </a:rPr>
              <a:t> verhindert.</a:t>
            </a:r>
            <a:endParaRPr lang="de-CH" sz="1800" i="1" dirty="0">
              <a:solidFill>
                <a:srgbClr val="FF0000"/>
              </a:solidFill>
            </a:endParaRPr>
          </a:p>
          <a:p>
            <a:pPr marL="312738" indent="-312738">
              <a:lnSpc>
                <a:spcPct val="120000"/>
              </a:lnSpc>
              <a:buNone/>
            </a:pPr>
            <a:r>
              <a:rPr lang="de-CH" sz="1800" dirty="0"/>
              <a:t>2. 	Welches der Edukte wurde in Heptan gelöst und weshalb ist dieses schlechter wasserlöslich als das andere Edukt?</a:t>
            </a:r>
          </a:p>
          <a:p>
            <a:pPr marL="279400" indent="0">
              <a:lnSpc>
                <a:spcPct val="120000"/>
              </a:lnSpc>
              <a:buNone/>
            </a:pPr>
            <a:r>
              <a:rPr lang="de-CH" sz="1800" dirty="0" err="1">
                <a:solidFill>
                  <a:srgbClr val="FF0000"/>
                </a:solidFill>
              </a:rPr>
              <a:t>Sebacinsäuredichlorid</a:t>
            </a:r>
            <a:r>
              <a:rPr lang="de-CH" sz="1800" dirty="0">
                <a:solidFill>
                  <a:srgbClr val="FF0000"/>
                </a:solidFill>
              </a:rPr>
              <a:t> ist </a:t>
            </a:r>
            <a:r>
              <a:rPr lang="de-CH" sz="1800" b="1" dirty="0">
                <a:solidFill>
                  <a:srgbClr val="FF0000"/>
                </a:solidFill>
              </a:rPr>
              <a:t>hydrophober</a:t>
            </a:r>
            <a:r>
              <a:rPr lang="de-CH" sz="1800" dirty="0">
                <a:solidFill>
                  <a:srgbClr val="FF0000"/>
                </a:solidFill>
              </a:rPr>
              <a:t> und daher schlechter wasserlöslich als die Diamin-Komponente. Das Diamin kann</a:t>
            </a:r>
            <a:r>
              <a:rPr lang="de-CH" sz="1800" b="1" dirty="0">
                <a:solidFill>
                  <a:srgbClr val="FF0000"/>
                </a:solidFill>
              </a:rPr>
              <a:t> aktiv und passiv</a:t>
            </a:r>
            <a:r>
              <a:rPr lang="de-CH" sz="1800" dirty="0">
                <a:solidFill>
                  <a:srgbClr val="FF0000"/>
                </a:solidFill>
              </a:rPr>
              <a:t> </a:t>
            </a:r>
            <a:r>
              <a:rPr lang="de-CH" sz="1800" b="1" dirty="0">
                <a:solidFill>
                  <a:srgbClr val="FF0000"/>
                </a:solidFill>
              </a:rPr>
              <a:t>H-Brücken</a:t>
            </a:r>
            <a:r>
              <a:rPr lang="de-CH" sz="1800" dirty="0">
                <a:solidFill>
                  <a:srgbClr val="FF0000"/>
                </a:solidFill>
              </a:rPr>
              <a:t> ausbilden (pro NH</a:t>
            </a:r>
            <a:r>
              <a:rPr lang="de-CH" sz="1800" baseline="-25000" dirty="0">
                <a:solidFill>
                  <a:srgbClr val="FF0000"/>
                </a:solidFill>
              </a:rPr>
              <a:t>2</a:t>
            </a:r>
            <a:r>
              <a:rPr lang="de-CH" sz="1800" dirty="0">
                <a:solidFill>
                  <a:srgbClr val="FF0000"/>
                </a:solidFill>
              </a:rPr>
              <a:t>-Gruppe: zwei aktive Stellen, eine passive Stelle). Beim Diamin ist die Kohlenwasserstoffkette zudem etwas kürzer; das Molekül ist recht </a:t>
            </a:r>
            <a:r>
              <a:rPr lang="de-CH" sz="1800" b="1" dirty="0">
                <a:solidFill>
                  <a:srgbClr val="FF0000"/>
                </a:solidFill>
              </a:rPr>
              <a:t>hydrophil</a:t>
            </a:r>
            <a:r>
              <a:rPr lang="de-CH" sz="1800" dirty="0">
                <a:solidFill>
                  <a:srgbClr val="FF0000"/>
                </a:solidFill>
              </a:rPr>
              <a:t>. </a:t>
            </a:r>
          </a:p>
          <a:p>
            <a:pPr marL="279400" indent="0">
              <a:lnSpc>
                <a:spcPct val="120000"/>
              </a:lnSpc>
              <a:buNone/>
            </a:pPr>
            <a:r>
              <a:rPr lang="de-CH" sz="1800" dirty="0" err="1">
                <a:solidFill>
                  <a:srgbClr val="FF0000"/>
                </a:solidFill>
              </a:rPr>
              <a:t>Sebacinsäuredichlorid</a:t>
            </a:r>
            <a:r>
              <a:rPr lang="de-CH" sz="1800" dirty="0">
                <a:solidFill>
                  <a:srgbClr val="FF0000"/>
                </a:solidFill>
              </a:rPr>
              <a:t> besitzt hingegen nur passive Stellen für H-Brücken (Cl- und O-Atome; 10 Stellen pro Molekül, wobei Cl eher schwacher Partner). Insgesamt überwiegt der</a:t>
            </a:r>
            <a:r>
              <a:rPr lang="de-CH" sz="1800" b="1" dirty="0">
                <a:solidFill>
                  <a:srgbClr val="FF0000"/>
                </a:solidFill>
              </a:rPr>
              <a:t> hydrophobe</a:t>
            </a:r>
            <a:r>
              <a:rPr lang="de-CH" sz="1800" dirty="0">
                <a:solidFill>
                  <a:srgbClr val="FF0000"/>
                </a:solidFill>
              </a:rPr>
              <a:t> Molekülteil, und </a:t>
            </a:r>
            <a:r>
              <a:rPr lang="de-CH" sz="1800" b="1" dirty="0">
                <a:solidFill>
                  <a:srgbClr val="FF0000"/>
                </a:solidFill>
              </a:rPr>
              <a:t>Dispersions-WW</a:t>
            </a:r>
            <a:r>
              <a:rPr lang="de-CH" sz="1800" dirty="0">
                <a:solidFill>
                  <a:srgbClr val="FF0000"/>
                </a:solidFill>
              </a:rPr>
              <a:t> dominieren. </a:t>
            </a:r>
          </a:p>
          <a:p>
            <a:pPr marL="0" indent="0">
              <a:lnSpc>
                <a:spcPct val="120000"/>
              </a:lnSpc>
              <a:buNone/>
            </a:pPr>
            <a:endParaRPr lang="de-CH" sz="1800" dirty="0">
              <a:solidFill>
                <a:srgbClr val="FF0000"/>
              </a:solidFill>
            </a:endParaRPr>
          </a:p>
          <a:p>
            <a:pPr marL="0" indent="0">
              <a:lnSpc>
                <a:spcPct val="120000"/>
              </a:lnSpc>
              <a:buNone/>
            </a:pPr>
            <a:endParaRPr lang="de-DE" sz="1800" dirty="0"/>
          </a:p>
        </p:txBody>
      </p:sp>
      <p:sp>
        <p:nvSpPr>
          <p:cNvPr id="4" name="Fußzeilenplatzhalter 3"/>
          <p:cNvSpPr>
            <a:spLocks noGrp="1"/>
          </p:cNvSpPr>
          <p:nvPr>
            <p:ph type="ftr" sz="quarter" idx="11"/>
          </p:nvPr>
        </p:nvSpPr>
        <p:spPr/>
        <p:txBody>
          <a:bodyPr/>
          <a:lstStyle/>
          <a:p>
            <a:r>
              <a:rPr lang="de-CH"/>
              <a:t>EF Chemie – Kunststoffe</a:t>
            </a:r>
          </a:p>
        </p:txBody>
      </p:sp>
    </p:spTree>
    <p:extLst>
      <p:ext uri="{BB962C8B-B14F-4D97-AF65-F5344CB8AC3E}">
        <p14:creationId xmlns:p14="http://schemas.microsoft.com/office/powerpoint/2010/main" val="161749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332656"/>
            <a:ext cx="8229600" cy="1512168"/>
          </a:xfrm>
        </p:spPr>
        <p:txBody>
          <a:bodyPr/>
          <a:lstStyle/>
          <a:p>
            <a:pPr marL="357188" indent="-357188">
              <a:lnSpc>
                <a:spcPct val="120000"/>
              </a:lnSpc>
              <a:buNone/>
            </a:pPr>
            <a:r>
              <a:rPr lang="de-CH" sz="1800" dirty="0"/>
              <a:t>c) 	Ein bekanntes synthetisches Polyamid ist </a:t>
            </a:r>
            <a:r>
              <a:rPr lang="de-CH" sz="1800" b="1" dirty="0"/>
              <a:t>Nylon® (Polyamid 6,6)</a:t>
            </a:r>
            <a:r>
              <a:rPr lang="de-CH" sz="1800" dirty="0"/>
              <a:t>. Es wird vor allem für die Herstellung von Textilfasern eingesetzt und kann aus 1,6-Diaminohexan und </a:t>
            </a:r>
            <a:r>
              <a:rPr lang="de-CH" sz="1800" dirty="0" err="1"/>
              <a:t>Hexandicarbonsäure</a:t>
            </a:r>
            <a:r>
              <a:rPr lang="de-CH" sz="1800" dirty="0"/>
              <a:t> gewonnen werden. Zeichnen Sie das zugehörige Reaktionsschema.</a:t>
            </a:r>
          </a:p>
          <a:p>
            <a:pPr marL="0" indent="0">
              <a:lnSpc>
                <a:spcPct val="120000"/>
              </a:lnSpc>
              <a:buNone/>
            </a:pPr>
            <a:endParaRPr lang="de-DE" sz="1800" dirty="0"/>
          </a:p>
        </p:txBody>
      </p:sp>
      <p:sp>
        <p:nvSpPr>
          <p:cNvPr id="4" name="Fußzeilenplatzhalter 3"/>
          <p:cNvSpPr>
            <a:spLocks noGrp="1"/>
          </p:cNvSpPr>
          <p:nvPr>
            <p:ph type="ftr" sz="quarter" idx="11"/>
          </p:nvPr>
        </p:nvSpPr>
        <p:spPr/>
        <p:txBody>
          <a:bodyPr/>
          <a:lstStyle/>
          <a:p>
            <a:r>
              <a:rPr lang="de-CH"/>
              <a:t>EF Chemie – Kunststoffe</a:t>
            </a:r>
          </a:p>
        </p:txBody>
      </p:sp>
      <p:pic>
        <p:nvPicPr>
          <p:cNvPr id="6" name="Bild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04864"/>
            <a:ext cx="6940200" cy="3456384"/>
          </a:xfrm>
          <a:prstGeom prst="rect">
            <a:avLst/>
          </a:prstGeom>
          <a:noFill/>
          <a:ln>
            <a:noFill/>
          </a:ln>
        </p:spPr>
      </p:pic>
    </p:spTree>
    <p:extLst>
      <p:ext uri="{BB962C8B-B14F-4D97-AF65-F5344CB8AC3E}">
        <p14:creationId xmlns:p14="http://schemas.microsoft.com/office/powerpoint/2010/main" val="1068543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2509" y="365126"/>
            <a:ext cx="8462356" cy="1325563"/>
          </a:xfrm>
        </p:spPr>
        <p:txBody>
          <a:bodyPr/>
          <a:lstStyle/>
          <a:p>
            <a:r>
              <a:rPr lang="de-CH" dirty="0"/>
              <a:t>Polyaddition und Aufgabe 11 </a:t>
            </a:r>
            <a:r>
              <a:rPr lang="de-CH" sz="2800" b="0" dirty="0"/>
              <a:t>(S. 25)</a:t>
            </a:r>
            <a:endParaRPr lang="de-CH" b="0" dirty="0"/>
          </a:p>
        </p:txBody>
      </p:sp>
      <p:sp>
        <p:nvSpPr>
          <p:cNvPr id="3" name="Fußzeilenplatzhalter 2"/>
          <p:cNvSpPr>
            <a:spLocks noGrp="1"/>
          </p:cNvSpPr>
          <p:nvPr>
            <p:ph type="ftr" sz="quarter" idx="11"/>
          </p:nvPr>
        </p:nvSpPr>
        <p:spPr/>
        <p:txBody>
          <a:bodyPr/>
          <a:lstStyle/>
          <a:p>
            <a:r>
              <a:rPr lang="de-CH"/>
              <a:t>EF Chemie – Kunststoffe</a:t>
            </a:r>
          </a:p>
        </p:txBody>
      </p:sp>
      <p:pic>
        <p:nvPicPr>
          <p:cNvPr id="6" name="Bild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178" y="1894700"/>
            <a:ext cx="8776950" cy="3541824"/>
          </a:xfrm>
          <a:prstGeom prst="rect">
            <a:avLst/>
          </a:prstGeom>
          <a:noFill/>
          <a:ln>
            <a:noFill/>
          </a:ln>
        </p:spPr>
      </p:pic>
    </p:spTree>
    <p:extLst>
      <p:ext uri="{BB962C8B-B14F-4D97-AF65-F5344CB8AC3E}">
        <p14:creationId xmlns:p14="http://schemas.microsoft.com/office/powerpoint/2010/main" val="1741800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CCE6DED1-C08E-0B4C-BC9A-A4ED880E3227}"/>
              </a:ext>
            </a:extLst>
          </p:cNvPr>
          <p:cNvSpPr>
            <a:spLocks noGrp="1"/>
          </p:cNvSpPr>
          <p:nvPr>
            <p:ph type="ftr" sz="quarter" idx="11"/>
          </p:nvPr>
        </p:nvSpPr>
        <p:spPr/>
        <p:txBody>
          <a:bodyPr/>
          <a:lstStyle/>
          <a:p>
            <a:r>
              <a:rPr lang="de-DE"/>
              <a:t>EF Chemie – Kunststoffe</a:t>
            </a:r>
            <a:endParaRPr lang="de-DE" dirty="0"/>
          </a:p>
        </p:txBody>
      </p:sp>
      <p:pic>
        <p:nvPicPr>
          <p:cNvPr id="3" name="Grafik 2">
            <a:extLst>
              <a:ext uri="{FF2B5EF4-FFF2-40B4-BE49-F238E27FC236}">
                <a16:creationId xmlns:a16="http://schemas.microsoft.com/office/drawing/2014/main" id="{F18CDDD6-BD02-DD47-AD0D-893158A7AAF5}"/>
              </a:ext>
            </a:extLst>
          </p:cNvPr>
          <p:cNvPicPr>
            <a:picLocks noChangeAspect="1"/>
          </p:cNvPicPr>
          <p:nvPr/>
        </p:nvPicPr>
        <p:blipFill rotWithShape="1">
          <a:blip r:embed="rId3"/>
          <a:srcRect l="3589" t="6550" r="5284" b="7386"/>
          <a:stretch/>
        </p:blipFill>
        <p:spPr>
          <a:xfrm>
            <a:off x="67607" y="136524"/>
            <a:ext cx="9008786" cy="6012428"/>
          </a:xfrm>
          <a:prstGeom prst="rect">
            <a:avLst/>
          </a:prstGeom>
        </p:spPr>
      </p:pic>
    </p:spTree>
    <p:extLst>
      <p:ext uri="{BB962C8B-B14F-4D97-AF65-F5344CB8AC3E}">
        <p14:creationId xmlns:p14="http://schemas.microsoft.com/office/powerpoint/2010/main" val="2872777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2509" y="365126"/>
            <a:ext cx="8462356" cy="1325563"/>
          </a:xfrm>
        </p:spPr>
        <p:txBody>
          <a:bodyPr/>
          <a:lstStyle/>
          <a:p>
            <a:r>
              <a:rPr lang="de-CH" dirty="0"/>
              <a:t>Polyaddition und Aufgabe 11 </a:t>
            </a:r>
            <a:r>
              <a:rPr lang="de-CH" sz="2800" b="0" dirty="0"/>
              <a:t>(S. 25)</a:t>
            </a:r>
            <a:endParaRPr lang="de-CH" b="0" dirty="0"/>
          </a:p>
        </p:txBody>
      </p:sp>
      <p:sp>
        <p:nvSpPr>
          <p:cNvPr id="3" name="Fußzeilenplatzhalter 2"/>
          <p:cNvSpPr>
            <a:spLocks noGrp="1"/>
          </p:cNvSpPr>
          <p:nvPr>
            <p:ph type="ftr" sz="quarter" idx="11"/>
          </p:nvPr>
        </p:nvSpPr>
        <p:spPr/>
        <p:txBody>
          <a:bodyPr/>
          <a:lstStyle/>
          <a:p>
            <a:r>
              <a:rPr lang="de-CH"/>
              <a:t>EF Chemie – Kunststoffe</a:t>
            </a:r>
          </a:p>
        </p:txBody>
      </p:sp>
      <p:pic>
        <p:nvPicPr>
          <p:cNvPr id="6" name="Bild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178" y="1894700"/>
            <a:ext cx="8776950" cy="3541824"/>
          </a:xfrm>
          <a:prstGeom prst="rect">
            <a:avLst/>
          </a:prstGeom>
          <a:noFill/>
          <a:ln>
            <a:noFill/>
          </a:ln>
        </p:spPr>
      </p:pic>
    </p:spTree>
    <p:extLst>
      <p:ext uri="{BB962C8B-B14F-4D97-AF65-F5344CB8AC3E}">
        <p14:creationId xmlns:p14="http://schemas.microsoft.com/office/powerpoint/2010/main" val="4026438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3" y="47145"/>
            <a:ext cx="5344640" cy="1325563"/>
          </a:xfrm>
        </p:spPr>
        <p:txBody>
          <a:bodyPr/>
          <a:lstStyle/>
          <a:p>
            <a:r>
              <a:rPr lang="de-CH" dirty="0"/>
              <a:t>Polyaddukte (S. 25)</a:t>
            </a:r>
          </a:p>
        </p:txBody>
      </p:sp>
      <p:sp>
        <p:nvSpPr>
          <p:cNvPr id="5" name="Textfeld 4"/>
          <p:cNvSpPr txBox="1"/>
          <p:nvPr/>
        </p:nvSpPr>
        <p:spPr>
          <a:xfrm>
            <a:off x="5428460" y="1220613"/>
            <a:ext cx="2232248" cy="523220"/>
          </a:xfrm>
          <a:prstGeom prst="rect">
            <a:avLst/>
          </a:prstGeom>
          <a:noFill/>
        </p:spPr>
        <p:txBody>
          <a:bodyPr wrap="square" rtlCol="0">
            <a:spAutoFit/>
          </a:bodyPr>
          <a:lstStyle/>
          <a:p>
            <a:r>
              <a:rPr lang="de-CH" sz="2800" dirty="0"/>
              <a:t>Epoxidharze</a:t>
            </a:r>
            <a:endParaRPr lang="de-DE" sz="2800" dirty="0"/>
          </a:p>
        </p:txBody>
      </p:sp>
      <p:pic>
        <p:nvPicPr>
          <p:cNvPr id="6" name="Grafik 5" descr="elastan_kleidung.jpg"/>
          <p:cNvPicPr>
            <a:picLocks noChangeAspect="1"/>
          </p:cNvPicPr>
          <p:nvPr/>
        </p:nvPicPr>
        <p:blipFill>
          <a:blip r:embed="rId3" cstate="print"/>
          <a:stretch>
            <a:fillRect/>
          </a:stretch>
        </p:blipFill>
        <p:spPr>
          <a:xfrm>
            <a:off x="2195736" y="1484784"/>
            <a:ext cx="2160240" cy="2959233"/>
          </a:xfrm>
          <a:prstGeom prst="rect">
            <a:avLst/>
          </a:prstGeom>
        </p:spPr>
      </p:pic>
      <p:pic>
        <p:nvPicPr>
          <p:cNvPr id="7" name="Grafik 6" descr="araldit.jpg"/>
          <p:cNvPicPr>
            <a:picLocks noChangeAspect="1"/>
          </p:cNvPicPr>
          <p:nvPr/>
        </p:nvPicPr>
        <p:blipFill>
          <a:blip r:embed="rId4" cstate="print"/>
          <a:stretch>
            <a:fillRect/>
          </a:stretch>
        </p:blipFill>
        <p:spPr>
          <a:xfrm>
            <a:off x="5524153" y="1789819"/>
            <a:ext cx="3024336" cy="3024336"/>
          </a:xfrm>
          <a:prstGeom prst="rect">
            <a:avLst/>
          </a:prstGeom>
        </p:spPr>
      </p:pic>
      <p:pic>
        <p:nvPicPr>
          <p:cNvPr id="5122" name="Picture 2" descr="http://www.verpackungsberatung.com/verpackung-bilder/l-kantenschutz.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472" y="2060848"/>
            <a:ext cx="2088232" cy="1347241"/>
          </a:xfrm>
          <a:prstGeom prst="rect">
            <a:avLst/>
          </a:prstGeom>
          <a:noFill/>
        </p:spPr>
      </p:pic>
      <p:sp>
        <p:nvSpPr>
          <p:cNvPr id="4" name="Textfeld 3"/>
          <p:cNvSpPr txBox="1"/>
          <p:nvPr/>
        </p:nvSpPr>
        <p:spPr>
          <a:xfrm>
            <a:off x="179513" y="905193"/>
            <a:ext cx="2808312" cy="523220"/>
          </a:xfrm>
          <a:prstGeom prst="rect">
            <a:avLst/>
          </a:prstGeom>
          <a:noFill/>
        </p:spPr>
        <p:txBody>
          <a:bodyPr wrap="square" rtlCol="0">
            <a:spAutoFit/>
          </a:bodyPr>
          <a:lstStyle/>
          <a:p>
            <a:r>
              <a:rPr lang="de-CH" sz="2800" dirty="0"/>
              <a:t>Polyurethane</a:t>
            </a:r>
            <a:endParaRPr lang="de-DE" sz="2800" dirty="0"/>
          </a:p>
        </p:txBody>
      </p:sp>
      <p:sp>
        <p:nvSpPr>
          <p:cNvPr id="3" name="Fußzeilenplatzhalter 2"/>
          <p:cNvSpPr>
            <a:spLocks noGrp="1"/>
          </p:cNvSpPr>
          <p:nvPr>
            <p:ph type="ftr" sz="quarter" idx="11"/>
          </p:nvPr>
        </p:nvSpPr>
        <p:spPr/>
        <p:txBody>
          <a:bodyPr/>
          <a:lstStyle/>
          <a:p>
            <a:r>
              <a:rPr lang="de-CH"/>
              <a:t>EF Chemie – Kunststoffe</a:t>
            </a:r>
          </a:p>
        </p:txBody>
      </p:sp>
      <p:pic>
        <p:nvPicPr>
          <p:cNvPr id="10" name="Bild 9" descr="Macintosh HD:Users:Martina:Desktop:pur2.jpg"/>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90146" y="4458378"/>
            <a:ext cx="4644000" cy="1620000"/>
          </a:xfrm>
          <a:prstGeom prst="rect">
            <a:avLst/>
          </a:prstGeom>
          <a:noFill/>
          <a:ln>
            <a:noFill/>
          </a:ln>
        </p:spPr>
      </p:pic>
      <p:sp>
        <p:nvSpPr>
          <p:cNvPr id="11" name="Textfeld 10">
            <a:extLst>
              <a:ext uri="{FF2B5EF4-FFF2-40B4-BE49-F238E27FC236}">
                <a16:creationId xmlns:a16="http://schemas.microsoft.com/office/drawing/2014/main" id="{087E4AC0-9E77-1642-A637-07BA0597D9FD}"/>
              </a:ext>
            </a:extLst>
          </p:cNvPr>
          <p:cNvSpPr txBox="1"/>
          <p:nvPr/>
        </p:nvSpPr>
        <p:spPr>
          <a:xfrm>
            <a:off x="167551" y="6173162"/>
            <a:ext cx="3366285" cy="400110"/>
          </a:xfrm>
          <a:prstGeom prst="rect">
            <a:avLst/>
          </a:prstGeom>
          <a:noFill/>
        </p:spPr>
        <p:txBody>
          <a:bodyPr wrap="square" rtlCol="0">
            <a:spAutoFit/>
          </a:bodyPr>
          <a:lstStyle/>
          <a:p>
            <a:pPr marL="342900" indent="-342900">
              <a:buFont typeface="Wingdings" pitchFamily="2" charset="2"/>
              <a:buChar char="à"/>
            </a:pPr>
            <a:r>
              <a:rPr lang="de-DE" sz="2000" b="1" dirty="0">
                <a:solidFill>
                  <a:srgbClr val="0432FF"/>
                </a:solidFill>
              </a:rPr>
              <a:t>Experiment 5</a:t>
            </a:r>
            <a:endParaRPr lang="de-DE" sz="2000" dirty="0">
              <a:solidFill>
                <a:srgbClr val="0432FF"/>
              </a:solidFill>
            </a:endParaRPr>
          </a:p>
        </p:txBody>
      </p:sp>
      <p:sp>
        <p:nvSpPr>
          <p:cNvPr id="12" name="Rechteck 11">
            <a:extLst>
              <a:ext uri="{FF2B5EF4-FFF2-40B4-BE49-F238E27FC236}">
                <a16:creationId xmlns:a16="http://schemas.microsoft.com/office/drawing/2014/main" id="{31F16005-A04E-624F-BCB8-22898480E2FE}"/>
              </a:ext>
            </a:extLst>
          </p:cNvPr>
          <p:cNvSpPr/>
          <p:nvPr/>
        </p:nvSpPr>
        <p:spPr>
          <a:xfrm>
            <a:off x="179513" y="4437112"/>
            <a:ext cx="4680520" cy="1652781"/>
          </a:xfrm>
          <a:prstGeom prst="rect">
            <a:avLst/>
          </a:prstGeom>
          <a:noFill/>
          <a:ln w="571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9B1BECBF-F55C-CD42-A02F-2B90FCCC79F7}"/>
              </a:ext>
            </a:extLst>
          </p:cNvPr>
          <p:cNvSpPr txBox="1"/>
          <p:nvPr/>
        </p:nvSpPr>
        <p:spPr>
          <a:xfrm>
            <a:off x="5505732" y="4849573"/>
            <a:ext cx="3366285" cy="400110"/>
          </a:xfrm>
          <a:prstGeom prst="rect">
            <a:avLst/>
          </a:prstGeom>
          <a:noFill/>
        </p:spPr>
        <p:txBody>
          <a:bodyPr wrap="square" rtlCol="0">
            <a:spAutoFit/>
          </a:bodyPr>
          <a:lstStyle/>
          <a:p>
            <a:r>
              <a:rPr lang="de-DE" sz="2000" dirty="0"/>
              <a:t>„2K-Kleber“</a:t>
            </a:r>
          </a:p>
        </p:txBody>
      </p:sp>
    </p:spTree>
    <p:extLst>
      <p:ext uri="{BB962C8B-B14F-4D97-AF65-F5344CB8AC3E}">
        <p14:creationId xmlns:p14="http://schemas.microsoft.com/office/powerpoint/2010/main" val="221627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370E3F-800D-29D7-A323-170AC83B8DA2}"/>
              </a:ext>
            </a:extLst>
          </p:cNvPr>
          <p:cNvSpPr>
            <a:spLocks noGrp="1"/>
          </p:cNvSpPr>
          <p:nvPr>
            <p:ph type="title"/>
          </p:nvPr>
        </p:nvSpPr>
        <p:spPr/>
        <p:txBody>
          <a:bodyPr/>
          <a:lstStyle/>
          <a:p>
            <a:r>
              <a:rPr lang="de-DE" dirty="0"/>
              <a:t>Verwendung</a:t>
            </a:r>
          </a:p>
        </p:txBody>
      </p:sp>
      <p:sp>
        <p:nvSpPr>
          <p:cNvPr id="3" name="Inhaltsplatzhalter 2">
            <a:extLst>
              <a:ext uri="{FF2B5EF4-FFF2-40B4-BE49-F238E27FC236}">
                <a16:creationId xmlns:a16="http://schemas.microsoft.com/office/drawing/2014/main" id="{472B0F90-CA30-1806-D54F-9C0B8D226E35}"/>
              </a:ext>
            </a:extLst>
          </p:cNvPr>
          <p:cNvSpPr>
            <a:spLocks noGrp="1"/>
          </p:cNvSpPr>
          <p:nvPr>
            <p:ph idx="1"/>
          </p:nvPr>
        </p:nvSpPr>
        <p:spPr/>
        <p:txBody>
          <a:bodyPr/>
          <a:lstStyle/>
          <a:p>
            <a:r>
              <a:rPr lang="de-DE" dirty="0"/>
              <a:t>Viele verschiedene Einsatzgebiete (vgl. Film):</a:t>
            </a:r>
          </a:p>
          <a:p>
            <a:pPr lvl="2"/>
            <a:r>
              <a:rPr lang="de-DE" dirty="0"/>
              <a:t>Verpackungsmaterial</a:t>
            </a:r>
          </a:p>
          <a:p>
            <a:pPr lvl="2"/>
            <a:r>
              <a:rPr lang="de-DE" dirty="0"/>
              <a:t>Medizin und Pharmazie (Spritzen, Schläuche, Prothesen,  Kontaktlinsen …)</a:t>
            </a:r>
          </a:p>
          <a:p>
            <a:pPr lvl="2"/>
            <a:r>
              <a:rPr lang="de-DE" dirty="0"/>
              <a:t>Bau (Abdeckungen, Isolation …)</a:t>
            </a:r>
          </a:p>
          <a:p>
            <a:pPr lvl="2"/>
            <a:r>
              <a:rPr lang="de-DE" dirty="0"/>
              <a:t>…</a:t>
            </a:r>
          </a:p>
          <a:p>
            <a:r>
              <a:rPr lang="de-DE" dirty="0"/>
              <a:t>Superabsorbierende Polymere als Beispiel für Kunststoffe mit besonderen Eigenschaften</a:t>
            </a:r>
            <a:endParaRPr lang="de-DE" i="1" dirty="0"/>
          </a:p>
        </p:txBody>
      </p:sp>
      <p:sp>
        <p:nvSpPr>
          <p:cNvPr id="4" name="Fußzeilenplatzhalter 3">
            <a:extLst>
              <a:ext uri="{FF2B5EF4-FFF2-40B4-BE49-F238E27FC236}">
                <a16:creationId xmlns:a16="http://schemas.microsoft.com/office/drawing/2014/main" id="{96F8B877-779D-AB4D-BEFC-0676D1903DB9}"/>
              </a:ext>
            </a:extLst>
          </p:cNvPr>
          <p:cNvSpPr>
            <a:spLocks noGrp="1"/>
          </p:cNvSpPr>
          <p:nvPr>
            <p:ph type="ftr" sz="quarter" idx="11"/>
          </p:nvPr>
        </p:nvSpPr>
        <p:spPr/>
        <p:txBody>
          <a:bodyPr/>
          <a:lstStyle/>
          <a:p>
            <a:r>
              <a:rPr lang="de-DE"/>
              <a:t>EF Chemie – Kunststoffe</a:t>
            </a:r>
            <a:endParaRPr lang="de-DE" dirty="0"/>
          </a:p>
        </p:txBody>
      </p:sp>
    </p:spTree>
    <p:extLst>
      <p:ext uri="{BB962C8B-B14F-4D97-AF65-F5344CB8AC3E}">
        <p14:creationId xmlns:p14="http://schemas.microsoft.com/office/powerpoint/2010/main" val="2570164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66094D-306D-DC44-95E3-173EB27AFB83}"/>
              </a:ext>
            </a:extLst>
          </p:cNvPr>
          <p:cNvSpPr>
            <a:spLocks noGrp="1"/>
          </p:cNvSpPr>
          <p:nvPr>
            <p:ph type="title"/>
          </p:nvPr>
        </p:nvSpPr>
        <p:spPr>
          <a:xfrm>
            <a:off x="490421" y="365126"/>
            <a:ext cx="7886700" cy="1325563"/>
          </a:xfrm>
        </p:spPr>
        <p:txBody>
          <a:bodyPr/>
          <a:lstStyle/>
          <a:p>
            <a:r>
              <a:rPr lang="de-DE" dirty="0"/>
              <a:t>Epoxidharze</a:t>
            </a:r>
          </a:p>
        </p:txBody>
      </p:sp>
      <p:sp>
        <p:nvSpPr>
          <p:cNvPr id="4" name="Fußzeilenplatzhalter 3">
            <a:extLst>
              <a:ext uri="{FF2B5EF4-FFF2-40B4-BE49-F238E27FC236}">
                <a16:creationId xmlns:a16="http://schemas.microsoft.com/office/drawing/2014/main" id="{AC499CFF-F647-F647-AA2F-2F9352953052}"/>
              </a:ext>
            </a:extLst>
          </p:cNvPr>
          <p:cNvSpPr>
            <a:spLocks noGrp="1"/>
          </p:cNvSpPr>
          <p:nvPr>
            <p:ph type="ftr" sz="quarter" idx="11"/>
          </p:nvPr>
        </p:nvSpPr>
        <p:spPr/>
        <p:txBody>
          <a:bodyPr/>
          <a:lstStyle/>
          <a:p>
            <a:r>
              <a:rPr lang="de-DE"/>
              <a:t>EF Chemie – Kunststoffe</a:t>
            </a:r>
            <a:endParaRPr lang="de-DE" dirty="0"/>
          </a:p>
        </p:txBody>
      </p:sp>
      <p:pic>
        <p:nvPicPr>
          <p:cNvPr id="5" name="Grafik 4">
            <a:extLst>
              <a:ext uri="{FF2B5EF4-FFF2-40B4-BE49-F238E27FC236}">
                <a16:creationId xmlns:a16="http://schemas.microsoft.com/office/drawing/2014/main" id="{81AFE49C-9000-704C-B2AA-FF5D610B1CF0}"/>
              </a:ext>
            </a:extLst>
          </p:cNvPr>
          <p:cNvPicPr>
            <a:picLocks noChangeAspect="1"/>
          </p:cNvPicPr>
          <p:nvPr/>
        </p:nvPicPr>
        <p:blipFill>
          <a:blip r:embed="rId2"/>
          <a:stretch>
            <a:fillRect/>
          </a:stretch>
        </p:blipFill>
        <p:spPr>
          <a:xfrm>
            <a:off x="628650" y="2123948"/>
            <a:ext cx="8297017" cy="2610103"/>
          </a:xfrm>
          <a:prstGeom prst="rect">
            <a:avLst/>
          </a:prstGeom>
        </p:spPr>
      </p:pic>
    </p:spTree>
    <p:extLst>
      <p:ext uri="{BB962C8B-B14F-4D97-AF65-F5344CB8AC3E}">
        <p14:creationId xmlns:p14="http://schemas.microsoft.com/office/powerpoint/2010/main" val="3946506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54F702-9116-2D49-B8B4-B10F5EA56ED9}"/>
              </a:ext>
            </a:extLst>
          </p:cNvPr>
          <p:cNvSpPr>
            <a:spLocks noGrp="1"/>
          </p:cNvSpPr>
          <p:nvPr>
            <p:ph type="title"/>
          </p:nvPr>
        </p:nvSpPr>
        <p:spPr>
          <a:xfrm>
            <a:off x="628650" y="365126"/>
            <a:ext cx="7886700" cy="938157"/>
          </a:xfrm>
        </p:spPr>
        <p:txBody>
          <a:bodyPr/>
          <a:lstStyle/>
          <a:p>
            <a:r>
              <a:rPr lang="de-DE" dirty="0"/>
              <a:t>Vorgehen</a:t>
            </a:r>
          </a:p>
        </p:txBody>
      </p:sp>
      <p:sp>
        <p:nvSpPr>
          <p:cNvPr id="3" name="Inhaltsplatzhalter 2">
            <a:extLst>
              <a:ext uri="{FF2B5EF4-FFF2-40B4-BE49-F238E27FC236}">
                <a16:creationId xmlns:a16="http://schemas.microsoft.com/office/drawing/2014/main" id="{F330A420-2EAB-2940-B0AB-739D1242F31F}"/>
              </a:ext>
            </a:extLst>
          </p:cNvPr>
          <p:cNvSpPr>
            <a:spLocks noGrp="1"/>
          </p:cNvSpPr>
          <p:nvPr>
            <p:ph idx="1"/>
          </p:nvPr>
        </p:nvSpPr>
        <p:spPr>
          <a:xfrm>
            <a:off x="628650" y="1460938"/>
            <a:ext cx="7886700" cy="4661030"/>
          </a:xfrm>
        </p:spPr>
        <p:txBody>
          <a:bodyPr>
            <a:noAutofit/>
          </a:bodyPr>
          <a:lstStyle/>
          <a:p>
            <a:r>
              <a:rPr lang="de-DE" sz="2600" dirty="0"/>
              <a:t>Experiment 5 durchführen (S. 26) und auswerten (S. 27)</a:t>
            </a:r>
          </a:p>
          <a:p>
            <a:r>
              <a:rPr lang="de-DE" sz="2600" dirty="0"/>
              <a:t>S. 28 zur Polymerisation lesen, dann das Experiment 6 (S. 33) durchführen, Beobachtungen notieren</a:t>
            </a:r>
          </a:p>
          <a:p>
            <a:r>
              <a:rPr lang="de-DE" sz="2600" dirty="0"/>
              <a:t>Experiment 6 auswerten mithilfe der Theorie im Dossier (ohne S. 31)</a:t>
            </a:r>
          </a:p>
          <a:p>
            <a:r>
              <a:rPr lang="de-DE" sz="2600" dirty="0"/>
              <a:t>Aufgabe 11 (S. 25) lösen</a:t>
            </a:r>
          </a:p>
          <a:p>
            <a:r>
              <a:rPr lang="de-DE" sz="2600" dirty="0"/>
              <a:t>restliche Aufgaben lösen (Dossier bis max. S. 35)</a:t>
            </a:r>
          </a:p>
          <a:p>
            <a:endParaRPr lang="de-DE" sz="2600" dirty="0"/>
          </a:p>
        </p:txBody>
      </p:sp>
      <p:sp>
        <p:nvSpPr>
          <p:cNvPr id="4" name="Fußzeilenplatzhalter 3">
            <a:extLst>
              <a:ext uri="{FF2B5EF4-FFF2-40B4-BE49-F238E27FC236}">
                <a16:creationId xmlns:a16="http://schemas.microsoft.com/office/drawing/2014/main" id="{990AB230-29BE-7948-A65A-7D0843FB7247}"/>
              </a:ext>
            </a:extLst>
          </p:cNvPr>
          <p:cNvSpPr>
            <a:spLocks noGrp="1"/>
          </p:cNvSpPr>
          <p:nvPr>
            <p:ph type="ftr" sz="quarter" idx="11"/>
          </p:nvPr>
        </p:nvSpPr>
        <p:spPr/>
        <p:txBody>
          <a:bodyPr/>
          <a:lstStyle/>
          <a:p>
            <a:r>
              <a:rPr lang="de-DE"/>
              <a:t>EF Chemie – Kunststoffe</a:t>
            </a:r>
            <a:endParaRPr lang="de-DE" dirty="0"/>
          </a:p>
        </p:txBody>
      </p:sp>
    </p:spTree>
    <p:extLst>
      <p:ext uri="{BB962C8B-B14F-4D97-AF65-F5344CB8AC3E}">
        <p14:creationId xmlns:p14="http://schemas.microsoft.com/office/powerpoint/2010/main" val="3805000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6718" y="69888"/>
            <a:ext cx="7886700" cy="1325563"/>
          </a:xfrm>
        </p:spPr>
        <p:txBody>
          <a:bodyPr/>
          <a:lstStyle/>
          <a:p>
            <a:r>
              <a:rPr lang="de-DE" sz="3600" dirty="0"/>
              <a:t>Experiment 5: Auswertung </a:t>
            </a:r>
            <a:r>
              <a:rPr lang="de-DE" sz="2800" b="0" dirty="0"/>
              <a:t>(S. 27)</a:t>
            </a:r>
            <a:endParaRPr lang="de-DE" sz="3600" b="0" dirty="0"/>
          </a:p>
        </p:txBody>
      </p:sp>
      <p:sp>
        <p:nvSpPr>
          <p:cNvPr id="3" name="Inhaltsplatzhalter 2"/>
          <p:cNvSpPr>
            <a:spLocks noGrp="1"/>
          </p:cNvSpPr>
          <p:nvPr>
            <p:ph idx="1"/>
          </p:nvPr>
        </p:nvSpPr>
        <p:spPr>
          <a:xfrm>
            <a:off x="457200" y="1364816"/>
            <a:ext cx="8229600" cy="836124"/>
          </a:xfrm>
        </p:spPr>
        <p:txBody>
          <a:bodyPr>
            <a:normAutofit/>
          </a:bodyPr>
          <a:lstStyle/>
          <a:p>
            <a:pPr marL="357188" indent="-357188">
              <a:buNone/>
            </a:pPr>
            <a:r>
              <a:rPr lang="de-CH" sz="1800" dirty="0"/>
              <a:t>1. 	Zeichne die </a:t>
            </a:r>
            <a:r>
              <a:rPr lang="de-CH" sz="1800" cap="small" dirty="0"/>
              <a:t>Lewis</a:t>
            </a:r>
            <a:r>
              <a:rPr lang="de-CH" sz="1800" dirty="0"/>
              <a:t>-Formeln der beiden Edukte (Komponenten A bzw. B), die zu dem in der Abbildung 11 hergestellten </a:t>
            </a:r>
            <a:r>
              <a:rPr lang="de-CH" sz="1800" dirty="0" err="1"/>
              <a:t>Polyaddukt</a:t>
            </a:r>
            <a:r>
              <a:rPr lang="de-CH" sz="1800" dirty="0"/>
              <a:t> führen.</a:t>
            </a:r>
          </a:p>
        </p:txBody>
      </p:sp>
      <p:sp>
        <p:nvSpPr>
          <p:cNvPr id="4" name="Fußzeilenplatzhalter 3"/>
          <p:cNvSpPr>
            <a:spLocks noGrp="1"/>
          </p:cNvSpPr>
          <p:nvPr>
            <p:ph type="ftr" sz="quarter" idx="11"/>
          </p:nvPr>
        </p:nvSpPr>
        <p:spPr/>
        <p:txBody>
          <a:bodyPr/>
          <a:lstStyle/>
          <a:p>
            <a:r>
              <a:rPr lang="de-CH"/>
              <a:t>EF Chemie – Kunststoffe</a:t>
            </a:r>
          </a:p>
        </p:txBody>
      </p:sp>
      <p:sp>
        <p:nvSpPr>
          <p:cNvPr id="5" name="Rechteck 4">
            <a:extLst>
              <a:ext uri="{FF2B5EF4-FFF2-40B4-BE49-F238E27FC236}">
                <a16:creationId xmlns:a16="http://schemas.microsoft.com/office/drawing/2014/main" id="{4DF63E7C-933A-A843-A453-B59CF90E923E}"/>
              </a:ext>
            </a:extLst>
          </p:cNvPr>
          <p:cNvSpPr/>
          <p:nvPr/>
        </p:nvSpPr>
        <p:spPr>
          <a:xfrm>
            <a:off x="457200" y="3642794"/>
            <a:ext cx="8229600" cy="1135952"/>
          </a:xfrm>
          <a:prstGeom prst="rect">
            <a:avLst/>
          </a:prstGeom>
        </p:spPr>
        <p:txBody>
          <a:bodyPr wrap="square">
            <a:spAutoFit/>
          </a:bodyPr>
          <a:lstStyle/>
          <a:p>
            <a:pPr marL="357188" indent="-357188">
              <a:lnSpc>
                <a:spcPct val="120000"/>
              </a:lnSpc>
              <a:buFont typeface="Arial" panose="020B0604020202020204" pitchFamily="34" charset="0"/>
              <a:buNone/>
            </a:pPr>
            <a:r>
              <a:rPr lang="de-CH" sz="1800" dirty="0"/>
              <a:t>2. 	Erkläre den Unterschied zwischen einem (Poly-)Amid und einem </a:t>
            </a:r>
            <a:br>
              <a:rPr lang="de-CH" sz="1800" dirty="0"/>
            </a:br>
            <a:r>
              <a:rPr lang="de-CH" sz="1800" dirty="0"/>
              <a:t>(Poly-)Urethan.</a:t>
            </a:r>
          </a:p>
          <a:p>
            <a:pPr marL="357188" indent="0">
              <a:lnSpc>
                <a:spcPct val="120000"/>
              </a:lnSpc>
              <a:spcBef>
                <a:spcPts val="600"/>
              </a:spcBef>
              <a:spcAft>
                <a:spcPts val="1200"/>
              </a:spcAft>
              <a:buFont typeface="Arial" panose="020B0604020202020204" pitchFamily="34" charset="0"/>
              <a:buNone/>
            </a:pPr>
            <a:r>
              <a:rPr lang="de-CH" sz="1800" dirty="0">
                <a:solidFill>
                  <a:srgbClr val="FF0000"/>
                </a:solidFill>
              </a:rPr>
              <a:t>Die Polymere unterscheiden sich in ihrer </a:t>
            </a:r>
            <a:r>
              <a:rPr lang="de-CH" sz="1800" b="1" dirty="0">
                <a:solidFill>
                  <a:srgbClr val="FF0000"/>
                </a:solidFill>
              </a:rPr>
              <a:t>funktionellen Gruppe</a:t>
            </a:r>
            <a:r>
              <a:rPr lang="de-CH" sz="1800" dirty="0">
                <a:solidFill>
                  <a:srgbClr val="FF0000"/>
                </a:solidFill>
              </a:rPr>
              <a:t>:</a:t>
            </a:r>
          </a:p>
        </p:txBody>
      </p:sp>
      <p:pic>
        <p:nvPicPr>
          <p:cNvPr id="7" name="Grafik 6">
            <a:extLst>
              <a:ext uri="{FF2B5EF4-FFF2-40B4-BE49-F238E27FC236}">
                <a16:creationId xmlns:a16="http://schemas.microsoft.com/office/drawing/2014/main" id="{075AEA0B-4186-A14C-8998-4640B2AC00CB}"/>
              </a:ext>
            </a:extLst>
          </p:cNvPr>
          <p:cNvPicPr/>
          <p:nvPr/>
        </p:nvPicPr>
        <p:blipFill>
          <a:blip r:embed="rId3"/>
          <a:stretch>
            <a:fillRect/>
          </a:stretch>
        </p:blipFill>
        <p:spPr>
          <a:xfrm>
            <a:off x="898483" y="4863958"/>
            <a:ext cx="3421271" cy="1330236"/>
          </a:xfrm>
          <a:prstGeom prst="rect">
            <a:avLst/>
          </a:prstGeom>
        </p:spPr>
      </p:pic>
    </p:spTree>
    <p:extLst>
      <p:ext uri="{BB962C8B-B14F-4D97-AF65-F5344CB8AC3E}">
        <p14:creationId xmlns:p14="http://schemas.microsoft.com/office/powerpoint/2010/main" val="365763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7504" y="188639"/>
            <a:ext cx="8887640" cy="6167711"/>
          </a:xfrm>
        </p:spPr>
        <p:txBody>
          <a:bodyPr>
            <a:noAutofit/>
          </a:bodyPr>
          <a:lstStyle/>
          <a:p>
            <a:pPr marL="357188" indent="-357188">
              <a:buFont typeface="+mj-lt"/>
              <a:buAutoNum type="arabicPeriod" startAt="3"/>
            </a:pPr>
            <a:r>
              <a:rPr lang="de-CH" sz="1800" dirty="0"/>
              <a:t>Das Aufschäumen kommt durch untenstehende Nebenreaktion zustande. Beschreibe diese Reaktion möglichst präzise unter Verwendung der chemischen Fachsprache. </a:t>
            </a:r>
            <a:endParaRPr lang="de-CH" sz="1800" dirty="0">
              <a:solidFill>
                <a:srgbClr val="FF0000"/>
              </a:solidFill>
            </a:endParaRPr>
          </a:p>
          <a:p>
            <a:pPr marL="357188" indent="0">
              <a:spcBef>
                <a:spcPts val="2200"/>
              </a:spcBef>
              <a:spcAft>
                <a:spcPts val="1800"/>
              </a:spcAft>
              <a:buNone/>
            </a:pPr>
            <a:endParaRPr lang="de-CH" sz="1800" dirty="0">
              <a:solidFill>
                <a:srgbClr val="FF0000"/>
              </a:solidFill>
            </a:endParaRPr>
          </a:p>
          <a:p>
            <a:pPr marL="357188" indent="0">
              <a:buNone/>
            </a:pPr>
            <a:endParaRPr lang="de-CH" sz="1800" dirty="0">
              <a:solidFill>
                <a:srgbClr val="FF0000"/>
              </a:solidFill>
            </a:endParaRPr>
          </a:p>
          <a:p>
            <a:pPr marL="357188" indent="0">
              <a:spcBef>
                <a:spcPts val="2200"/>
              </a:spcBef>
              <a:buNone/>
            </a:pPr>
            <a:r>
              <a:rPr lang="de-CH" sz="1800" dirty="0">
                <a:solidFill>
                  <a:srgbClr val="FF0000"/>
                </a:solidFill>
              </a:rPr>
              <a:t>Ein (endständiges) </a:t>
            </a:r>
            <a:r>
              <a:rPr lang="de-CH" sz="1800" dirty="0" err="1">
                <a:solidFill>
                  <a:srgbClr val="FF0000"/>
                </a:solidFill>
              </a:rPr>
              <a:t>Isocyanat</a:t>
            </a:r>
            <a:r>
              <a:rPr lang="de-CH" sz="1800" dirty="0">
                <a:solidFill>
                  <a:srgbClr val="FF0000"/>
                </a:solidFill>
              </a:rPr>
              <a:t> wird </a:t>
            </a:r>
            <a:r>
              <a:rPr lang="de-CH" sz="1800" b="1" dirty="0">
                <a:solidFill>
                  <a:srgbClr val="FF0000"/>
                </a:solidFill>
              </a:rPr>
              <a:t>hydrolysiert</a:t>
            </a:r>
            <a:r>
              <a:rPr lang="de-CH" sz="1800" dirty="0">
                <a:solidFill>
                  <a:srgbClr val="FF0000"/>
                </a:solidFill>
              </a:rPr>
              <a:t>. Es wird Wasser angelagert, wobei Kohlenstoffdioxid (CO</a:t>
            </a:r>
            <a:r>
              <a:rPr lang="de-CH" sz="1800" baseline="-25000" dirty="0">
                <a:solidFill>
                  <a:srgbClr val="FF0000"/>
                </a:solidFill>
              </a:rPr>
              <a:t>2</a:t>
            </a:r>
            <a:r>
              <a:rPr lang="de-CH" sz="1800" dirty="0">
                <a:solidFill>
                  <a:srgbClr val="FF0000"/>
                </a:solidFill>
              </a:rPr>
              <a:t>) freigesetzt wird. </a:t>
            </a:r>
          </a:p>
          <a:p>
            <a:pPr marL="357188" indent="0">
              <a:buNone/>
            </a:pPr>
            <a:r>
              <a:rPr lang="de-CH" sz="1800" dirty="0">
                <a:solidFill>
                  <a:srgbClr val="FF0000"/>
                </a:solidFill>
              </a:rPr>
              <a:t>Mechanistisch läuft das Ganze vermutlich über einen </a:t>
            </a:r>
            <a:r>
              <a:rPr lang="de-CH" sz="1800" b="1" dirty="0" err="1">
                <a:solidFill>
                  <a:srgbClr val="FF0000"/>
                </a:solidFill>
              </a:rPr>
              <a:t>nukleophilen</a:t>
            </a:r>
            <a:r>
              <a:rPr lang="de-CH" sz="1800" b="1" dirty="0">
                <a:solidFill>
                  <a:srgbClr val="FF0000"/>
                </a:solidFill>
              </a:rPr>
              <a:t> Angriff</a:t>
            </a:r>
            <a:r>
              <a:rPr lang="de-CH" sz="1800" dirty="0">
                <a:solidFill>
                  <a:srgbClr val="FF0000"/>
                </a:solidFill>
              </a:rPr>
              <a:t> des Wassers (nichtbindende Elektronenpaare am O-Atom) auf das </a:t>
            </a:r>
            <a:r>
              <a:rPr lang="de-CH" sz="1800" b="1" dirty="0" err="1">
                <a:solidFill>
                  <a:srgbClr val="FF0000"/>
                </a:solidFill>
              </a:rPr>
              <a:t>elektrophile</a:t>
            </a:r>
            <a:r>
              <a:rPr lang="de-CH" sz="1800" dirty="0">
                <a:solidFill>
                  <a:srgbClr val="FF0000"/>
                </a:solidFill>
              </a:rPr>
              <a:t> C-Atom der stark </a:t>
            </a:r>
            <a:r>
              <a:rPr lang="de-CH" sz="1800" b="1" dirty="0">
                <a:solidFill>
                  <a:srgbClr val="FF0000"/>
                </a:solidFill>
              </a:rPr>
              <a:t>polarisierten </a:t>
            </a:r>
            <a:r>
              <a:rPr lang="de-CH" sz="1800" dirty="0">
                <a:solidFill>
                  <a:srgbClr val="FF0000"/>
                </a:solidFill>
              </a:rPr>
              <a:t>(N=)C=O-Bindung. Das entstehende Molekül zerfällt in ein Amin (R–NH</a:t>
            </a:r>
            <a:r>
              <a:rPr lang="de-CH" sz="1800" baseline="-25000" dirty="0">
                <a:solidFill>
                  <a:srgbClr val="FF0000"/>
                </a:solidFill>
              </a:rPr>
              <a:t>2</a:t>
            </a:r>
            <a:r>
              <a:rPr lang="de-CH" sz="1800" dirty="0">
                <a:solidFill>
                  <a:srgbClr val="FF0000"/>
                </a:solidFill>
              </a:rPr>
              <a:t>) und in CO</a:t>
            </a:r>
            <a:r>
              <a:rPr lang="de-CH" sz="1800" baseline="-25000" dirty="0">
                <a:solidFill>
                  <a:srgbClr val="FF0000"/>
                </a:solidFill>
              </a:rPr>
              <a:t>2</a:t>
            </a:r>
            <a:r>
              <a:rPr lang="de-CH" sz="1800" dirty="0">
                <a:solidFill>
                  <a:srgbClr val="FF0000"/>
                </a:solidFill>
              </a:rPr>
              <a:t>. Letzteres ist für das Schäumen verantwortlich.</a:t>
            </a:r>
          </a:p>
          <a:p>
            <a:pPr marL="358775" indent="-358775">
              <a:spcBef>
                <a:spcPts val="2200"/>
              </a:spcBef>
              <a:buFont typeface="+mj-lt"/>
              <a:buAutoNum type="arabicPeriod" startAt="4"/>
            </a:pPr>
            <a:r>
              <a:rPr lang="de-CH" sz="1800" dirty="0"/>
              <a:t>Hat die Masse des Becherinhaltes nach dem Aufschäumen zu- oder abgenommen?</a:t>
            </a:r>
          </a:p>
          <a:p>
            <a:pPr marL="358775" indent="0">
              <a:buNone/>
            </a:pPr>
            <a:r>
              <a:rPr lang="de-CH" sz="1800" dirty="0">
                <a:solidFill>
                  <a:srgbClr val="FF0000"/>
                </a:solidFill>
              </a:rPr>
              <a:t>Da das für das Aufschäumen verantwortliche Gas CO</a:t>
            </a:r>
            <a:r>
              <a:rPr lang="de-CH" sz="1800" baseline="-25000" dirty="0">
                <a:solidFill>
                  <a:srgbClr val="FF0000"/>
                </a:solidFill>
              </a:rPr>
              <a:t>2</a:t>
            </a:r>
            <a:r>
              <a:rPr lang="de-CH" sz="1800" dirty="0">
                <a:solidFill>
                  <a:srgbClr val="FF0000"/>
                </a:solidFill>
              </a:rPr>
              <a:t> aus dem System entweicht, ist die Masse nach der Reaktion geringer.</a:t>
            </a:r>
          </a:p>
          <a:p>
            <a:pPr marL="357188" indent="0">
              <a:lnSpc>
                <a:spcPct val="120000"/>
              </a:lnSpc>
              <a:buNone/>
            </a:pPr>
            <a:endParaRPr lang="de-CH" sz="1800" dirty="0">
              <a:solidFill>
                <a:srgbClr val="FF0000"/>
              </a:solidFill>
            </a:endParaRPr>
          </a:p>
          <a:p>
            <a:pPr marL="0" indent="0">
              <a:lnSpc>
                <a:spcPct val="120000"/>
              </a:lnSpc>
              <a:buNone/>
            </a:pPr>
            <a:endParaRPr lang="de-DE" sz="1800" dirty="0"/>
          </a:p>
        </p:txBody>
      </p:sp>
      <p:sp>
        <p:nvSpPr>
          <p:cNvPr id="4" name="Fußzeilenplatzhalter 3"/>
          <p:cNvSpPr>
            <a:spLocks noGrp="1"/>
          </p:cNvSpPr>
          <p:nvPr>
            <p:ph type="ftr" sz="quarter" idx="11"/>
          </p:nvPr>
        </p:nvSpPr>
        <p:spPr/>
        <p:txBody>
          <a:bodyPr/>
          <a:lstStyle/>
          <a:p>
            <a:r>
              <a:rPr lang="de-CH"/>
              <a:t>EF Chemie – Kunststoffe</a:t>
            </a:r>
          </a:p>
        </p:txBody>
      </p:sp>
      <p:pic>
        <p:nvPicPr>
          <p:cNvPr id="6" name="Bild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3980" y="1358584"/>
            <a:ext cx="7248481" cy="936104"/>
          </a:xfrm>
          <a:prstGeom prst="rect">
            <a:avLst/>
          </a:prstGeom>
          <a:noFill/>
          <a:ln>
            <a:noFill/>
          </a:ln>
        </p:spPr>
      </p:pic>
      <p:sp>
        <p:nvSpPr>
          <p:cNvPr id="7" name="Textfeld 6"/>
          <p:cNvSpPr txBox="1"/>
          <p:nvPr/>
        </p:nvSpPr>
        <p:spPr>
          <a:xfrm>
            <a:off x="1121801" y="1552999"/>
            <a:ext cx="402912" cy="369332"/>
          </a:xfrm>
          <a:prstGeom prst="rect">
            <a:avLst/>
          </a:prstGeom>
          <a:noFill/>
        </p:spPr>
        <p:txBody>
          <a:bodyPr wrap="none" rtlCol="0">
            <a:spAutoFit/>
          </a:bodyPr>
          <a:lstStyle/>
          <a:p>
            <a:r>
              <a:rPr lang="de-DE" dirty="0">
                <a:solidFill>
                  <a:srgbClr val="FF0000"/>
                </a:solidFill>
                <a:latin typeface="Symbol" charset="2"/>
                <a:cs typeface="Symbol" charset="2"/>
              </a:rPr>
              <a:t>d</a:t>
            </a:r>
            <a:r>
              <a:rPr lang="de-DE" baseline="30000" dirty="0">
                <a:solidFill>
                  <a:srgbClr val="FF0000"/>
                </a:solidFill>
              </a:rPr>
              <a:t>+</a:t>
            </a:r>
            <a:endParaRPr lang="de-DE" dirty="0">
              <a:solidFill>
                <a:srgbClr val="FF0000"/>
              </a:solidFill>
            </a:endParaRPr>
          </a:p>
        </p:txBody>
      </p:sp>
      <p:sp>
        <p:nvSpPr>
          <p:cNvPr id="8" name="Textfeld 7"/>
          <p:cNvSpPr txBox="1"/>
          <p:nvPr/>
        </p:nvSpPr>
        <p:spPr>
          <a:xfrm>
            <a:off x="2488608" y="1581154"/>
            <a:ext cx="402912" cy="369332"/>
          </a:xfrm>
          <a:prstGeom prst="rect">
            <a:avLst/>
          </a:prstGeom>
          <a:noFill/>
        </p:spPr>
        <p:txBody>
          <a:bodyPr wrap="none" rtlCol="0">
            <a:spAutoFit/>
          </a:bodyPr>
          <a:lstStyle/>
          <a:p>
            <a:r>
              <a:rPr lang="de-DE" dirty="0">
                <a:solidFill>
                  <a:srgbClr val="0000FF"/>
                </a:solidFill>
                <a:latin typeface="Symbol" charset="2"/>
                <a:cs typeface="Symbol" charset="2"/>
              </a:rPr>
              <a:t>d</a:t>
            </a:r>
            <a:r>
              <a:rPr lang="de-DE" baseline="30000" dirty="0">
                <a:solidFill>
                  <a:srgbClr val="0000FF"/>
                </a:solidFill>
              </a:rPr>
              <a:t>–</a:t>
            </a:r>
            <a:endParaRPr lang="de-DE" dirty="0">
              <a:solidFill>
                <a:srgbClr val="0000FF"/>
              </a:solidFill>
            </a:endParaRPr>
          </a:p>
        </p:txBody>
      </p:sp>
      <p:sp>
        <p:nvSpPr>
          <p:cNvPr id="9" name="Textfeld 8">
            <a:extLst>
              <a:ext uri="{FF2B5EF4-FFF2-40B4-BE49-F238E27FC236}">
                <a16:creationId xmlns:a16="http://schemas.microsoft.com/office/drawing/2014/main" id="{C26D0A03-B8E8-624B-A50D-54E1CFC5E935}"/>
              </a:ext>
            </a:extLst>
          </p:cNvPr>
          <p:cNvSpPr txBox="1"/>
          <p:nvPr/>
        </p:nvSpPr>
        <p:spPr>
          <a:xfrm>
            <a:off x="1597792" y="1358584"/>
            <a:ext cx="402912" cy="369332"/>
          </a:xfrm>
          <a:prstGeom prst="rect">
            <a:avLst/>
          </a:prstGeom>
          <a:noFill/>
        </p:spPr>
        <p:txBody>
          <a:bodyPr wrap="none" rtlCol="0">
            <a:spAutoFit/>
          </a:bodyPr>
          <a:lstStyle/>
          <a:p>
            <a:r>
              <a:rPr lang="de-DE" dirty="0">
                <a:solidFill>
                  <a:srgbClr val="0000FF"/>
                </a:solidFill>
                <a:latin typeface="Symbol" charset="2"/>
                <a:cs typeface="Symbol" charset="2"/>
              </a:rPr>
              <a:t>d</a:t>
            </a:r>
            <a:r>
              <a:rPr lang="de-DE" baseline="30000" dirty="0">
                <a:solidFill>
                  <a:srgbClr val="0000FF"/>
                </a:solidFill>
              </a:rPr>
              <a:t>–</a:t>
            </a:r>
            <a:endParaRPr lang="de-DE" dirty="0">
              <a:solidFill>
                <a:srgbClr val="0000FF"/>
              </a:solidFill>
            </a:endParaRPr>
          </a:p>
        </p:txBody>
      </p:sp>
      <p:sp>
        <p:nvSpPr>
          <p:cNvPr id="10" name="Textfeld 9">
            <a:extLst>
              <a:ext uri="{FF2B5EF4-FFF2-40B4-BE49-F238E27FC236}">
                <a16:creationId xmlns:a16="http://schemas.microsoft.com/office/drawing/2014/main" id="{3F423193-541A-914A-B206-2B638352C439}"/>
              </a:ext>
            </a:extLst>
          </p:cNvPr>
          <p:cNvSpPr txBox="1"/>
          <p:nvPr/>
        </p:nvSpPr>
        <p:spPr>
          <a:xfrm>
            <a:off x="881324" y="2050332"/>
            <a:ext cx="402912" cy="369332"/>
          </a:xfrm>
          <a:prstGeom prst="rect">
            <a:avLst/>
          </a:prstGeom>
          <a:noFill/>
        </p:spPr>
        <p:txBody>
          <a:bodyPr wrap="none" rtlCol="0">
            <a:spAutoFit/>
          </a:bodyPr>
          <a:lstStyle/>
          <a:p>
            <a:r>
              <a:rPr lang="de-DE" dirty="0">
                <a:solidFill>
                  <a:srgbClr val="0000FF"/>
                </a:solidFill>
                <a:latin typeface="Symbol" charset="2"/>
                <a:cs typeface="Symbol" charset="2"/>
              </a:rPr>
              <a:t>d</a:t>
            </a:r>
            <a:r>
              <a:rPr lang="de-DE" baseline="30000" dirty="0">
                <a:solidFill>
                  <a:srgbClr val="0000FF"/>
                </a:solidFill>
              </a:rPr>
              <a:t>–</a:t>
            </a:r>
            <a:endParaRPr lang="de-DE" dirty="0">
              <a:solidFill>
                <a:srgbClr val="0000FF"/>
              </a:solidFill>
            </a:endParaRPr>
          </a:p>
        </p:txBody>
      </p:sp>
    </p:spTree>
    <p:extLst>
      <p:ext uri="{BB962C8B-B14F-4D97-AF65-F5344CB8AC3E}">
        <p14:creationId xmlns:p14="http://schemas.microsoft.com/office/powerpoint/2010/main" val="67735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6511" y="136524"/>
            <a:ext cx="7886700" cy="1325563"/>
          </a:xfrm>
        </p:spPr>
        <p:txBody>
          <a:bodyPr/>
          <a:lstStyle/>
          <a:p>
            <a:r>
              <a:rPr lang="de-CH" dirty="0"/>
              <a:t>Polymerisation</a:t>
            </a:r>
          </a:p>
        </p:txBody>
      </p:sp>
      <p:sp>
        <p:nvSpPr>
          <p:cNvPr id="3" name="Fußzeilenplatzhalter 2"/>
          <p:cNvSpPr>
            <a:spLocks noGrp="1"/>
          </p:cNvSpPr>
          <p:nvPr>
            <p:ph type="ftr" sz="quarter" idx="11"/>
          </p:nvPr>
        </p:nvSpPr>
        <p:spPr/>
        <p:txBody>
          <a:bodyPr/>
          <a:lstStyle/>
          <a:p>
            <a:r>
              <a:rPr lang="de-CH"/>
              <a:t>EF Chemie – Kunststoffe</a:t>
            </a:r>
          </a:p>
        </p:txBody>
      </p:sp>
      <p:pic>
        <p:nvPicPr>
          <p:cNvPr id="9" name="Bild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007" y="1924098"/>
            <a:ext cx="8394277" cy="1620218"/>
          </a:xfrm>
          <a:prstGeom prst="rect">
            <a:avLst/>
          </a:prstGeom>
          <a:noFill/>
          <a:ln>
            <a:noFill/>
          </a:ln>
        </p:spPr>
      </p:pic>
      <p:sp>
        <p:nvSpPr>
          <p:cNvPr id="10" name="Inhaltsplatzhalter 2"/>
          <p:cNvSpPr>
            <a:spLocks noGrp="1"/>
          </p:cNvSpPr>
          <p:nvPr>
            <p:ph idx="1"/>
          </p:nvPr>
        </p:nvSpPr>
        <p:spPr>
          <a:xfrm>
            <a:off x="457200" y="4393483"/>
            <a:ext cx="8229600" cy="1688101"/>
          </a:xfrm>
        </p:spPr>
        <p:txBody>
          <a:bodyPr>
            <a:normAutofit lnSpcReduction="10000"/>
          </a:bodyPr>
          <a:lstStyle/>
          <a:p>
            <a:pPr marL="0" indent="0" algn="ctr">
              <a:lnSpc>
                <a:spcPct val="120000"/>
              </a:lnSpc>
              <a:buNone/>
            </a:pPr>
            <a:r>
              <a:rPr lang="de-DE" sz="2400" b="1" dirty="0"/>
              <a:t>Hinweis</a:t>
            </a:r>
          </a:p>
          <a:p>
            <a:pPr marL="0" indent="0" algn="ctr">
              <a:lnSpc>
                <a:spcPct val="120000"/>
              </a:lnSpc>
              <a:buNone/>
            </a:pPr>
            <a:r>
              <a:rPr lang="de-DE" sz="2000" dirty="0"/>
              <a:t>Unabhängig vom Reaktionstyp – auch bei </a:t>
            </a:r>
            <a:r>
              <a:rPr lang="de-DE" sz="2000" dirty="0" err="1"/>
              <a:t>Polyaddukten</a:t>
            </a:r>
            <a:r>
              <a:rPr lang="de-DE" sz="2000" dirty="0"/>
              <a:t> und bei Polykondensaten – spricht man in der Chemie von </a:t>
            </a:r>
            <a:r>
              <a:rPr lang="de-DE" sz="2000" b="1" dirty="0"/>
              <a:t>Polymeren</a:t>
            </a:r>
            <a:r>
              <a:rPr lang="de-DE" sz="2000" dirty="0"/>
              <a:t>, wenn </a:t>
            </a:r>
            <a:r>
              <a:rPr lang="de-DE" sz="2000" b="1" dirty="0"/>
              <a:t>Makromoleküle mit wiederkehrendem Bauprinzip</a:t>
            </a:r>
            <a:r>
              <a:rPr lang="de-DE" sz="2000" dirty="0"/>
              <a:t> vorliegen.</a:t>
            </a:r>
          </a:p>
        </p:txBody>
      </p:sp>
      <p:sp>
        <p:nvSpPr>
          <p:cNvPr id="6" name="Textfeld 5">
            <a:extLst>
              <a:ext uri="{FF2B5EF4-FFF2-40B4-BE49-F238E27FC236}">
                <a16:creationId xmlns:a16="http://schemas.microsoft.com/office/drawing/2014/main" id="{A845896F-5A90-9042-9EEA-534BB81828D9}"/>
              </a:ext>
            </a:extLst>
          </p:cNvPr>
          <p:cNvSpPr txBox="1"/>
          <p:nvPr/>
        </p:nvSpPr>
        <p:spPr>
          <a:xfrm>
            <a:off x="256511" y="1181339"/>
            <a:ext cx="3366285" cy="400110"/>
          </a:xfrm>
          <a:prstGeom prst="rect">
            <a:avLst/>
          </a:prstGeom>
          <a:noFill/>
        </p:spPr>
        <p:txBody>
          <a:bodyPr wrap="square" rtlCol="0">
            <a:spAutoFit/>
          </a:bodyPr>
          <a:lstStyle/>
          <a:p>
            <a:pPr marL="342900" indent="-342900">
              <a:buFont typeface="Wingdings" pitchFamily="2" charset="2"/>
              <a:buChar char="à"/>
            </a:pPr>
            <a:r>
              <a:rPr lang="de-DE" sz="2000" b="1" dirty="0">
                <a:solidFill>
                  <a:srgbClr val="0432FF"/>
                </a:solidFill>
              </a:rPr>
              <a:t>Experiment 6</a:t>
            </a:r>
            <a:endParaRPr lang="de-DE" sz="2000" dirty="0">
              <a:solidFill>
                <a:srgbClr val="0432FF"/>
              </a:solidFill>
            </a:endParaRPr>
          </a:p>
        </p:txBody>
      </p:sp>
    </p:spTree>
    <p:extLst>
      <p:ext uri="{BB962C8B-B14F-4D97-AF65-F5344CB8AC3E}">
        <p14:creationId xmlns:p14="http://schemas.microsoft.com/office/powerpoint/2010/main" val="3221692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Polymerisate</a:t>
            </a:r>
          </a:p>
        </p:txBody>
      </p:sp>
      <p:pic>
        <p:nvPicPr>
          <p:cNvPr id="4" name="Inhaltsplatzhalter 3" descr="PolymerisationsKS.jpg"/>
          <p:cNvPicPr>
            <a:picLocks noGrp="1" noChangeAspect="1"/>
          </p:cNvPicPr>
          <p:nvPr>
            <p:ph idx="1"/>
          </p:nvPr>
        </p:nvPicPr>
        <p:blipFill>
          <a:blip r:embed="rId2" cstate="print">
            <a:lum bright="-10000"/>
          </a:blip>
          <a:stretch>
            <a:fillRect/>
          </a:stretch>
        </p:blipFill>
        <p:spPr>
          <a:xfrm>
            <a:off x="285720" y="1571612"/>
            <a:ext cx="8704978" cy="4214842"/>
          </a:xfrm>
        </p:spPr>
      </p:pic>
      <p:sp>
        <p:nvSpPr>
          <p:cNvPr id="3" name="Fußzeilenplatzhalter 2"/>
          <p:cNvSpPr>
            <a:spLocks noGrp="1"/>
          </p:cNvSpPr>
          <p:nvPr>
            <p:ph type="ftr" sz="quarter" idx="11"/>
          </p:nvPr>
        </p:nvSpPr>
        <p:spPr/>
        <p:txBody>
          <a:bodyPr/>
          <a:lstStyle/>
          <a:p>
            <a:r>
              <a:rPr lang="de-CH"/>
              <a:t>EF Chemie – Kunststoffe</a:t>
            </a:r>
          </a:p>
        </p:txBody>
      </p:sp>
    </p:spTree>
    <p:extLst>
      <p:ext uri="{BB962C8B-B14F-4D97-AF65-F5344CB8AC3E}">
        <p14:creationId xmlns:p14="http://schemas.microsoft.com/office/powerpoint/2010/main" val="3569157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09779"/>
            <a:ext cx="7886700" cy="809242"/>
          </a:xfrm>
        </p:spPr>
        <p:txBody>
          <a:bodyPr/>
          <a:lstStyle/>
          <a:p>
            <a:r>
              <a:rPr lang="de-DE" dirty="0"/>
              <a:t>Aufgabe 12 </a:t>
            </a:r>
            <a:r>
              <a:rPr lang="de-DE" sz="3200" b="0" dirty="0"/>
              <a:t>(S. 29/30)</a:t>
            </a:r>
            <a:endParaRPr lang="de-DE" b="0" dirty="0"/>
          </a:p>
        </p:txBody>
      </p:sp>
      <p:sp>
        <p:nvSpPr>
          <p:cNvPr id="3" name="Inhaltsplatzhalter 2"/>
          <p:cNvSpPr>
            <a:spLocks noGrp="1"/>
          </p:cNvSpPr>
          <p:nvPr>
            <p:ph idx="1"/>
          </p:nvPr>
        </p:nvSpPr>
        <p:spPr>
          <a:xfrm>
            <a:off x="467544" y="1196752"/>
            <a:ext cx="8229600" cy="4630896"/>
          </a:xfrm>
        </p:spPr>
        <p:txBody>
          <a:bodyPr/>
          <a:lstStyle/>
          <a:p>
            <a:pPr marL="457200" lvl="0" indent="-457200">
              <a:buFont typeface="+mj-lt"/>
              <a:buAutoNum type="alphaLcParenR"/>
            </a:pPr>
            <a:r>
              <a:rPr lang="de-CH" sz="2000" dirty="0"/>
              <a:t>Unten ist ein Ausschnitt aus der Polymerkette des Kunststoffs Polyacrylnitril (PAN) abgebildet. Zeichnen Sie die Repetiereinheit des Polymers sowie die Strukturformel des Monomers.</a:t>
            </a:r>
          </a:p>
          <a:p>
            <a:pPr marL="457200" lvl="0" indent="-457200">
              <a:buFont typeface="+mj-lt"/>
              <a:buAutoNum type="alphaLcParenR"/>
            </a:pPr>
            <a:endParaRPr lang="de-CH" sz="2000" dirty="0"/>
          </a:p>
          <a:p>
            <a:pPr marL="457200" lvl="0" indent="-457200">
              <a:buFont typeface="+mj-lt"/>
              <a:buAutoNum type="alphaLcParenR"/>
            </a:pPr>
            <a:endParaRPr lang="de-CH" sz="2000" dirty="0"/>
          </a:p>
          <a:p>
            <a:pPr marL="457200" lvl="0" indent="-457200">
              <a:buFont typeface="+mj-lt"/>
              <a:buAutoNum type="alphaLcParenR"/>
            </a:pPr>
            <a:endParaRPr lang="de-CH" sz="2000" dirty="0"/>
          </a:p>
          <a:p>
            <a:pPr marL="457200" lvl="0" indent="-457200">
              <a:buFont typeface="+mj-lt"/>
              <a:buAutoNum type="alphaLcParenR"/>
            </a:pPr>
            <a:r>
              <a:rPr lang="de-CH" sz="2000" dirty="0"/>
              <a:t>Wie heisst der Kunststoff, aus dessen Makromolekül der abgebildete Ausschnitt stammt? Aus welchem Monomer wird er gebildet (Name und Skelettformel)?</a:t>
            </a:r>
          </a:p>
          <a:p>
            <a:pPr marL="457200" indent="-457200">
              <a:buFont typeface="+mj-lt"/>
              <a:buAutoNum type="alphaLcParenR"/>
            </a:pPr>
            <a:endParaRPr lang="de-DE" sz="2000" dirty="0"/>
          </a:p>
        </p:txBody>
      </p:sp>
      <p:sp>
        <p:nvSpPr>
          <p:cNvPr id="4" name="Fußzeilenplatzhalter 3"/>
          <p:cNvSpPr>
            <a:spLocks noGrp="1"/>
          </p:cNvSpPr>
          <p:nvPr>
            <p:ph type="ftr" sz="quarter" idx="11"/>
          </p:nvPr>
        </p:nvSpPr>
        <p:spPr/>
        <p:txBody>
          <a:bodyPr/>
          <a:lstStyle/>
          <a:p>
            <a:r>
              <a:rPr lang="de-CH"/>
              <a:t>EF Chemie – Kunststoffe</a:t>
            </a:r>
          </a:p>
        </p:txBody>
      </p:sp>
      <p:pic>
        <p:nvPicPr>
          <p:cNvPr id="6" name="Bild 5" descr="Macintosh HD:Users:Martina:Desktop:Bildschirmfoto 2014-06-24 um 13.44.42.png"/>
          <p:cNvPicPr/>
          <p:nvPr/>
        </p:nvPicPr>
        <p:blipFill rotWithShape="1">
          <a:blip r:embed="rId2" cstate="print">
            <a:extLst>
              <a:ext uri="{28A0092B-C50C-407E-A947-70E740481C1C}">
                <a14:useLocalDpi xmlns:a14="http://schemas.microsoft.com/office/drawing/2010/main"/>
              </a:ext>
            </a:extLst>
          </a:blip>
          <a:srcRect/>
          <a:stretch/>
        </p:blipFill>
        <p:spPr bwMode="auto">
          <a:xfrm>
            <a:off x="1011908" y="2276871"/>
            <a:ext cx="2551980" cy="1061751"/>
          </a:xfrm>
          <a:prstGeom prst="rect">
            <a:avLst/>
          </a:prstGeom>
          <a:noFill/>
          <a:ln>
            <a:noFill/>
          </a:ln>
          <a:extLst>
            <a:ext uri="{53640926-AAD7-44d8-BBD7-CCE9431645EC}">
              <a14:shadowObscured xmlns="" xmlns:a14="http://schemas.microsoft.com/office/drawing/2010/main"/>
            </a:ext>
          </a:extLst>
        </p:spPr>
      </p:pic>
      <p:pic>
        <p:nvPicPr>
          <p:cNvPr id="7" name="Bild 6" descr="Macintosh HD:Users:Martina:Desktop:Bildschirmfoto 2014-06-24 um 13.45.03.png"/>
          <p:cNvPicPr/>
          <p:nvPr/>
        </p:nvPicPr>
        <p:blipFill rotWithShape="1">
          <a:blip r:embed="rId3" cstate="print">
            <a:extLst>
              <a:ext uri="{28A0092B-C50C-407E-A947-70E740481C1C}">
                <a14:useLocalDpi xmlns:a14="http://schemas.microsoft.com/office/drawing/2010/main"/>
              </a:ext>
            </a:extLst>
          </a:blip>
          <a:srcRect/>
          <a:stretch/>
        </p:blipFill>
        <p:spPr bwMode="auto">
          <a:xfrm>
            <a:off x="3851921" y="2309109"/>
            <a:ext cx="1476824" cy="1368151"/>
          </a:xfrm>
          <a:prstGeom prst="rect">
            <a:avLst/>
          </a:prstGeom>
          <a:noFill/>
          <a:ln>
            <a:noFill/>
          </a:ln>
          <a:extLst>
            <a:ext uri="{53640926-AAD7-44d8-BBD7-CCE9431645EC}">
              <a14:shadowObscured xmlns="" xmlns:a14="http://schemas.microsoft.com/office/drawing/2010/main"/>
            </a:ext>
          </a:extLst>
        </p:spPr>
      </p:pic>
      <p:pic>
        <p:nvPicPr>
          <p:cNvPr id="8" name="Bild 7" descr="Macintosh HD:Users:Martina:Desktop:Bildschirmfoto 2014-06-24 um 13.45.03.png"/>
          <p:cNvPicPr/>
          <p:nvPr/>
        </p:nvPicPr>
        <p:blipFill rotWithShape="1">
          <a:blip r:embed="rId4" cstate="print">
            <a:extLst>
              <a:ext uri="{28A0092B-C50C-407E-A947-70E740481C1C}">
                <a14:useLocalDpi xmlns:a14="http://schemas.microsoft.com/office/drawing/2010/main"/>
              </a:ext>
            </a:extLst>
          </a:blip>
          <a:srcRect t="65314" r="85524" b="7380"/>
          <a:stretch/>
        </p:blipFill>
        <p:spPr bwMode="auto">
          <a:xfrm>
            <a:off x="5580112" y="2309109"/>
            <a:ext cx="1530135" cy="1277778"/>
          </a:xfrm>
          <a:prstGeom prst="rect">
            <a:avLst/>
          </a:prstGeom>
          <a:noFill/>
          <a:ln>
            <a:noFill/>
          </a:ln>
          <a:extLst>
            <a:ext uri="{53640926-AAD7-44d8-BBD7-CCE9431645EC}">
              <a14:shadowObscured xmlns="" xmlns:a14="http://schemas.microsoft.com/office/drawing/2010/main"/>
            </a:ext>
          </a:extLst>
        </p:spPr>
      </p:pic>
      <p:pic>
        <p:nvPicPr>
          <p:cNvPr id="9" name="Bild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1908" y="4971760"/>
            <a:ext cx="6735111" cy="1368152"/>
          </a:xfrm>
          <a:prstGeom prst="rect">
            <a:avLst/>
          </a:prstGeom>
          <a:noFill/>
          <a:ln>
            <a:noFill/>
          </a:ln>
        </p:spPr>
      </p:pic>
      <p:sp>
        <p:nvSpPr>
          <p:cNvPr id="10" name="Rechteck 9"/>
          <p:cNvSpPr/>
          <p:nvPr/>
        </p:nvSpPr>
        <p:spPr>
          <a:xfrm>
            <a:off x="1984679" y="5729817"/>
            <a:ext cx="1512168" cy="914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4474689" y="4746857"/>
            <a:ext cx="3600400" cy="14401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4847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09779"/>
            <a:ext cx="7886700" cy="809242"/>
          </a:xfrm>
        </p:spPr>
        <p:txBody>
          <a:bodyPr/>
          <a:lstStyle/>
          <a:p>
            <a:r>
              <a:rPr lang="de-DE" dirty="0"/>
              <a:t>Aufgabe 12 </a:t>
            </a:r>
            <a:r>
              <a:rPr lang="de-DE" sz="3200" b="0" dirty="0"/>
              <a:t>(S. 29/30)</a:t>
            </a:r>
            <a:endParaRPr lang="de-DE" b="0" dirty="0"/>
          </a:p>
        </p:txBody>
      </p:sp>
      <p:sp>
        <p:nvSpPr>
          <p:cNvPr id="3" name="Inhaltsplatzhalter 2"/>
          <p:cNvSpPr>
            <a:spLocks noGrp="1"/>
          </p:cNvSpPr>
          <p:nvPr>
            <p:ph idx="1"/>
          </p:nvPr>
        </p:nvSpPr>
        <p:spPr>
          <a:xfrm>
            <a:off x="467544" y="1196752"/>
            <a:ext cx="8229600" cy="4630896"/>
          </a:xfrm>
        </p:spPr>
        <p:txBody>
          <a:bodyPr>
            <a:normAutofit/>
          </a:bodyPr>
          <a:lstStyle/>
          <a:p>
            <a:pPr marL="406400" lvl="0" indent="-406400">
              <a:buNone/>
            </a:pPr>
            <a:r>
              <a:rPr lang="de-CH" sz="2000" dirty="0"/>
              <a:t>c) 	Zeichne einen Ausschnitt a</a:t>
            </a:r>
            <a:r>
              <a:rPr lang="de-DE" sz="2000" dirty="0" err="1"/>
              <a:t>us</a:t>
            </a:r>
            <a:r>
              <a:rPr lang="de-DE" sz="2000" dirty="0"/>
              <a:t> </a:t>
            </a:r>
            <a:r>
              <a:rPr lang="de-DE" sz="2000" dirty="0" err="1"/>
              <a:t>Polytetrafluorethylen</a:t>
            </a:r>
            <a:r>
              <a:rPr lang="de-DE" sz="2000" dirty="0"/>
              <a:t> bzw. notiere die Repetiereinheit. Das Monomer </a:t>
            </a:r>
            <a:r>
              <a:rPr lang="de-DE" sz="2000" dirty="0" err="1"/>
              <a:t>heisst</a:t>
            </a:r>
            <a:r>
              <a:rPr lang="de-DE" sz="2000" dirty="0"/>
              <a:t> </a:t>
            </a:r>
            <a:r>
              <a:rPr lang="de-DE" sz="2000" dirty="0" err="1"/>
              <a:t>Tetrafluorethen</a:t>
            </a:r>
            <a:r>
              <a:rPr lang="de-DE" sz="2000" dirty="0"/>
              <a:t> und reagiert in einer Polymerisationsreaktion.</a:t>
            </a:r>
            <a:endParaRPr lang="de-CH" sz="1600" dirty="0"/>
          </a:p>
          <a:p>
            <a:pPr marL="406400" lvl="0" indent="0">
              <a:buNone/>
            </a:pPr>
            <a:r>
              <a:rPr lang="de-CH" sz="2000" i="1" dirty="0" err="1">
                <a:solidFill>
                  <a:srgbClr val="FF0000"/>
                </a:solidFill>
              </a:rPr>
              <a:t>n</a:t>
            </a:r>
            <a:r>
              <a:rPr lang="de-CH" sz="2000" dirty="0">
                <a:solidFill>
                  <a:srgbClr val="FF0000"/>
                </a:solidFill>
              </a:rPr>
              <a:t> Monomere </a:t>
            </a:r>
            <a:r>
              <a:rPr lang="de-CH" sz="2000" dirty="0" err="1">
                <a:solidFill>
                  <a:srgbClr val="FF0000"/>
                </a:solidFill>
              </a:rPr>
              <a:t>Tetrafluorethen</a:t>
            </a:r>
            <a:r>
              <a:rPr lang="de-CH" sz="2000" dirty="0">
                <a:solidFill>
                  <a:srgbClr val="FF0000"/>
                </a:solidFill>
              </a:rPr>
              <a:t> polymerisieren zu </a:t>
            </a:r>
            <a:r>
              <a:rPr lang="de-CH" sz="2000" dirty="0" err="1">
                <a:solidFill>
                  <a:srgbClr val="FF0000"/>
                </a:solidFill>
              </a:rPr>
              <a:t>Polytetrafluorethen</a:t>
            </a:r>
            <a:r>
              <a:rPr lang="de-CH" sz="2000" dirty="0">
                <a:solidFill>
                  <a:srgbClr val="FF0000"/>
                </a:solidFill>
              </a:rPr>
              <a:t>: </a:t>
            </a:r>
          </a:p>
        </p:txBody>
      </p:sp>
      <p:sp>
        <p:nvSpPr>
          <p:cNvPr id="4" name="Fußzeilenplatzhalter 3"/>
          <p:cNvSpPr>
            <a:spLocks noGrp="1"/>
          </p:cNvSpPr>
          <p:nvPr>
            <p:ph type="ftr" sz="quarter" idx="11"/>
          </p:nvPr>
        </p:nvSpPr>
        <p:spPr/>
        <p:txBody>
          <a:bodyPr/>
          <a:lstStyle/>
          <a:p>
            <a:r>
              <a:rPr lang="de-CH"/>
              <a:t>EF Chemie – Kunststoffe</a:t>
            </a:r>
          </a:p>
        </p:txBody>
      </p:sp>
      <p:pic>
        <p:nvPicPr>
          <p:cNvPr id="21" name="Grafik 20">
            <a:extLst>
              <a:ext uri="{FF2B5EF4-FFF2-40B4-BE49-F238E27FC236}">
                <a16:creationId xmlns:a16="http://schemas.microsoft.com/office/drawing/2014/main" id="{66120F09-6144-F84F-8930-237163FBFFCE}"/>
              </a:ext>
            </a:extLst>
          </p:cNvPr>
          <p:cNvPicPr>
            <a:picLocks noChangeAspect="1"/>
          </p:cNvPicPr>
          <p:nvPr/>
        </p:nvPicPr>
        <p:blipFill>
          <a:blip r:embed="rId2"/>
          <a:stretch>
            <a:fillRect/>
          </a:stretch>
        </p:blipFill>
        <p:spPr>
          <a:xfrm>
            <a:off x="1014380" y="3058532"/>
            <a:ext cx="6955268" cy="2222916"/>
          </a:xfrm>
          <a:prstGeom prst="rect">
            <a:avLst/>
          </a:prstGeom>
        </p:spPr>
      </p:pic>
    </p:spTree>
    <p:extLst>
      <p:ext uri="{BB962C8B-B14F-4D97-AF65-F5344CB8AC3E}">
        <p14:creationId xmlns:p14="http://schemas.microsoft.com/office/powerpoint/2010/main" val="174018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teflon_molekuel.jpg"/>
          <p:cNvPicPr>
            <a:picLocks noChangeAspect="1"/>
          </p:cNvPicPr>
          <p:nvPr/>
        </p:nvPicPr>
        <p:blipFill>
          <a:blip r:embed="rId3" cstate="print"/>
          <a:stretch>
            <a:fillRect/>
          </a:stretch>
        </p:blipFill>
        <p:spPr>
          <a:xfrm>
            <a:off x="5220072" y="332656"/>
            <a:ext cx="3024336" cy="3136990"/>
          </a:xfrm>
          <a:prstGeom prst="rect">
            <a:avLst/>
          </a:prstGeom>
        </p:spPr>
      </p:pic>
      <p:sp>
        <p:nvSpPr>
          <p:cNvPr id="2" name="Titel 1"/>
          <p:cNvSpPr>
            <a:spLocks noGrp="1"/>
          </p:cNvSpPr>
          <p:nvPr>
            <p:ph type="title"/>
          </p:nvPr>
        </p:nvSpPr>
        <p:spPr/>
        <p:txBody>
          <a:bodyPr/>
          <a:lstStyle/>
          <a:p>
            <a:r>
              <a:rPr lang="de-CH" dirty="0"/>
              <a:t>Teflon</a:t>
            </a:r>
            <a:r>
              <a:rPr lang="de-CH" baseline="30000" dirty="0">
                <a:sym typeface="Symbol"/>
              </a:rPr>
              <a:t></a:t>
            </a:r>
            <a:endParaRPr lang="de-DE" baseline="30000" dirty="0"/>
          </a:p>
        </p:txBody>
      </p:sp>
      <p:pic>
        <p:nvPicPr>
          <p:cNvPr id="6" name="Inhaltsplatzhalter 5" descr="Teflonpfanne.jpg"/>
          <p:cNvPicPr>
            <a:picLocks noGrp="1" noChangeAspect="1"/>
          </p:cNvPicPr>
          <p:nvPr>
            <p:ph idx="1"/>
          </p:nvPr>
        </p:nvPicPr>
        <p:blipFill rotWithShape="1">
          <a:blip r:embed="rId4" cstate="print"/>
          <a:srcRect l="1758" t="15111" r="-1758" b="36"/>
          <a:stretch/>
        </p:blipFill>
        <p:spPr>
          <a:xfrm>
            <a:off x="467544" y="3873960"/>
            <a:ext cx="3648405" cy="2321811"/>
          </a:xfrm>
        </p:spPr>
      </p:pic>
      <p:pic>
        <p:nvPicPr>
          <p:cNvPr id="7" name="Grafik 6" descr="MillenniumDome.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499992" y="3717032"/>
            <a:ext cx="4032448" cy="2450261"/>
          </a:xfrm>
          <a:prstGeom prst="rect">
            <a:avLst/>
          </a:prstGeom>
        </p:spPr>
      </p:pic>
      <p:pic>
        <p:nvPicPr>
          <p:cNvPr id="8" name="Grafik 7" descr="TEFLON_brand.gif"/>
          <p:cNvPicPr>
            <a:picLocks noChangeAspect="1"/>
          </p:cNvPicPr>
          <p:nvPr/>
        </p:nvPicPr>
        <p:blipFill>
          <a:blip r:embed="rId6" cstate="print"/>
          <a:stretch>
            <a:fillRect/>
          </a:stretch>
        </p:blipFill>
        <p:spPr>
          <a:xfrm>
            <a:off x="611560" y="476672"/>
            <a:ext cx="2885011" cy="2952328"/>
          </a:xfrm>
          <a:prstGeom prst="rect">
            <a:avLst/>
          </a:prstGeom>
        </p:spPr>
      </p:pic>
      <p:sp>
        <p:nvSpPr>
          <p:cNvPr id="3" name="Fußzeilenplatzhalter 2"/>
          <p:cNvSpPr>
            <a:spLocks noGrp="1"/>
          </p:cNvSpPr>
          <p:nvPr>
            <p:ph type="ftr" sz="quarter" idx="11"/>
          </p:nvPr>
        </p:nvSpPr>
        <p:spPr/>
        <p:txBody>
          <a:bodyPr/>
          <a:lstStyle/>
          <a:p>
            <a:r>
              <a:rPr lang="de-CH"/>
              <a:t>EF Chemie – Kunststoffe</a:t>
            </a:r>
          </a:p>
        </p:txBody>
      </p:sp>
    </p:spTree>
    <p:extLst>
      <p:ext uri="{BB962C8B-B14F-4D97-AF65-F5344CB8AC3E}">
        <p14:creationId xmlns:p14="http://schemas.microsoft.com/office/powerpoint/2010/main" val="1576235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33239" y="332655"/>
            <a:ext cx="8229600" cy="576064"/>
          </a:xfrm>
        </p:spPr>
        <p:txBody>
          <a:bodyPr>
            <a:normAutofit/>
          </a:bodyPr>
          <a:lstStyle/>
          <a:p>
            <a:pPr marL="539750" lvl="0" indent="-539750">
              <a:buNone/>
            </a:pPr>
            <a:r>
              <a:rPr lang="de-CH" sz="2000" dirty="0"/>
              <a:t>d)	</a:t>
            </a:r>
            <a:r>
              <a:rPr lang="de-CH" sz="2000" b="1" dirty="0"/>
              <a:t>Monomere</a:t>
            </a:r>
            <a:r>
              <a:rPr lang="de-CH" sz="2000" dirty="0"/>
              <a:t> bzw. </a:t>
            </a:r>
            <a:r>
              <a:rPr lang="de-CH" sz="2000" b="1" dirty="0"/>
              <a:t>Repetiereinheit</a:t>
            </a:r>
            <a:endParaRPr lang="de-CH" sz="2000" dirty="0"/>
          </a:p>
          <a:p>
            <a:pPr marL="0" indent="0">
              <a:buNone/>
            </a:pPr>
            <a:endParaRPr lang="de-DE" sz="2000" dirty="0"/>
          </a:p>
        </p:txBody>
      </p:sp>
      <p:sp>
        <p:nvSpPr>
          <p:cNvPr id="4" name="Fußzeilenplatzhalter 3"/>
          <p:cNvSpPr>
            <a:spLocks noGrp="1"/>
          </p:cNvSpPr>
          <p:nvPr>
            <p:ph type="ftr" sz="quarter" idx="11"/>
          </p:nvPr>
        </p:nvSpPr>
        <p:spPr/>
        <p:txBody>
          <a:bodyPr/>
          <a:lstStyle/>
          <a:p>
            <a:r>
              <a:rPr lang="de-CH"/>
              <a:t>EF Chemie – Kunststoffe</a:t>
            </a:r>
          </a:p>
        </p:txBody>
      </p:sp>
      <p:pic>
        <p:nvPicPr>
          <p:cNvPr id="5" name="Grafik 4">
            <a:extLst>
              <a:ext uri="{FF2B5EF4-FFF2-40B4-BE49-F238E27FC236}">
                <a16:creationId xmlns:a16="http://schemas.microsoft.com/office/drawing/2014/main" id="{BCEF5429-7942-1945-97BC-540120C84FE5}"/>
              </a:ext>
            </a:extLst>
          </p:cNvPr>
          <p:cNvPicPr>
            <a:picLocks noChangeAspect="1"/>
          </p:cNvPicPr>
          <p:nvPr/>
        </p:nvPicPr>
        <p:blipFill>
          <a:blip r:embed="rId2"/>
          <a:stretch>
            <a:fillRect/>
          </a:stretch>
        </p:blipFill>
        <p:spPr>
          <a:xfrm>
            <a:off x="947682" y="788070"/>
            <a:ext cx="5382672" cy="5568281"/>
          </a:xfrm>
          <a:prstGeom prst="rect">
            <a:avLst/>
          </a:prstGeom>
        </p:spPr>
      </p:pic>
    </p:spTree>
    <p:extLst>
      <p:ext uri="{BB962C8B-B14F-4D97-AF65-F5344CB8AC3E}">
        <p14:creationId xmlns:p14="http://schemas.microsoft.com/office/powerpoint/2010/main" val="4188618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2460"/>
            <a:ext cx="8229600" cy="1590356"/>
          </a:xfrm>
        </p:spPr>
        <p:txBody>
          <a:bodyPr/>
          <a:lstStyle/>
          <a:p>
            <a:r>
              <a:rPr lang="de-CH" dirty="0"/>
              <a:t>Einteilung: nach der Struktur</a:t>
            </a:r>
          </a:p>
        </p:txBody>
      </p:sp>
      <p:sp>
        <p:nvSpPr>
          <p:cNvPr id="3" name="Inhaltsplatzhalter 2"/>
          <p:cNvSpPr>
            <a:spLocks noGrp="1"/>
          </p:cNvSpPr>
          <p:nvPr>
            <p:ph idx="1"/>
          </p:nvPr>
        </p:nvSpPr>
        <p:spPr>
          <a:xfrm>
            <a:off x="457200" y="1844824"/>
            <a:ext cx="8229600" cy="4281340"/>
          </a:xfrm>
        </p:spPr>
        <p:txBody>
          <a:bodyPr>
            <a:normAutofit/>
          </a:bodyPr>
          <a:lstStyle/>
          <a:p>
            <a:r>
              <a:rPr lang="de-CH" sz="3200" dirty="0"/>
              <a:t>Thermoplaste</a:t>
            </a:r>
          </a:p>
          <a:p>
            <a:r>
              <a:rPr lang="de-CH" sz="3200" dirty="0"/>
              <a:t>Duroplaste</a:t>
            </a:r>
          </a:p>
          <a:p>
            <a:r>
              <a:rPr lang="de-CH" sz="3200" dirty="0"/>
              <a:t>Elastomere</a:t>
            </a:r>
          </a:p>
        </p:txBody>
      </p:sp>
      <p:sp>
        <p:nvSpPr>
          <p:cNvPr id="4" name="Fußzeilenplatzhalter 3"/>
          <p:cNvSpPr>
            <a:spLocks noGrp="1"/>
          </p:cNvSpPr>
          <p:nvPr>
            <p:ph type="ftr" sz="quarter" idx="11"/>
          </p:nvPr>
        </p:nvSpPr>
        <p:spPr/>
        <p:txBody>
          <a:bodyPr/>
          <a:lstStyle/>
          <a:p>
            <a:r>
              <a:rPr lang="de-CH"/>
              <a:t>EF Chemie – Kunststoffe</a:t>
            </a: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509206" y="3717313"/>
            <a:ext cx="8311266" cy="2519999"/>
          </a:xfrm>
          <a:prstGeom prst="rect">
            <a:avLst/>
          </a:prstGeom>
          <a:noFill/>
          <a:ln w="9525">
            <a:noFill/>
            <a:miter lim="800000"/>
            <a:headEnd/>
            <a:tailEnd/>
          </a:ln>
        </p:spPr>
      </p:pic>
      <p:sp>
        <p:nvSpPr>
          <p:cNvPr id="7" name="Textfeld 6">
            <a:extLst>
              <a:ext uri="{FF2B5EF4-FFF2-40B4-BE49-F238E27FC236}">
                <a16:creationId xmlns:a16="http://schemas.microsoft.com/office/drawing/2014/main" id="{99E5B35C-E334-FB44-896F-CA986C067405}"/>
              </a:ext>
            </a:extLst>
          </p:cNvPr>
          <p:cNvSpPr txBox="1"/>
          <p:nvPr/>
        </p:nvSpPr>
        <p:spPr>
          <a:xfrm>
            <a:off x="4373098" y="2631028"/>
            <a:ext cx="2441694" cy="369332"/>
          </a:xfrm>
          <a:prstGeom prst="rect">
            <a:avLst/>
          </a:prstGeom>
          <a:noFill/>
        </p:spPr>
        <p:txBody>
          <a:bodyPr wrap="none" rtlCol="0">
            <a:spAutoFit/>
          </a:bodyPr>
          <a:lstStyle/>
          <a:p>
            <a:r>
              <a:rPr lang="de-DE" sz="1800" dirty="0">
                <a:latin typeface="Arial" panose="020B0604020202020204" pitchFamily="34" charset="0"/>
                <a:cs typeface="Arial" panose="020B0604020202020204" pitchFamily="34" charset="0"/>
              </a:rPr>
              <a:t>Filmausschnitt (3 min)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Thermoplaste</a:t>
            </a:r>
          </a:p>
        </p:txBody>
      </p:sp>
      <p:pic>
        <p:nvPicPr>
          <p:cNvPr id="4" name="Inhaltsplatzhalter 3" descr="Thermoplast.jpg"/>
          <p:cNvPicPr>
            <a:picLocks noGrp="1" noChangeAspect="1"/>
          </p:cNvPicPr>
          <p:nvPr>
            <p:ph idx="1"/>
          </p:nvPr>
        </p:nvPicPr>
        <p:blipFill rotWithShape="1">
          <a:blip r:embed="rId2" cstate="print"/>
          <a:srcRect l="4899" t="1004" r="-481" b="20190"/>
          <a:stretch/>
        </p:blipFill>
        <p:spPr>
          <a:xfrm>
            <a:off x="821068" y="1268760"/>
            <a:ext cx="7647532" cy="4029073"/>
          </a:xfrm>
        </p:spPr>
      </p:pic>
      <p:sp>
        <p:nvSpPr>
          <p:cNvPr id="3" name="Fußzeilenplatzhalter 2"/>
          <p:cNvSpPr>
            <a:spLocks noGrp="1"/>
          </p:cNvSpPr>
          <p:nvPr>
            <p:ph type="ftr" sz="quarter" idx="11"/>
          </p:nvPr>
        </p:nvSpPr>
        <p:spPr/>
        <p:txBody>
          <a:bodyPr/>
          <a:lstStyle/>
          <a:p>
            <a:r>
              <a:rPr lang="de-CH"/>
              <a:t>EF Chemie – Kunststoffe</a:t>
            </a:r>
          </a:p>
        </p:txBody>
      </p:sp>
      <p:sp>
        <p:nvSpPr>
          <p:cNvPr id="6" name="Textfeld 5"/>
          <p:cNvSpPr txBox="1"/>
          <p:nvPr/>
        </p:nvSpPr>
        <p:spPr>
          <a:xfrm>
            <a:off x="683568" y="5445224"/>
            <a:ext cx="8064896" cy="646331"/>
          </a:xfrm>
          <a:prstGeom prst="rect">
            <a:avLst/>
          </a:prstGeom>
          <a:noFill/>
        </p:spPr>
        <p:txBody>
          <a:bodyPr wrap="square" rtlCol="0">
            <a:spAutoFit/>
          </a:bodyPr>
          <a:lstStyle/>
          <a:p>
            <a:r>
              <a:rPr lang="de-DE" dirty="0"/>
              <a:t>Die linearen oder verzweigten, kettenförmigen Makromoleküle können verknäuelt (rechts oben) oder teilkristallin (rechts unten) sein.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Duroplaste</a:t>
            </a:r>
          </a:p>
        </p:txBody>
      </p:sp>
      <p:pic>
        <p:nvPicPr>
          <p:cNvPr id="6" name="Inhaltsplatzhalter 5" descr="Duroplast.jpg"/>
          <p:cNvPicPr>
            <a:picLocks noGrp="1" noChangeAspect="1"/>
          </p:cNvPicPr>
          <p:nvPr>
            <p:ph idx="1"/>
          </p:nvPr>
        </p:nvPicPr>
        <p:blipFill rotWithShape="1">
          <a:blip r:embed="rId2" cstate="print"/>
          <a:srcRect l="998" b="18483"/>
          <a:stretch/>
        </p:blipFill>
        <p:spPr>
          <a:xfrm>
            <a:off x="729190" y="1556792"/>
            <a:ext cx="7947266" cy="3643450"/>
          </a:xfrm>
        </p:spPr>
      </p:pic>
      <p:sp>
        <p:nvSpPr>
          <p:cNvPr id="3" name="Fußzeilenplatzhalter 2"/>
          <p:cNvSpPr>
            <a:spLocks noGrp="1"/>
          </p:cNvSpPr>
          <p:nvPr>
            <p:ph type="ftr" sz="quarter" idx="11"/>
          </p:nvPr>
        </p:nvSpPr>
        <p:spPr/>
        <p:txBody>
          <a:bodyPr/>
          <a:lstStyle/>
          <a:p>
            <a:r>
              <a:rPr lang="de-CH"/>
              <a:t>EF Chemie – Kunststoffe</a:t>
            </a:r>
          </a:p>
        </p:txBody>
      </p:sp>
      <p:sp>
        <p:nvSpPr>
          <p:cNvPr id="8" name="Textfeld 7"/>
          <p:cNvSpPr txBox="1"/>
          <p:nvPr/>
        </p:nvSpPr>
        <p:spPr>
          <a:xfrm>
            <a:off x="683568" y="5374957"/>
            <a:ext cx="8064896" cy="646331"/>
          </a:xfrm>
          <a:prstGeom prst="rect">
            <a:avLst/>
          </a:prstGeom>
          <a:noFill/>
        </p:spPr>
        <p:txBody>
          <a:bodyPr wrap="square" rtlCol="0">
            <a:spAutoFit/>
          </a:bodyPr>
          <a:lstStyle/>
          <a:p>
            <a:r>
              <a:rPr lang="de-DE" dirty="0"/>
              <a:t>Duroplaste bestehen aus räumlich eng vernetzten Makromolekülen und sind relativ spröde.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Elastomere</a:t>
            </a:r>
          </a:p>
        </p:txBody>
      </p:sp>
      <p:pic>
        <p:nvPicPr>
          <p:cNvPr id="5" name="Inhaltsplatzhalter 4" descr="Elastomer.jpg"/>
          <p:cNvPicPr>
            <a:picLocks noGrp="1" noChangeAspect="1"/>
          </p:cNvPicPr>
          <p:nvPr>
            <p:ph idx="1"/>
          </p:nvPr>
        </p:nvPicPr>
        <p:blipFill rotWithShape="1">
          <a:blip r:embed="rId2" cstate="print"/>
          <a:srcRect l="7643" b="16769"/>
          <a:stretch/>
        </p:blipFill>
        <p:spPr>
          <a:xfrm>
            <a:off x="844331" y="1268760"/>
            <a:ext cx="7688109" cy="4043157"/>
          </a:xfrm>
        </p:spPr>
      </p:pic>
      <p:sp>
        <p:nvSpPr>
          <p:cNvPr id="3" name="Fußzeilenplatzhalter 2"/>
          <p:cNvSpPr>
            <a:spLocks noGrp="1"/>
          </p:cNvSpPr>
          <p:nvPr>
            <p:ph type="ftr" sz="quarter" idx="11"/>
          </p:nvPr>
        </p:nvSpPr>
        <p:spPr/>
        <p:txBody>
          <a:bodyPr/>
          <a:lstStyle/>
          <a:p>
            <a:r>
              <a:rPr lang="de-CH"/>
              <a:t>EF Chemie – Kunststoffe</a:t>
            </a:r>
          </a:p>
        </p:txBody>
      </p:sp>
      <p:sp>
        <p:nvSpPr>
          <p:cNvPr id="6" name="Textfeld 5"/>
          <p:cNvSpPr txBox="1"/>
          <p:nvPr/>
        </p:nvSpPr>
        <p:spPr>
          <a:xfrm>
            <a:off x="755576" y="5445224"/>
            <a:ext cx="8064896" cy="646331"/>
          </a:xfrm>
          <a:prstGeom prst="rect">
            <a:avLst/>
          </a:prstGeom>
          <a:noFill/>
        </p:spPr>
        <p:txBody>
          <a:bodyPr wrap="square" rtlCol="0">
            <a:spAutoFit/>
          </a:bodyPr>
          <a:lstStyle/>
          <a:p>
            <a:r>
              <a:rPr lang="de-DE" dirty="0"/>
              <a:t>Elastomere bestehen aus räumlich weitmaschig vernetzten Makromolekülen und sind gummielastisch.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(S. 15)</a:t>
            </a:r>
          </a:p>
        </p:txBody>
      </p:sp>
      <p:sp>
        <p:nvSpPr>
          <p:cNvPr id="3" name="Inhaltsplatzhalter 2"/>
          <p:cNvSpPr>
            <a:spLocks noGrp="1"/>
          </p:cNvSpPr>
          <p:nvPr>
            <p:ph idx="1"/>
          </p:nvPr>
        </p:nvSpPr>
        <p:spPr/>
        <p:txBody>
          <a:bodyPr>
            <a:normAutofit fontScale="92500" lnSpcReduction="10000"/>
          </a:bodyPr>
          <a:lstStyle/>
          <a:p>
            <a:pPr marL="0" indent="0">
              <a:lnSpc>
                <a:spcPct val="120000"/>
              </a:lnSpc>
              <a:buNone/>
            </a:pPr>
            <a:r>
              <a:rPr lang="de-CH" dirty="0"/>
              <a:t>Aus dem Alltag ist bereits ein Stoff bekannt, der sich beim Erwärmen des Feststoffes wider Erwarten nicht ausdehnt, sondern beim Schmelzen an Volumen einbüsst.</a:t>
            </a:r>
          </a:p>
          <a:p>
            <a:pPr marL="457200" lvl="0" indent="-457200">
              <a:lnSpc>
                <a:spcPct val="120000"/>
              </a:lnSpc>
              <a:buAutoNum type="alphaLcParenR"/>
            </a:pPr>
            <a:r>
              <a:rPr lang="de-CH" dirty="0"/>
              <a:t>Welcher Stoff ist gemeint?</a:t>
            </a:r>
            <a:endParaRPr lang="de-CH" dirty="0">
              <a:solidFill>
                <a:srgbClr val="FF0000"/>
              </a:solidFill>
            </a:endParaRPr>
          </a:p>
          <a:p>
            <a:pPr marL="457200" lvl="0" indent="-457200">
              <a:lnSpc>
                <a:spcPct val="120000"/>
              </a:lnSpc>
              <a:buAutoNum type="alphaLcParenR"/>
            </a:pPr>
            <a:r>
              <a:rPr lang="de-CH" dirty="0"/>
              <a:t>Wie lässt sich das anomale Verhalten bei diesem Stoff begründen? Worin liegen die Gemeinsamkeiten, worin die Unterschiede zu Elastomeren?</a:t>
            </a:r>
          </a:p>
        </p:txBody>
      </p:sp>
      <p:sp>
        <p:nvSpPr>
          <p:cNvPr id="4" name="Fußzeilenplatzhalter 3"/>
          <p:cNvSpPr>
            <a:spLocks noGrp="1"/>
          </p:cNvSpPr>
          <p:nvPr>
            <p:ph type="ftr" sz="quarter" idx="11"/>
          </p:nvPr>
        </p:nvSpPr>
        <p:spPr/>
        <p:txBody>
          <a:bodyPr/>
          <a:lstStyle/>
          <a:p>
            <a:r>
              <a:rPr lang="de-CH"/>
              <a:t>EF Chemie – Kunststoffe</a:t>
            </a:r>
          </a:p>
        </p:txBody>
      </p:sp>
    </p:spTree>
    <p:extLst>
      <p:ext uri="{BB962C8B-B14F-4D97-AF65-F5344CB8AC3E}">
        <p14:creationId xmlns:p14="http://schemas.microsoft.com/office/powerpoint/2010/main" val="350035539"/>
      </p:ext>
    </p:extLst>
  </p:cSld>
  <p:clrMapOvr>
    <a:masterClrMapping/>
  </p:clrMapOvr>
</p:sld>
</file>

<file path=ppt/theme/theme1.xml><?xml version="1.0" encoding="utf-8"?>
<a:theme xmlns:a="http://schemas.openxmlformats.org/drawingml/2006/main" name="Office">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2658</Words>
  <Application>Microsoft Macintosh PowerPoint</Application>
  <PresentationFormat>Bildschirmpräsentation (4:3)</PresentationFormat>
  <Paragraphs>290</Paragraphs>
  <Slides>49</Slides>
  <Notes>20</Notes>
  <HiddenSlides>2</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49</vt:i4>
      </vt:variant>
    </vt:vector>
  </HeadingPairs>
  <TitlesOfParts>
    <vt:vector size="55" baseType="lpstr">
      <vt:lpstr>Arial</vt:lpstr>
      <vt:lpstr>Calibri</vt:lpstr>
      <vt:lpstr>Symbol</vt:lpstr>
      <vt:lpstr>Times New Roman</vt:lpstr>
      <vt:lpstr>Wingdings</vt:lpstr>
      <vt:lpstr>Office</vt:lpstr>
      <vt:lpstr>Kunststoffe</vt:lpstr>
      <vt:lpstr>Definitionen / Begriffe</vt:lpstr>
      <vt:lpstr>Definitionen / Begriffe</vt:lpstr>
      <vt:lpstr>Verwendung</vt:lpstr>
      <vt:lpstr>Einteilung: nach der Struktur</vt:lpstr>
      <vt:lpstr>Thermoplaste</vt:lpstr>
      <vt:lpstr>Duroplaste</vt:lpstr>
      <vt:lpstr>Elastomere</vt:lpstr>
      <vt:lpstr>Aufgabe 2 (S. 15)</vt:lpstr>
      <vt:lpstr>Lösung</vt:lpstr>
      <vt:lpstr>Aufgabe 3</vt:lpstr>
      <vt:lpstr>Lösung</vt:lpstr>
      <vt:lpstr>Experiment 3</vt:lpstr>
      <vt:lpstr>Beilsteinprobe (S. 10)</vt:lpstr>
      <vt:lpstr>Flammenfarben:  Erklärung mit dem Bohr-Modell</vt:lpstr>
      <vt:lpstr>Energiestufen im H-Atom</vt:lpstr>
      <vt:lpstr>Flammenfarben</vt:lpstr>
      <vt:lpstr>Aufgabe 1 (S. 10)</vt:lpstr>
      <vt:lpstr>Experiment 2  (Tabelle auf S. 12 und Fragen auf S. 13)</vt:lpstr>
      <vt:lpstr>Experiment 2  (Resultate: Tabelle auf S. 12)</vt:lpstr>
      <vt:lpstr>Einteilung (2): nach der Herstellung</vt:lpstr>
      <vt:lpstr>Polykondensate</vt:lpstr>
      <vt:lpstr>Kondensation und Hydrolyse (Abbildung 5, S. 19)  Beispiel: Veresterung und Esterhydrolyse</vt:lpstr>
      <vt:lpstr>Aufgabe 6  (S. 19)</vt:lpstr>
      <vt:lpstr>Bildung eines Polyesters durch Polykondensation </vt:lpstr>
      <vt:lpstr>Aufgabe 7  (S. 21)</vt:lpstr>
      <vt:lpstr>Experimente</vt:lpstr>
      <vt:lpstr>Aufgabe 7  (S. 21, Repetition)</vt:lpstr>
      <vt:lpstr>Aufgabe 8</vt:lpstr>
      <vt:lpstr>Aufgabe 9 a)    (S. 21)</vt:lpstr>
      <vt:lpstr>Aufgabe 9b)   (S. 22)</vt:lpstr>
      <vt:lpstr>Aufgabe 10    (S. 22)</vt:lpstr>
      <vt:lpstr>Experiment 4: Synthese eines «Nylonfadens» durch Polykondensation</vt:lpstr>
      <vt:lpstr>Auswertung   (S. 24)</vt:lpstr>
      <vt:lpstr>PowerPoint-Präsentation</vt:lpstr>
      <vt:lpstr>Polyaddition und Aufgabe 11 (S. 25)</vt:lpstr>
      <vt:lpstr>PowerPoint-Präsentation</vt:lpstr>
      <vt:lpstr>Polyaddition und Aufgabe 11 (S. 25)</vt:lpstr>
      <vt:lpstr>Polyaddukte (S. 25)</vt:lpstr>
      <vt:lpstr>Epoxidharze</vt:lpstr>
      <vt:lpstr>Vorgehen</vt:lpstr>
      <vt:lpstr>Experiment 5: Auswertung (S. 27)</vt:lpstr>
      <vt:lpstr>PowerPoint-Präsentation</vt:lpstr>
      <vt:lpstr>Polymerisation</vt:lpstr>
      <vt:lpstr>Polymerisate</vt:lpstr>
      <vt:lpstr>Aufgabe 12 (S. 29/30)</vt:lpstr>
      <vt:lpstr>Aufgabe 12 (S. 29/30)</vt:lpstr>
      <vt:lpstr>Teflon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Medizinische Chemie</dc:title>
  <dc:creator>Martina Zürcher</dc:creator>
  <cp:lastModifiedBy>Martina Zürcher</cp:lastModifiedBy>
  <cp:revision>188</cp:revision>
  <dcterms:created xsi:type="dcterms:W3CDTF">2021-01-07T11:03:10Z</dcterms:created>
  <dcterms:modified xsi:type="dcterms:W3CDTF">2024-10-23T12:36:46Z</dcterms:modified>
</cp:coreProperties>
</file>