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9"/>
    <p:restoredTop sz="65379"/>
  </p:normalViewPr>
  <p:slideViewPr>
    <p:cSldViewPr snapToGrid="0" snapToObjects="1">
      <p:cViewPr>
        <p:scale>
          <a:sx n="120" d="100"/>
          <a:sy n="120" d="100"/>
        </p:scale>
        <p:origin x="1208" y="-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66E67-9C7E-344A-98B7-1433DB5D2FE5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733D-2989-8C4E-B689-5CB90548E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90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Ausgangspunkt (vor der Präsentation): die deutschen Entsprechungen</a:t>
            </a:r>
            <a:r>
              <a:rPr lang="de-DE" baseline="0" dirty="0" smtClean="0"/>
              <a:t> „Sache“; „Ding“. </a:t>
            </a:r>
            <a:br>
              <a:rPr lang="de-DE" baseline="0" dirty="0" smtClean="0"/>
            </a:br>
            <a:r>
              <a:rPr lang="de-DE" baseline="0" dirty="0" smtClean="0"/>
              <a:t>Diese beiden sind weit „offene“ Wörter, die eine sehr </a:t>
            </a:r>
            <a:r>
              <a:rPr lang="de-DE" baseline="0" dirty="0" err="1" smtClean="0"/>
              <a:t>grosse</a:t>
            </a:r>
            <a:r>
              <a:rPr lang="de-DE" baseline="0" dirty="0" smtClean="0"/>
              <a:t> Bedeutungswolke bezeichnen: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materielle „Dinge“, die z.B. mir gehören: „Besitz“, „Vermögen“ etc.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nichtmaterielle “Dinge“, z.B. einer Person, ihre „Angelegenheiten“, ihre „Beschäftigungen“, ihre “Tätigkeiten“ etc.</a:t>
            </a:r>
          </a:p>
          <a:p>
            <a:endParaRPr lang="de-DE" baseline="0" dirty="0" smtClean="0"/>
          </a:p>
          <a:p>
            <a:r>
              <a:rPr lang="de-DE" baseline="0" dirty="0" smtClean="0"/>
              <a:t>Genau dasselbe gilt für das lateinische Wort „</a:t>
            </a:r>
            <a:r>
              <a:rPr lang="de-DE" baseline="0" dirty="0" err="1" smtClean="0"/>
              <a:t>res</a:t>
            </a:r>
            <a:r>
              <a:rPr lang="de-DE" baseline="0" dirty="0" smtClean="0"/>
              <a:t>“. </a:t>
            </a:r>
            <a:br>
              <a:rPr lang="de-DE" baseline="0" dirty="0" smtClean="0"/>
            </a:br>
            <a:endParaRPr lang="de-DE" baseline="0" dirty="0" smtClean="0"/>
          </a:p>
          <a:p>
            <a:r>
              <a:rPr lang="de-DE" baseline="0" dirty="0" smtClean="0"/>
              <a:t>Hernach folgt die Präsentation, wobei die Schüler aus der Erinnerung heraus den jeweils nächsten Schritt ± voraussagen können.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Am Ende kann mit den folgenden Beispielen </a:t>
            </a:r>
            <a:r>
              <a:rPr lang="de-DE" baseline="0" dirty="0" smtClean="0"/>
              <a:t>in beliebiger Reihenfolge geübt </a:t>
            </a:r>
            <a:r>
              <a:rPr lang="de-DE" baseline="0" dirty="0" smtClean="0"/>
              <a:t>werden – Variante: Statt dem “Voraussagen“ direkt mit den Beispielen arbeiten lassen; diese sind deshalb so angeordnet, dass von 1 bis 5 die Reihenfolge der Abfolge der Präsentation ca. entspricht.</a:t>
            </a:r>
          </a:p>
          <a:p>
            <a:endParaRPr lang="de-DE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baseline="0" dirty="0" smtClean="0"/>
              <a:t>	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	Die Aufgabe des Historikers: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factas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narrare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de-DE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e-DE" baseline="0" dirty="0" smtClean="0"/>
              <a:t>.	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Politiker beginnen eine Rede gerne so: „Res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habet: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(...)“; und am Ende sagen sie z.B.: „Ex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fordere ich mehr Geld für...“</a:t>
            </a:r>
            <a:endParaRPr lang="de-DE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baseline="0" dirty="0" smtClean="0"/>
              <a:t>	3.	Das Ziel des Bankers: </a:t>
            </a:r>
            <a:r>
              <a:rPr lang="de-DE" baseline="0" dirty="0" err="1" smtClean="0"/>
              <a:t>rem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facere</a:t>
            </a:r>
            <a:r>
              <a:rPr lang="de-DE" baseline="0" dirty="0" smtClean="0"/>
              <a:t>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baseline="0" dirty="0" smtClean="0"/>
              <a:t>	4.	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Optimist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ü̈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die Weltlage: „Res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habet“; der Pessimist: „Res male se habet.“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de-DE" baseline="0" dirty="0" smtClean="0"/>
              <a:t>5.	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Manche Römer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dachten: „Roma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caput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rerum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“; und ein Dichter schrieb gar: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Rerum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pulcherrima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Roma.“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(Übersetzungen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z.B.: 1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(Sachen/Dinge -&gt; Geschehnisse/Taten/Geschichte).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(Sache/Angelegenheit/Sachverhalt/Wahrheit – Sachverhalt/Grund).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3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(Geld/Vermögen).  4  (Situation/Welt/Verhältnisse).  5.  (Hauptstadt der Welt // die schönste &lt;Stadt&gt; der Welt, Rom / das Allerschönste, Rom“).)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baseline="0" dirty="0" smtClean="0"/>
              <a:t>		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baseline="0" dirty="0" smtClean="0"/>
              <a:t>	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endParaRPr lang="de-DE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000" algn="l"/>
                <a:tab pos="252000" algn="l"/>
              </a:tabLst>
              <a:defRPr/>
            </a:pPr>
            <a:r>
              <a:rPr lang="de-DE" baseline="0" dirty="0" smtClean="0"/>
              <a:t>	</a:t>
            </a:r>
          </a:p>
          <a:p>
            <a:pPr>
              <a:tabLst>
                <a:tab pos="72000" algn="l"/>
                <a:tab pos="252000" algn="l"/>
              </a:tabLst>
            </a:pPr>
            <a:endParaRPr lang="de-DE" baseline="0" dirty="0" smtClean="0"/>
          </a:p>
          <a:p>
            <a:pPr marL="228600" indent="-228600" defTabSz="180000">
              <a:buAutoNum type="arabicPeriod" startAt="5"/>
              <a:tabLst>
                <a:tab pos="72000" algn="l"/>
                <a:tab pos="252000" algn="l"/>
              </a:tabLst>
            </a:pPr>
            <a:endParaRPr lang="de-DE" baseline="0" dirty="0" smtClean="0"/>
          </a:p>
          <a:p>
            <a:pPr marL="228600" indent="-228600" defTabSz="180000">
              <a:buAutoNum type="arabicPeriod" startAt="5"/>
            </a:pPr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1733D-2989-8C4E-B689-5CB90548EA2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90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27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42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6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70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57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22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8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35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25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74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49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D5202-6886-4D4C-AD84-E7966840D37A}" type="datetimeFigureOut">
              <a:rPr lang="de-DE" smtClean="0"/>
              <a:t>22.09.17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B9609-96A3-5C4F-B11C-1042F343F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49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7951" y="308225"/>
            <a:ext cx="10370049" cy="6236413"/>
          </a:xfrm>
        </p:spPr>
        <p:txBody>
          <a:bodyPr/>
          <a:lstStyle/>
          <a:p>
            <a:pPr algn="l"/>
            <a:r>
              <a:rPr lang="de-DE" dirty="0" err="1"/>
              <a:t>r</a:t>
            </a:r>
            <a:r>
              <a:rPr lang="de-DE" dirty="0" err="1" smtClean="0"/>
              <a:t>es</a:t>
            </a:r>
            <a:r>
              <a:rPr lang="de-DE" dirty="0" smtClean="0"/>
              <a:t>  als </a:t>
            </a:r>
            <a:r>
              <a:rPr lang="de-DE" dirty="0" err="1" smtClean="0"/>
              <a:t>Rondogramm</a:t>
            </a:r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4907799" y="2190714"/>
            <a:ext cx="1029335" cy="10312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1200" dirty="0">
                <a:effectLst/>
                <a:ea typeface="Calibri" charset="0"/>
                <a:cs typeface="Times New Roman" charset="0"/>
              </a:rPr>
              <a:t>Sache;</a:t>
            </a:r>
            <a:endParaRPr lang="de-DE" sz="1200" dirty="0">
              <a:effectLst/>
              <a:ea typeface="Calibri" charset="0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de-CH" sz="1200" dirty="0">
                <a:effectLst/>
                <a:ea typeface="Calibri" charset="0"/>
                <a:cs typeface="Times New Roman" charset="0"/>
              </a:rPr>
              <a:t>Ding</a:t>
            </a:r>
            <a:endParaRPr lang="de-DE" sz="1200" dirty="0">
              <a:effectLst/>
              <a:ea typeface="Calibri" charset="0"/>
              <a:cs typeface="Times New Roman" charset="0"/>
            </a:endParaRPr>
          </a:p>
        </p:txBody>
      </p:sp>
      <p:grpSp>
        <p:nvGrpSpPr>
          <p:cNvPr id="30" name="Gruppierung 29"/>
          <p:cNvGrpSpPr/>
          <p:nvPr/>
        </p:nvGrpSpPr>
        <p:grpSpPr>
          <a:xfrm>
            <a:off x="4977649" y="3905214"/>
            <a:ext cx="938949" cy="1033868"/>
            <a:chOff x="4977649" y="3905214"/>
            <a:chExt cx="938949" cy="1033868"/>
          </a:xfrm>
        </p:grpSpPr>
        <p:sp>
          <p:nvSpPr>
            <p:cNvPr id="8" name="Oval 7"/>
            <p:cNvSpPr/>
            <p:nvPr/>
          </p:nvSpPr>
          <p:spPr>
            <a:xfrm>
              <a:off x="4977649" y="3905214"/>
              <a:ext cx="911860" cy="863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002833" y="4001187"/>
              <a:ext cx="913765" cy="9378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FFFF"/>
                  </a:solidFill>
                  <a:effectLst/>
                  <a:ea typeface="Calibri" charset="0"/>
                  <a:cs typeface="Times New Roman" charset="0"/>
                </a:rPr>
                <a:t>Angelegen-</a:t>
              </a:r>
              <a:r>
                <a:rPr lang="de-CH" sz="1200" dirty="0" err="1">
                  <a:solidFill>
                    <a:srgbClr val="FFFFFF"/>
                  </a:solidFill>
                  <a:effectLst/>
                  <a:ea typeface="Calibri" charset="0"/>
                  <a:cs typeface="Times New Roman" charset="0"/>
                </a:rPr>
                <a:t>heit</a:t>
              </a:r>
              <a:r>
                <a:rPr lang="de-CH" sz="1200" dirty="0">
                  <a:solidFill>
                    <a:srgbClr val="FFFFFF"/>
                  </a:solidFill>
                  <a:effectLst/>
                  <a:ea typeface="Calibri" charset="0"/>
                  <a:cs typeface="Times New Roman" charset="0"/>
                </a:rPr>
                <a:t> </a:t>
              </a:r>
              <a:br>
                <a:rPr lang="de-CH" sz="1200" dirty="0">
                  <a:solidFill>
                    <a:srgbClr val="FFFFFF"/>
                  </a:solidFill>
                  <a:effectLst/>
                  <a:ea typeface="Calibri" charset="0"/>
                  <a:cs typeface="Times New Roman" charset="0"/>
                </a:rPr>
              </a:br>
              <a:r>
                <a:rPr lang="de-CH" sz="900" dirty="0">
                  <a:solidFill>
                    <a:srgbClr val="FFFFFF"/>
                  </a:solidFill>
                  <a:effectLst/>
                  <a:ea typeface="Calibri" charset="0"/>
                  <a:cs typeface="Times New Roman" charset="0"/>
                </a:rPr>
                <a:t>(im weitesten Sinn)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36" name="Gruppierung 35"/>
          <p:cNvGrpSpPr/>
          <p:nvPr/>
        </p:nvGrpSpPr>
        <p:grpSpPr>
          <a:xfrm>
            <a:off x="5099852" y="939764"/>
            <a:ext cx="660235" cy="610870"/>
            <a:chOff x="5099852" y="939764"/>
            <a:chExt cx="660235" cy="610870"/>
          </a:xfrm>
        </p:grpSpPr>
        <p:sp>
          <p:nvSpPr>
            <p:cNvPr id="5" name="Oval 4"/>
            <p:cNvSpPr/>
            <p:nvPr/>
          </p:nvSpPr>
          <p:spPr>
            <a:xfrm>
              <a:off x="5142749" y="939764"/>
              <a:ext cx="572135" cy="56769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099852" y="976594"/>
              <a:ext cx="660235" cy="5740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900" dirty="0">
                  <a:effectLst/>
                  <a:ea typeface="Calibri" charset="0"/>
                  <a:cs typeface="Times New Roman" charset="0"/>
                </a:rPr>
                <a:t>Besitz;</a:t>
              </a:r>
              <a:br>
                <a:rPr lang="de-CH" sz="900" dirty="0">
                  <a:effectLst/>
                  <a:ea typeface="Calibri" charset="0"/>
                  <a:cs typeface="Times New Roman" charset="0"/>
                </a:rPr>
              </a:br>
              <a:r>
                <a:rPr lang="de-CH" sz="900" dirty="0" err="1">
                  <a:effectLst/>
                  <a:ea typeface="Calibri" charset="0"/>
                  <a:cs typeface="Times New Roman" charset="0"/>
                </a:rPr>
                <a:t>Vermö</a:t>
              </a:r>
              <a:r>
                <a:rPr lang="de-CH" sz="900" dirty="0">
                  <a:effectLst/>
                  <a:ea typeface="Calibri" charset="0"/>
                  <a:cs typeface="Times New Roman" charset="0"/>
                </a:rPr>
                <a:t>-gen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cxnSp>
        <p:nvCxnSpPr>
          <p:cNvPr id="12" name="Gerade Verbindung 11"/>
          <p:cNvCxnSpPr/>
          <p:nvPr/>
        </p:nvCxnSpPr>
        <p:spPr>
          <a:xfrm>
            <a:off x="5422149" y="3219414"/>
            <a:ext cx="0" cy="685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ierung 30"/>
          <p:cNvGrpSpPr/>
          <p:nvPr/>
        </p:nvGrpSpPr>
        <p:grpSpPr>
          <a:xfrm>
            <a:off x="5022099" y="1498564"/>
            <a:ext cx="800100" cy="685800"/>
            <a:chOff x="5022099" y="1498564"/>
            <a:chExt cx="800100" cy="685800"/>
          </a:xfrm>
        </p:grpSpPr>
        <p:cxnSp>
          <p:nvCxnSpPr>
            <p:cNvPr id="11" name="Gerade Verbindung 10"/>
            <p:cNvCxnSpPr/>
            <p:nvPr/>
          </p:nvCxnSpPr>
          <p:spPr>
            <a:xfrm>
              <a:off x="5428499" y="1498564"/>
              <a:ext cx="0" cy="6858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5022099" y="1727164"/>
              <a:ext cx="8001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900">
                  <a:effectLst/>
                  <a:ea typeface="Calibri" charset="0"/>
                  <a:cs typeface="Times New Roman" charset="0"/>
                </a:rPr>
                <a:t>materiell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4564899" y="3441664"/>
            <a:ext cx="17145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900">
                <a:effectLst/>
                <a:ea typeface="Calibri" charset="0"/>
                <a:cs typeface="Times New Roman" charset="0"/>
              </a:rPr>
              <a:t>nichtmateriell bzw. </a:t>
            </a:r>
            <a:r>
              <a:rPr lang="de-CH" sz="900" dirty="0">
                <a:effectLst/>
                <a:ea typeface="Calibri" charset="0"/>
                <a:cs typeface="Times New Roman" charset="0"/>
              </a:rPr>
              <a:t>allgemein</a:t>
            </a:r>
            <a:endParaRPr lang="de-DE" sz="1200" dirty="0">
              <a:effectLst/>
              <a:ea typeface="Calibri" charset="0"/>
              <a:cs typeface="Times New Roman" charset="0"/>
            </a:endParaRPr>
          </a:p>
        </p:txBody>
      </p:sp>
      <p:grpSp>
        <p:nvGrpSpPr>
          <p:cNvPr id="32" name="Gruppierung 31"/>
          <p:cNvGrpSpPr/>
          <p:nvPr/>
        </p:nvGrpSpPr>
        <p:grpSpPr>
          <a:xfrm>
            <a:off x="4437899" y="4591014"/>
            <a:ext cx="685800" cy="339090"/>
            <a:chOff x="4437899" y="4591014"/>
            <a:chExt cx="685800" cy="339090"/>
          </a:xfrm>
        </p:grpSpPr>
        <p:cxnSp>
          <p:nvCxnSpPr>
            <p:cNvPr id="16" name="Gerade Verbindung 15"/>
            <p:cNvCxnSpPr/>
            <p:nvPr/>
          </p:nvCxnSpPr>
          <p:spPr>
            <a:xfrm rot="2700000">
              <a:off x="4780799" y="4375114"/>
              <a:ext cx="0" cy="6858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/>
            <p:cNvSpPr txBox="1"/>
            <p:nvPr/>
          </p:nvSpPr>
          <p:spPr>
            <a:xfrm>
              <a:off x="4679199" y="4591014"/>
              <a:ext cx="292735" cy="3390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X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19" name="Gruppierung 18"/>
          <p:cNvGrpSpPr/>
          <p:nvPr/>
        </p:nvGrpSpPr>
        <p:grpSpPr>
          <a:xfrm>
            <a:off x="6361949" y="4819614"/>
            <a:ext cx="571500" cy="571500"/>
            <a:chOff x="0" y="0"/>
            <a:chExt cx="571500" cy="5715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8" name="Oval 27"/>
            <p:cNvSpPr/>
            <p:nvPr/>
          </p:nvSpPr>
          <p:spPr>
            <a:xfrm>
              <a:off x="0" y="0"/>
              <a:ext cx="571500" cy="571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6200" y="152400"/>
              <a:ext cx="457835" cy="30099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etc.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20" name="Gruppierung 19"/>
          <p:cNvGrpSpPr/>
          <p:nvPr/>
        </p:nvGrpSpPr>
        <p:grpSpPr>
          <a:xfrm>
            <a:off x="4018799" y="4813264"/>
            <a:ext cx="571500" cy="571500"/>
            <a:chOff x="0" y="0"/>
            <a:chExt cx="571500" cy="571500"/>
          </a:xfrm>
        </p:grpSpPr>
        <p:sp>
          <p:nvSpPr>
            <p:cNvPr id="26" name="Oval 25"/>
            <p:cNvSpPr/>
            <p:nvPr/>
          </p:nvSpPr>
          <p:spPr>
            <a:xfrm>
              <a:off x="0" y="0"/>
              <a:ext cx="571500" cy="5715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6200" y="152400"/>
              <a:ext cx="457835" cy="3073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etc.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21" name="Gruppierung 20"/>
          <p:cNvGrpSpPr/>
          <p:nvPr/>
        </p:nvGrpSpPr>
        <p:grpSpPr>
          <a:xfrm>
            <a:off x="5149099" y="5454614"/>
            <a:ext cx="571500" cy="571500"/>
            <a:chOff x="0" y="0"/>
            <a:chExt cx="571500" cy="571500"/>
          </a:xfrm>
        </p:grpSpPr>
        <p:sp>
          <p:nvSpPr>
            <p:cNvPr id="24" name="Oval 23"/>
            <p:cNvSpPr/>
            <p:nvPr/>
          </p:nvSpPr>
          <p:spPr>
            <a:xfrm>
              <a:off x="0" y="0"/>
              <a:ext cx="571500" cy="5715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6200" y="152400"/>
              <a:ext cx="457835" cy="3009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etc.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33" name="Gruppierung 32"/>
          <p:cNvGrpSpPr/>
          <p:nvPr/>
        </p:nvGrpSpPr>
        <p:grpSpPr>
          <a:xfrm>
            <a:off x="5288799" y="4762464"/>
            <a:ext cx="292735" cy="685800"/>
            <a:chOff x="5288799" y="4762464"/>
            <a:chExt cx="292735" cy="685800"/>
          </a:xfrm>
        </p:grpSpPr>
        <p:cxnSp>
          <p:nvCxnSpPr>
            <p:cNvPr id="15" name="Gerade Verbindung 14"/>
            <p:cNvCxnSpPr/>
            <p:nvPr/>
          </p:nvCxnSpPr>
          <p:spPr>
            <a:xfrm>
              <a:off x="5434849" y="4762464"/>
              <a:ext cx="0" cy="6858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/>
            <p:cNvSpPr txBox="1"/>
            <p:nvPr/>
          </p:nvSpPr>
          <p:spPr>
            <a:xfrm>
              <a:off x="5288799" y="4933914"/>
              <a:ext cx="292735" cy="3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Y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34" name="Gruppierung 33"/>
          <p:cNvGrpSpPr/>
          <p:nvPr/>
        </p:nvGrpSpPr>
        <p:grpSpPr>
          <a:xfrm>
            <a:off x="6038099" y="4362414"/>
            <a:ext cx="288000" cy="685800"/>
            <a:chOff x="6038099" y="4362414"/>
            <a:chExt cx="288000" cy="685800"/>
          </a:xfrm>
        </p:grpSpPr>
        <p:cxnSp>
          <p:nvCxnSpPr>
            <p:cNvPr id="17" name="Gerade Verbindung 16"/>
            <p:cNvCxnSpPr/>
            <p:nvPr/>
          </p:nvCxnSpPr>
          <p:spPr>
            <a:xfrm rot="18900000">
              <a:off x="6165099" y="4362414"/>
              <a:ext cx="0" cy="6858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/>
          </p:nvSpPr>
          <p:spPr>
            <a:xfrm>
              <a:off x="6038099" y="4571964"/>
              <a:ext cx="288000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Z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40" name="Gruppierung 39"/>
          <p:cNvGrpSpPr/>
          <p:nvPr/>
        </p:nvGrpSpPr>
        <p:grpSpPr>
          <a:xfrm>
            <a:off x="6062915" y="2650566"/>
            <a:ext cx="288000" cy="685800"/>
            <a:chOff x="6038099" y="4362414"/>
            <a:chExt cx="288000" cy="685800"/>
          </a:xfrm>
        </p:grpSpPr>
        <p:cxnSp>
          <p:nvCxnSpPr>
            <p:cNvPr id="41" name="Gerade Verbindung 40"/>
            <p:cNvCxnSpPr/>
            <p:nvPr/>
          </p:nvCxnSpPr>
          <p:spPr>
            <a:xfrm rot="18900000">
              <a:off x="6165099" y="4362414"/>
              <a:ext cx="0" cy="6858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/>
            <p:cNvSpPr txBox="1"/>
            <p:nvPr/>
          </p:nvSpPr>
          <p:spPr>
            <a:xfrm>
              <a:off x="6038099" y="4571964"/>
              <a:ext cx="288000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a typeface="Calibri" charset="0"/>
                  <a:cs typeface="Times New Roman" charset="0"/>
                </a:rPr>
                <a:t>W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43" name="Gruppierung 42"/>
          <p:cNvGrpSpPr/>
          <p:nvPr/>
        </p:nvGrpSpPr>
        <p:grpSpPr>
          <a:xfrm>
            <a:off x="6436381" y="2973099"/>
            <a:ext cx="571500" cy="571500"/>
            <a:chOff x="0" y="0"/>
            <a:chExt cx="571500" cy="5715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4" name="Oval 43"/>
            <p:cNvSpPr/>
            <p:nvPr/>
          </p:nvSpPr>
          <p:spPr>
            <a:xfrm>
              <a:off x="0" y="0"/>
              <a:ext cx="571500" cy="571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6200" y="152400"/>
              <a:ext cx="457835" cy="30099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etc.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46" name="Gruppierung 45"/>
          <p:cNvGrpSpPr/>
          <p:nvPr/>
        </p:nvGrpSpPr>
        <p:grpSpPr>
          <a:xfrm>
            <a:off x="3845580" y="2962468"/>
            <a:ext cx="571500" cy="571500"/>
            <a:chOff x="0" y="0"/>
            <a:chExt cx="571500" cy="5715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7" name="Oval 46"/>
            <p:cNvSpPr/>
            <p:nvPr/>
          </p:nvSpPr>
          <p:spPr>
            <a:xfrm>
              <a:off x="0" y="0"/>
              <a:ext cx="571500" cy="571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6200" y="152400"/>
              <a:ext cx="457835" cy="30099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ffectLst/>
                  <a:ea typeface="Calibri" charset="0"/>
                  <a:cs typeface="Times New Roman" charset="0"/>
                </a:rPr>
                <a:t>etc.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49" name="Gruppierung 48"/>
          <p:cNvGrpSpPr/>
          <p:nvPr/>
        </p:nvGrpSpPr>
        <p:grpSpPr>
          <a:xfrm>
            <a:off x="4313852" y="2891356"/>
            <a:ext cx="685800" cy="339090"/>
            <a:chOff x="4437899" y="4603197"/>
            <a:chExt cx="685800" cy="339090"/>
          </a:xfrm>
        </p:grpSpPr>
        <p:cxnSp>
          <p:nvCxnSpPr>
            <p:cNvPr id="50" name="Gerade Verbindung 49"/>
            <p:cNvCxnSpPr/>
            <p:nvPr/>
          </p:nvCxnSpPr>
          <p:spPr>
            <a:xfrm rot="2700000">
              <a:off x="4780799" y="4375114"/>
              <a:ext cx="0" cy="6858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feld 50"/>
            <p:cNvSpPr txBox="1"/>
            <p:nvPr/>
          </p:nvSpPr>
          <p:spPr>
            <a:xfrm>
              <a:off x="4676881" y="4603197"/>
              <a:ext cx="292735" cy="3390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sz="1200" dirty="0">
                  <a:solidFill>
                    <a:srgbClr val="FF0000"/>
                  </a:solidFill>
                  <a:ea typeface="Calibri" charset="0"/>
                  <a:cs typeface="Times New Roman" charset="0"/>
                </a:rPr>
                <a:t>V</a:t>
              </a:r>
              <a:endParaRPr lang="de-DE" sz="1200" dirty="0">
                <a:effectLst/>
                <a:ea typeface="Calibri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052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Macintosh PowerPoint</Application>
  <PresentationFormat>Breitbild</PresentationFormat>
  <Paragraphs>50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17</cp:revision>
  <dcterms:created xsi:type="dcterms:W3CDTF">2017-09-21T19:15:54Z</dcterms:created>
  <dcterms:modified xsi:type="dcterms:W3CDTF">2017-09-22T14:54:08Z</dcterms:modified>
</cp:coreProperties>
</file>