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8" r:id="rId3"/>
    <p:sldId id="321" r:id="rId4"/>
    <p:sldId id="322" r:id="rId5"/>
    <p:sldId id="323" r:id="rId6"/>
    <p:sldId id="259" r:id="rId7"/>
    <p:sldId id="260" r:id="rId8"/>
    <p:sldId id="261" r:id="rId9"/>
    <p:sldId id="262" r:id="rId10"/>
    <p:sldId id="263" r:id="rId11"/>
    <p:sldId id="349" r:id="rId12"/>
    <p:sldId id="350" r:id="rId13"/>
    <p:sldId id="272" r:id="rId14"/>
    <p:sldId id="295" r:id="rId15"/>
    <p:sldId id="308" r:id="rId16"/>
    <p:sldId id="309" r:id="rId17"/>
    <p:sldId id="273" r:id="rId18"/>
    <p:sldId id="301" r:id="rId19"/>
    <p:sldId id="300" r:id="rId20"/>
    <p:sldId id="298" r:id="rId21"/>
    <p:sldId id="299" r:id="rId22"/>
    <p:sldId id="334" r:id="rId23"/>
    <p:sldId id="335" r:id="rId24"/>
    <p:sldId id="336" r:id="rId25"/>
    <p:sldId id="337" r:id="rId26"/>
    <p:sldId id="338" r:id="rId27"/>
    <p:sldId id="339" r:id="rId28"/>
    <p:sldId id="340" r:id="rId29"/>
    <p:sldId id="310" r:id="rId30"/>
    <p:sldId id="341" r:id="rId31"/>
    <p:sldId id="274" r:id="rId32"/>
    <p:sldId id="325" r:id="rId33"/>
    <p:sldId id="326" r:id="rId34"/>
    <p:sldId id="327" r:id="rId35"/>
    <p:sldId id="311" r:id="rId36"/>
    <p:sldId id="296" r:id="rId37"/>
    <p:sldId id="312" r:id="rId38"/>
    <p:sldId id="297" r:id="rId39"/>
    <p:sldId id="330" r:id="rId40"/>
    <p:sldId id="277" r:id="rId41"/>
    <p:sldId id="278" r:id="rId42"/>
    <p:sldId id="279" r:id="rId43"/>
    <p:sldId id="280" r:id="rId44"/>
    <p:sldId id="282" r:id="rId45"/>
    <p:sldId id="281" r:id="rId46"/>
    <p:sldId id="313" r:id="rId47"/>
    <p:sldId id="314" r:id="rId48"/>
    <p:sldId id="284" r:id="rId49"/>
    <p:sldId id="285" r:id="rId50"/>
    <p:sldId id="288" r:id="rId51"/>
    <p:sldId id="348" r:id="rId52"/>
    <p:sldId id="290" r:id="rId53"/>
    <p:sldId id="315" r:id="rId54"/>
    <p:sldId id="316" r:id="rId55"/>
    <p:sldId id="291" r:id="rId56"/>
    <p:sldId id="292" r:id="rId57"/>
    <p:sldId id="318" r:id="rId58"/>
    <p:sldId id="293" r:id="rId59"/>
    <p:sldId id="306" r:id="rId60"/>
    <p:sldId id="320" r:id="rId61"/>
    <p:sldId id="319" r:id="rId62"/>
    <p:sldId id="270" r:id="rId63"/>
    <p:sldId id="342" r:id="rId64"/>
    <p:sldId id="343" r:id="rId65"/>
    <p:sldId id="344" r:id="rId66"/>
    <p:sldId id="347" r:id="rId67"/>
    <p:sldId id="345" r:id="rId68"/>
    <p:sldId id="346" r:id="rId69"/>
    <p:sldId id="329" r:id="rId70"/>
    <p:sldId id="333" r:id="rId71"/>
    <p:sldId id="331" r:id="rId72"/>
    <p:sldId id="332" r:id="rId73"/>
    <p:sldId id="324" r:id="rId74"/>
  </p:sldIdLst>
  <p:sldSz cx="9144000" cy="6858000" type="screen4x3"/>
  <p:notesSz cx="6858000" cy="9144000"/>
  <p:custShowLst>
    <p:custShow name="1C 2012" id="0">
      <p:sldLst>
        <p:sld r:id="rId2"/>
        <p:sld r:id="rId3"/>
        <p:sld r:id="rId4"/>
        <p:sld r:id="rId5"/>
        <p:sld r:id="rId6"/>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3"/>
        <p:sld r:id="rId54"/>
        <p:sld r:id="rId55"/>
        <p:sld r:id="rId56"/>
        <p:sld r:id="rId57"/>
        <p:sld r:id="rId58"/>
        <p:sld r:id="rId59"/>
        <p:sld r:id="rId60"/>
        <p:sld r:id="rId61"/>
        <p:sld r:id="rId62"/>
        <p:sld r:id="rId63"/>
        <p:sld r:id="rId70"/>
        <p:sld r:id="rId71"/>
        <p:sld r:id="rId72"/>
        <p:sld r:id="rId73"/>
        <p:sld r:id="rId74"/>
      </p:sldLst>
    </p:custShow>
  </p:custShow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3">
          <p15:clr>
            <a:srgbClr val="A4A3A4"/>
          </p15:clr>
        </p15:guide>
        <p15:guide id="2" pos="3948">
          <p15:clr>
            <a:srgbClr val="A4A3A4"/>
          </p15:clr>
        </p15:guide>
        <p15:guide id="3" pos="440">
          <p15:clr>
            <a:srgbClr val="A4A3A4"/>
          </p15:clr>
        </p15:guide>
        <p15:guide id="4"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66"/>
    <a:srgbClr val="FFFFCC"/>
    <a:srgbClr val="FF9933"/>
    <a:srgbClr val="33CC3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5" autoAdjust="0"/>
    <p:restoredTop sz="66667" autoAdjust="0"/>
  </p:normalViewPr>
  <p:slideViewPr>
    <p:cSldViewPr snapToGrid="0" showGuides="1">
      <p:cViewPr varScale="1">
        <p:scale>
          <a:sx n="69" d="100"/>
          <a:sy n="69" d="100"/>
        </p:scale>
        <p:origin x="1128" y="60"/>
      </p:cViewPr>
      <p:guideLst>
        <p:guide orient="horz" pos="2123"/>
        <p:guide pos="3948"/>
        <p:guide pos="440"/>
        <p:guide pos="28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21ED3-78A6-4460-B19B-CA48942FC53B}" type="datetimeFigureOut">
              <a:rPr lang="de-DE" smtClean="0"/>
              <a:pPr/>
              <a:t>26.10.2013</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D810C1-9E29-4B73-BADF-8A1A62A1D7AA}" type="slidenum">
              <a:rPr lang="de-CH" smtClean="0"/>
              <a:pPr/>
              <a:t>‹Nr.›</a:t>
            </a:fld>
            <a:endParaRPr lang="de-CH"/>
          </a:p>
        </p:txBody>
      </p:sp>
    </p:spTree>
    <p:extLst>
      <p:ext uri="{BB962C8B-B14F-4D97-AF65-F5344CB8AC3E}">
        <p14:creationId xmlns:p14="http://schemas.microsoft.com/office/powerpoint/2010/main" val="165679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mputec.ch/projekte/co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de.wikipedia.org/wiki/Compaq"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de.wikipedia.org/wiki/Cisco" TargetMode="External"/><Relationship Id="rId4" Type="http://schemas.openxmlformats.org/officeDocument/2006/relationships/hyperlink" Target="http://de.wikipedia.org/wiki/Inte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iana.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iana.org/assignments/port-number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de.wikipedia.org/wiki/Kautionssystem_(Vereinigte_Staaten)" TargetMode="External"/><Relationship Id="rId3" Type="http://schemas.openxmlformats.org/officeDocument/2006/relationships/hyperlink" Target="http://de.wikipedia.org/wiki/Pentagon" TargetMode="External"/><Relationship Id="rId7" Type="http://schemas.openxmlformats.org/officeDocument/2006/relationships/hyperlink" Target="http://de.wikipedia.org/wiki/Vereinigte_Staate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de.wikipedia.org/wiki/Federal_Bureau_of_Investigation" TargetMode="External"/><Relationship Id="rId11" Type="http://schemas.openxmlformats.org/officeDocument/2006/relationships/hyperlink" Target="http://de.wikipedia.org/wiki/Nuklearkrieg" TargetMode="External"/><Relationship Id="rId5" Type="http://schemas.openxmlformats.org/officeDocument/2006/relationships/hyperlink" Target="http://de.wikipedia.org/wiki/Einzelhaft" TargetMode="External"/><Relationship Id="rId10" Type="http://schemas.openxmlformats.org/officeDocument/2006/relationships/hyperlink" Target="http://de.wikipedia.org/wiki/Informationssystem_(Informatik)" TargetMode="External"/><Relationship Id="rId4" Type="http://schemas.openxmlformats.org/officeDocument/2006/relationships/hyperlink" Target="http://de.wikipedia.org/wiki/National_Security_Agency" TargetMode="External"/><Relationship Id="rId9" Type="http://schemas.openxmlformats.org/officeDocument/2006/relationships/hyperlink" Target="http://de.wikipedia.org/wiki/2600_magazi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1</a:t>
            </a:fld>
            <a:endParaRPr lang="de-CH"/>
          </a:p>
        </p:txBody>
      </p:sp>
    </p:spTree>
    <p:extLst>
      <p:ext uri="{BB962C8B-B14F-4D97-AF65-F5344CB8AC3E}">
        <p14:creationId xmlns:p14="http://schemas.microsoft.com/office/powerpoint/2010/main" val="345121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CH" dirty="0" smtClean="0"/>
              <a:t>Fazit: </a:t>
            </a:r>
          </a:p>
          <a:p>
            <a:r>
              <a:rPr lang="de-CH" dirty="0" smtClean="0"/>
              <a:t>Früher: Einfache Systeme ↔ einfache Hacks ↔ Kavaliersdelikt</a:t>
            </a:r>
          </a:p>
          <a:p>
            <a:r>
              <a:rPr lang="de-CH" dirty="0" smtClean="0"/>
              <a:t>Heute: Komplexe Systeme ↔ Profis ↔ Drastische Strafen </a:t>
            </a:r>
          </a:p>
          <a:p>
            <a:endParaRPr lang="de-CH" sz="1200" baseline="0" dirty="0" smtClean="0"/>
          </a:p>
          <a:p>
            <a:endParaRPr lang="de-CH" sz="1200" baseline="0" dirty="0" smtClean="0"/>
          </a:p>
          <a:p>
            <a:r>
              <a:rPr lang="de-CH" sz="1200" baseline="0" dirty="0" smtClean="0"/>
              <a:t> </a:t>
            </a:r>
            <a:r>
              <a:rPr lang="de-CH" dirty="0" smtClean="0"/>
              <a:t>Die Entwicklung im Computerbereich zeigt, dass eine immer grössere Abstraktion gegeben ist. Wobei früher noch mittels Assembler auf einzelne Register des Speichers zugegriffen wird, erfordern moderne Programmiersprachen wie Microsoft Visual Basic .NET nur noch das Ansteuern symbolischer Objekte. Das Verständnis für die innere Funktionsweise der Systeme schwindet aufgrund dieser Meta-Schichten </a:t>
            </a:r>
            <a:r>
              <a:rPr lang="de-CH" dirty="0" err="1" smtClean="0"/>
              <a:t>zunehmends</a:t>
            </a:r>
            <a:r>
              <a:rPr lang="de-CH" dirty="0" smtClean="0"/>
              <a:t>. Davon ist ebenfalls der Bereich der Computersicherheit betroffen, in dem Transparenz und Verständnis für einzelne Abläufe unabdingbar bleibt. So gibt es immer mehr eine Kluft zwischen normalen Endanwendern ohne tiefschürfende technische Kenntnisse und semi-professionellen Angreifern mit solidem technischem Verständnis. Letztere sehen sich aber </a:t>
            </a:r>
            <a:r>
              <a:rPr lang="de-CH" dirty="0" err="1" smtClean="0"/>
              <a:t>zunehmends</a:t>
            </a:r>
            <a:r>
              <a:rPr lang="de-CH" dirty="0" smtClean="0"/>
              <a:t> mit einer Professionalisierung im Bereich der Computersicherheit konfrontiert, so dass moderne Schutzsysteme es überhaupt immer schwieriger machen, ein System erfolgreich anzugreifen. Dies ist mit einem militärischen Wettrüsten vergleichbar, bei dem Angreifer neue Angriffstechniken entwickeln und die Industrie neue Gegenmassnahmen dagegen verkaufen will.</a:t>
            </a:r>
          </a:p>
          <a:p>
            <a:endParaRPr lang="de-CH" dirty="0" smtClean="0"/>
          </a:p>
          <a:p>
            <a:r>
              <a:rPr lang="de-CH" dirty="0" smtClean="0"/>
              <a:t>Fazit: </a:t>
            </a:r>
          </a:p>
          <a:p>
            <a:r>
              <a:rPr lang="de-CH" dirty="0" smtClean="0"/>
              <a:t>Früher: Einfache Systeme ↔ einfache Hacks ↔ Kavaliersdelikt</a:t>
            </a:r>
          </a:p>
          <a:p>
            <a:r>
              <a:rPr lang="de-CH" dirty="0" smtClean="0"/>
              <a:t>Heute: Komplexe Systeme ↔ Profis ↔ Drastische Strafen </a:t>
            </a:r>
          </a:p>
          <a:p>
            <a:endParaRPr lang="de-CH" dirty="0" smtClean="0"/>
          </a:p>
          <a:p>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sz="1200" dirty="0" smtClean="0"/>
              <a:t> Quelle: http://www.computec.ch/mruef/publikationen/lehrgang_computersicherheit</a:t>
            </a:r>
            <a:r>
              <a:rPr lang="de-CH" sz="1200" baseline="0" dirty="0" smtClean="0"/>
              <a:t> </a:t>
            </a:r>
            <a:endParaRPr lang="de-CH" sz="1200" dirty="0" smtClean="0"/>
          </a:p>
        </p:txBody>
      </p:sp>
      <p:sp>
        <p:nvSpPr>
          <p:cNvPr id="4" name="Foliennummernplatzhalter 3"/>
          <p:cNvSpPr>
            <a:spLocks noGrp="1"/>
          </p:cNvSpPr>
          <p:nvPr>
            <p:ph type="sldNum" sz="quarter" idx="10"/>
          </p:nvPr>
        </p:nvSpPr>
        <p:spPr/>
        <p:txBody>
          <a:bodyPr/>
          <a:lstStyle/>
          <a:p>
            <a:fld id="{67D810C1-9E29-4B73-BADF-8A1A62A1D7AA}" type="slidenum">
              <a:rPr lang="de-CH" smtClean="0"/>
              <a:pPr/>
              <a:t>10</a:t>
            </a:fld>
            <a:endParaRPr lang="de-CH"/>
          </a:p>
        </p:txBody>
      </p:sp>
    </p:spTree>
    <p:extLst>
      <p:ext uri="{BB962C8B-B14F-4D97-AF65-F5344CB8AC3E}">
        <p14:creationId xmlns:p14="http://schemas.microsoft.com/office/powerpoint/2010/main" val="136106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dirty="0" smtClean="0"/>
          </a:p>
        </p:txBody>
      </p:sp>
      <p:sp>
        <p:nvSpPr>
          <p:cNvPr id="4" name="Foliennummernplatzhalter 3"/>
          <p:cNvSpPr>
            <a:spLocks noGrp="1"/>
          </p:cNvSpPr>
          <p:nvPr>
            <p:ph type="sldNum" sz="quarter" idx="10"/>
          </p:nvPr>
        </p:nvSpPr>
        <p:spPr/>
        <p:txBody>
          <a:bodyPr/>
          <a:lstStyle/>
          <a:p>
            <a:fld id="{67D810C1-9E29-4B73-BADF-8A1A62A1D7AA}" type="slidenum">
              <a:rPr lang="de-CH" smtClean="0"/>
              <a:pPr/>
              <a:t>11</a:t>
            </a:fld>
            <a:endParaRPr lang="de-CH"/>
          </a:p>
        </p:txBody>
      </p:sp>
    </p:spTree>
    <p:extLst>
      <p:ext uri="{BB962C8B-B14F-4D97-AF65-F5344CB8AC3E}">
        <p14:creationId xmlns:p14="http://schemas.microsoft.com/office/powerpoint/2010/main" val="348120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Informationsblatt «</a:t>
            </a:r>
            <a:r>
              <a:rPr lang="de-CH" sz="1200" kern="1200" smtClean="0">
                <a:solidFill>
                  <a:schemeClr val="tx1"/>
                </a:solidFill>
                <a:latin typeface="+mn-lt"/>
                <a:ea typeface="+mn-ea"/>
                <a:cs typeface="+mn-cs"/>
              </a:rPr>
              <a:t>Praxisbeispiele Recht» </a:t>
            </a:r>
            <a:r>
              <a:rPr lang="de-CH" sz="1200" kern="1200" dirty="0" smtClean="0">
                <a:solidFill>
                  <a:schemeClr val="tx1"/>
                </a:solidFill>
                <a:latin typeface="+mn-lt"/>
                <a:ea typeface="+mn-ea"/>
                <a:cs typeface="+mn-cs"/>
              </a:rPr>
              <a:t>austeilen</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12</a:t>
            </a:fld>
            <a:endParaRPr lang="de-CH"/>
          </a:p>
        </p:txBody>
      </p:sp>
    </p:spTree>
    <p:extLst>
      <p:ext uri="{BB962C8B-B14F-4D97-AF65-F5344CB8AC3E}">
        <p14:creationId xmlns:p14="http://schemas.microsoft.com/office/powerpoint/2010/main" val="26188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de-CH" sz="1200" b="1" kern="1200" dirty="0" smtClean="0">
                <a:solidFill>
                  <a:schemeClr val="tx1"/>
                </a:solidFill>
                <a:latin typeface="+mn-lt"/>
                <a:ea typeface="+mn-ea"/>
                <a:cs typeface="+mn-cs"/>
              </a:rPr>
              <a:t>Überblick</a:t>
            </a:r>
            <a:r>
              <a:rPr lang="de-CH" sz="1200" kern="1200" dirty="0" smtClean="0">
                <a:solidFill>
                  <a:schemeClr val="tx1"/>
                </a:solidFill>
                <a:latin typeface="+mn-lt"/>
                <a:ea typeface="+mn-ea"/>
                <a:cs typeface="+mn-cs"/>
              </a:rPr>
              <a:t>:</a:t>
            </a:r>
            <a:r>
              <a:rPr lang="de-CH" sz="1200" kern="1200" baseline="0" dirty="0" smtClean="0">
                <a:solidFill>
                  <a:schemeClr val="tx1"/>
                </a:solidFill>
                <a:latin typeface="+mn-lt"/>
                <a:ea typeface="+mn-ea"/>
                <a:cs typeface="+mn-cs"/>
              </a:rPr>
              <a:t> Mit welchen Themen werden wir uns als nächstes beschäftigen?</a:t>
            </a:r>
            <a:endParaRPr lang="de-CH" sz="1200" kern="1200" dirty="0" smtClean="0">
              <a:solidFill>
                <a:schemeClr val="tx1"/>
              </a:solidFill>
              <a:latin typeface="+mn-lt"/>
              <a:ea typeface="+mn-ea"/>
              <a:cs typeface="+mn-cs"/>
            </a:endParaRPr>
          </a:p>
          <a:p>
            <a:pPr lvl="0"/>
            <a:r>
              <a:rPr lang="de-CH" sz="1200" kern="1200" dirty="0" smtClean="0">
                <a:solidFill>
                  <a:schemeClr val="tx1"/>
                </a:solidFill>
                <a:latin typeface="+mn-lt"/>
                <a:ea typeface="+mn-ea"/>
                <a:cs typeface="+mn-cs"/>
              </a:rPr>
              <a:t>Was bedeutet IP-Adresse?</a:t>
            </a:r>
          </a:p>
          <a:p>
            <a:pPr lvl="0"/>
            <a:r>
              <a:rPr lang="de-CH" sz="1200" kern="1200" dirty="0" smtClean="0">
                <a:solidFill>
                  <a:schemeClr val="tx1"/>
                </a:solidFill>
                <a:latin typeface="+mn-lt"/>
                <a:ea typeface="+mn-ea"/>
                <a:cs typeface="+mn-cs"/>
              </a:rPr>
              <a:t>Zähle mindestens zwei alltägliche Analogien zur IP-Adresse auf.</a:t>
            </a:r>
          </a:p>
          <a:p>
            <a:pPr lvl="0"/>
            <a:r>
              <a:rPr lang="de-CH" sz="1200" kern="1200" dirty="0" smtClean="0">
                <a:solidFill>
                  <a:schemeClr val="tx1"/>
                </a:solidFill>
                <a:latin typeface="+mn-lt"/>
                <a:ea typeface="+mn-ea"/>
                <a:cs typeface="+mn-cs"/>
              </a:rPr>
              <a:t>Wie ist die IPv4 Adresse aufgebaut?</a:t>
            </a:r>
          </a:p>
          <a:p>
            <a:pPr lvl="0"/>
            <a:r>
              <a:rPr lang="de-CH" sz="1200" kern="1200" dirty="0" smtClean="0">
                <a:solidFill>
                  <a:schemeClr val="tx1"/>
                </a:solidFill>
                <a:latin typeface="+mn-lt"/>
                <a:ea typeface="+mn-ea"/>
                <a:cs typeface="+mn-cs"/>
              </a:rPr>
              <a:t>Worin liegt der grundsätzliche Unterschied zwischen IPv4 und IPv6?</a:t>
            </a:r>
          </a:p>
          <a:p>
            <a:pPr lvl="0"/>
            <a:endParaRPr lang="de-CH"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13</a:t>
            </a:fld>
            <a:endParaRPr lang="de-CH"/>
          </a:p>
        </p:txBody>
      </p:sp>
    </p:spTree>
    <p:extLst>
      <p:ext uri="{BB962C8B-B14F-4D97-AF65-F5344CB8AC3E}">
        <p14:creationId xmlns:p14="http://schemas.microsoft.com/office/powerpoint/2010/main" val="299157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de-CH" sz="1200" kern="1200" dirty="0" smtClean="0">
                <a:solidFill>
                  <a:schemeClr val="tx1"/>
                </a:solidFill>
                <a:latin typeface="+mn-lt"/>
                <a:ea typeface="+mn-ea"/>
                <a:cs typeface="+mn-cs"/>
              </a:rPr>
              <a:t>Wie</a:t>
            </a:r>
            <a:r>
              <a:rPr lang="de-CH" sz="1200" kern="1200" baseline="0" dirty="0" smtClean="0">
                <a:solidFill>
                  <a:schemeClr val="tx1"/>
                </a:solidFill>
                <a:latin typeface="+mn-lt"/>
                <a:ea typeface="+mn-ea"/>
                <a:cs typeface="+mn-cs"/>
              </a:rPr>
              <a:t> kommunizieren </a:t>
            </a:r>
            <a:r>
              <a:rPr lang="de-CH" sz="1200" kern="1200" baseline="0" dirty="0" err="1" smtClean="0">
                <a:solidFill>
                  <a:schemeClr val="tx1"/>
                </a:solidFill>
                <a:latin typeface="+mn-lt"/>
                <a:ea typeface="+mn-ea"/>
                <a:cs typeface="+mn-cs"/>
              </a:rPr>
              <a:t>PC‘s</a:t>
            </a:r>
            <a:r>
              <a:rPr lang="de-CH" sz="1200" kern="1200" baseline="0" dirty="0" smtClean="0">
                <a:solidFill>
                  <a:schemeClr val="tx1"/>
                </a:solidFill>
                <a:latin typeface="+mn-lt"/>
                <a:ea typeface="+mn-ea"/>
                <a:cs typeface="+mn-cs"/>
              </a:rPr>
              <a:t> miteinander?</a:t>
            </a:r>
          </a:p>
          <a:p>
            <a:pPr lvl="0">
              <a:buFont typeface="Arial" pitchFamily="34" charset="0"/>
              <a:buNone/>
            </a:pPr>
            <a:r>
              <a:rPr lang="de-CH" sz="1200" kern="1200" baseline="0" dirty="0" smtClean="0">
                <a:solidFill>
                  <a:schemeClr val="tx1"/>
                </a:solidFill>
                <a:latin typeface="+mn-lt"/>
                <a:ea typeface="+mn-ea"/>
                <a:cs typeface="+mn-cs"/>
              </a:rPr>
              <a:t>Telefonie: </a:t>
            </a:r>
          </a:p>
          <a:p>
            <a:pPr marL="180000" lvl="0">
              <a:buFont typeface="Arial" pitchFamily="34" charset="0"/>
              <a:buChar char="•"/>
            </a:pPr>
            <a:r>
              <a:rPr lang="de-CH" sz="1200" kern="1200" baseline="0" dirty="0" smtClean="0">
                <a:solidFill>
                  <a:schemeClr val="tx1"/>
                </a:solidFill>
                <a:latin typeface="+mn-lt"/>
                <a:ea typeface="+mn-ea"/>
                <a:cs typeface="+mn-cs"/>
              </a:rPr>
              <a:t>Ich möchte Thomas anrufen…</a:t>
            </a:r>
          </a:p>
          <a:p>
            <a:pPr marL="180000" lvl="0">
              <a:buFont typeface="Arial" pitchFamily="34" charset="0"/>
              <a:buChar char="•"/>
            </a:pPr>
            <a:r>
              <a:rPr lang="de-CH" sz="1200" kern="1200" baseline="0" dirty="0" smtClean="0">
                <a:solidFill>
                  <a:schemeClr val="tx1"/>
                </a:solidFill>
                <a:latin typeface="+mn-lt"/>
                <a:ea typeface="+mn-ea"/>
                <a:cs typeface="+mn-cs"/>
              </a:rPr>
              <a:t>Nummer aus dem Telefonbuch od. ä</a:t>
            </a:r>
          </a:p>
          <a:p>
            <a:pPr marL="180000" lvl="0">
              <a:buFont typeface="Arial" pitchFamily="34" charset="0"/>
              <a:buChar char="•"/>
            </a:pPr>
            <a:r>
              <a:rPr lang="de-CH" sz="1200" kern="1200" baseline="0" dirty="0" smtClean="0">
                <a:solidFill>
                  <a:schemeClr val="tx1"/>
                </a:solidFill>
                <a:latin typeface="+mn-lt"/>
                <a:ea typeface="+mn-ea"/>
                <a:cs typeface="+mn-cs"/>
              </a:rPr>
              <a:t>Nummer eingeben und auf Verbindungsaufbau warten</a:t>
            </a:r>
          </a:p>
          <a:p>
            <a:pPr marL="180000" lvl="0">
              <a:buFont typeface="Arial" pitchFamily="34" charset="0"/>
              <a:buChar char="•"/>
            </a:pPr>
            <a:r>
              <a:rPr lang="de-CH" sz="1200" kern="1200" baseline="0" dirty="0" smtClean="0">
                <a:solidFill>
                  <a:schemeClr val="tx1"/>
                </a:solidFill>
                <a:latin typeface="+mn-lt"/>
                <a:ea typeface="+mn-ea"/>
                <a:cs typeface="+mn-cs"/>
              </a:rPr>
              <a:t>Sobald der richtige Ton erklingt, weiss ich, dass Thomas erreichbar ist</a:t>
            </a:r>
          </a:p>
          <a:p>
            <a:pPr lvl="0">
              <a:buFont typeface="Arial" pitchFamily="34" charset="0"/>
              <a:buChar char="•"/>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14</a:t>
            </a:fld>
            <a:endParaRPr lang="de-CH"/>
          </a:p>
        </p:txBody>
      </p:sp>
    </p:spTree>
    <p:extLst>
      <p:ext uri="{BB962C8B-B14F-4D97-AF65-F5344CB8AC3E}">
        <p14:creationId xmlns:p14="http://schemas.microsoft.com/office/powerpoint/2010/main" val="790655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de-CH" sz="1200" kern="1200" dirty="0" smtClean="0">
                <a:solidFill>
                  <a:schemeClr val="tx1"/>
                </a:solidFill>
                <a:latin typeface="+mn-lt"/>
                <a:ea typeface="+mn-ea"/>
                <a:cs typeface="+mn-cs"/>
              </a:rPr>
              <a:t>Wie</a:t>
            </a:r>
            <a:r>
              <a:rPr lang="de-CH" sz="1200" kern="1200" baseline="0" dirty="0" smtClean="0">
                <a:solidFill>
                  <a:schemeClr val="tx1"/>
                </a:solidFill>
                <a:latin typeface="+mn-lt"/>
                <a:ea typeface="+mn-ea"/>
                <a:cs typeface="+mn-cs"/>
              </a:rPr>
              <a:t> kommunizieren </a:t>
            </a:r>
            <a:r>
              <a:rPr lang="de-CH" sz="1200" kern="1200" baseline="0" dirty="0" err="1" smtClean="0">
                <a:solidFill>
                  <a:schemeClr val="tx1"/>
                </a:solidFill>
                <a:latin typeface="+mn-lt"/>
                <a:ea typeface="+mn-ea"/>
                <a:cs typeface="+mn-cs"/>
              </a:rPr>
              <a:t>PC‘s</a:t>
            </a:r>
            <a:r>
              <a:rPr lang="de-CH" sz="1200" kern="1200" baseline="0" dirty="0" smtClean="0">
                <a:solidFill>
                  <a:schemeClr val="tx1"/>
                </a:solidFill>
                <a:latin typeface="+mn-lt"/>
                <a:ea typeface="+mn-ea"/>
                <a:cs typeface="+mn-cs"/>
              </a:rPr>
              <a:t> miteinander?</a:t>
            </a:r>
          </a:p>
          <a:p>
            <a:pPr lvl="0">
              <a:buFont typeface="Arial" pitchFamily="34" charset="0"/>
              <a:buNone/>
            </a:pPr>
            <a:r>
              <a:rPr lang="de-CH" sz="1200" kern="1200" baseline="0" dirty="0" smtClean="0">
                <a:solidFill>
                  <a:schemeClr val="tx1"/>
                </a:solidFill>
                <a:latin typeface="+mn-lt"/>
                <a:ea typeface="+mn-ea"/>
                <a:cs typeface="+mn-cs"/>
              </a:rPr>
              <a:t>PC</a:t>
            </a:r>
          </a:p>
          <a:p>
            <a:pPr marL="180000" lvl="0">
              <a:buFont typeface="Arial" pitchFamily="34" charset="0"/>
              <a:buChar char="•"/>
            </a:pPr>
            <a:r>
              <a:rPr lang="de-CH" sz="1200" kern="1200" baseline="0" dirty="0" smtClean="0">
                <a:solidFill>
                  <a:schemeClr val="tx1"/>
                </a:solidFill>
                <a:latin typeface="+mn-lt"/>
                <a:ea typeface="+mn-ea"/>
                <a:cs typeface="+mn-cs"/>
              </a:rPr>
              <a:t>Die Telefonnummer eines </a:t>
            </a:r>
            <a:r>
              <a:rPr lang="de-CH" sz="1200" kern="1200" baseline="0" dirty="0" err="1" smtClean="0">
                <a:solidFill>
                  <a:schemeClr val="tx1"/>
                </a:solidFill>
                <a:latin typeface="+mn-lt"/>
                <a:ea typeface="+mn-ea"/>
                <a:cs typeface="+mn-cs"/>
              </a:rPr>
              <a:t>PC‘s</a:t>
            </a:r>
            <a:r>
              <a:rPr lang="de-CH" sz="1200" kern="1200" baseline="0" dirty="0" smtClean="0">
                <a:solidFill>
                  <a:schemeClr val="tx1"/>
                </a:solidFill>
                <a:latin typeface="+mn-lt"/>
                <a:ea typeface="+mn-ea"/>
                <a:cs typeface="+mn-cs"/>
              </a:rPr>
              <a:t> ist seine IP-Adresse</a:t>
            </a:r>
          </a:p>
          <a:p>
            <a:pPr marL="180000" lvl="0">
              <a:buFont typeface="Arial" pitchFamily="34" charset="0"/>
              <a:buChar char="•"/>
            </a:pPr>
            <a:r>
              <a:rPr lang="de-CH" sz="1200" kern="1200" baseline="0" dirty="0" smtClean="0">
                <a:solidFill>
                  <a:schemeClr val="tx1"/>
                </a:solidFill>
                <a:latin typeface="+mn-lt"/>
                <a:ea typeface="+mn-ea"/>
                <a:cs typeface="+mn-cs"/>
              </a:rPr>
              <a:t>Die IP-Adresse findet man über die Konfigurationseinstellung der Netzwerkkarte. </a:t>
            </a:r>
          </a:p>
          <a:p>
            <a:pPr marL="180000" lvl="0">
              <a:buFont typeface="Arial" pitchFamily="34" charset="0"/>
              <a:buChar char="•"/>
            </a:pPr>
            <a:r>
              <a:rPr lang="de-CH" sz="1200" kern="1200" baseline="0" dirty="0" smtClean="0">
                <a:solidFill>
                  <a:schemeClr val="tx1"/>
                </a:solidFill>
                <a:latin typeface="+mn-lt"/>
                <a:ea typeface="+mn-ea"/>
                <a:cs typeface="+mn-cs"/>
              </a:rPr>
              <a:t>Die kann mit «</a:t>
            </a:r>
            <a:r>
              <a:rPr lang="de-CH" sz="1200" kern="1200" baseline="0" dirty="0" err="1" smtClean="0">
                <a:solidFill>
                  <a:schemeClr val="tx1"/>
                </a:solidFill>
                <a:latin typeface="+mn-lt"/>
                <a:ea typeface="+mn-ea"/>
                <a:cs typeface="+mn-cs"/>
              </a:rPr>
              <a:t>cmd</a:t>
            </a:r>
            <a:r>
              <a:rPr lang="de-CH" sz="1200" kern="1200" baseline="0" dirty="0" smtClean="0">
                <a:solidFill>
                  <a:schemeClr val="tx1"/>
                </a:solidFill>
                <a:latin typeface="+mn-lt"/>
                <a:ea typeface="+mn-ea"/>
                <a:cs typeface="+mn-cs"/>
              </a:rPr>
              <a:t>»→ «</a:t>
            </a:r>
            <a:r>
              <a:rPr lang="de-CH" sz="1200" kern="1200" baseline="0" dirty="0" err="1" smtClean="0">
                <a:solidFill>
                  <a:schemeClr val="tx1"/>
                </a:solidFill>
                <a:latin typeface="+mn-lt"/>
                <a:ea typeface="+mn-ea"/>
                <a:cs typeface="+mn-cs"/>
              </a:rPr>
              <a:t>ipconfig</a:t>
            </a:r>
            <a:r>
              <a:rPr lang="de-CH" sz="1200" kern="1200" baseline="0" dirty="0" smtClean="0">
                <a:solidFill>
                  <a:schemeClr val="tx1"/>
                </a:solidFill>
                <a:latin typeface="+mn-lt"/>
                <a:ea typeface="+mn-ea"/>
                <a:cs typeface="+mn-cs"/>
              </a:rPr>
              <a:t>» bestimmt werden</a:t>
            </a:r>
          </a:p>
          <a:p>
            <a:pPr marL="180000" lvl="0">
              <a:buFont typeface="Arial" pitchFamily="34" charset="0"/>
              <a:buChar char="•"/>
            </a:pPr>
            <a:r>
              <a:rPr lang="de-CH" sz="1200" kern="1200" baseline="0" dirty="0" smtClean="0">
                <a:solidFill>
                  <a:schemeClr val="tx1"/>
                </a:solidFill>
                <a:latin typeface="+mn-lt"/>
                <a:ea typeface="+mn-ea"/>
                <a:cs typeface="+mn-cs"/>
              </a:rPr>
              <a:t>Natürlich muss nun Thomas mir seine IP-Nummer mitteilen – er ist das Telefonbuch</a:t>
            </a:r>
          </a:p>
          <a:p>
            <a:pPr lvl="0">
              <a:buFont typeface="Arial" pitchFamily="34" charset="0"/>
              <a:buChar char="•"/>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15</a:t>
            </a:fld>
            <a:endParaRPr lang="de-CH"/>
          </a:p>
        </p:txBody>
      </p:sp>
    </p:spTree>
    <p:extLst>
      <p:ext uri="{BB962C8B-B14F-4D97-AF65-F5344CB8AC3E}">
        <p14:creationId xmlns:p14="http://schemas.microsoft.com/office/powerpoint/2010/main" val="1244121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de-CH" sz="1200" kern="1200" dirty="0" smtClean="0">
                <a:solidFill>
                  <a:schemeClr val="tx1"/>
                </a:solidFill>
                <a:latin typeface="+mn-lt"/>
                <a:ea typeface="+mn-ea"/>
                <a:cs typeface="+mn-cs"/>
              </a:rPr>
              <a:t>Wie</a:t>
            </a:r>
            <a:r>
              <a:rPr lang="de-CH" sz="1200" kern="1200" baseline="0" dirty="0" smtClean="0">
                <a:solidFill>
                  <a:schemeClr val="tx1"/>
                </a:solidFill>
                <a:latin typeface="+mn-lt"/>
                <a:ea typeface="+mn-ea"/>
                <a:cs typeface="+mn-cs"/>
              </a:rPr>
              <a:t> kommunizieren </a:t>
            </a:r>
            <a:r>
              <a:rPr lang="de-CH" sz="1200" kern="1200" baseline="0" dirty="0" err="1" smtClean="0">
                <a:solidFill>
                  <a:schemeClr val="tx1"/>
                </a:solidFill>
                <a:latin typeface="+mn-lt"/>
                <a:ea typeface="+mn-ea"/>
                <a:cs typeface="+mn-cs"/>
              </a:rPr>
              <a:t>PC‘s</a:t>
            </a:r>
            <a:r>
              <a:rPr lang="de-CH" sz="1200" kern="1200" baseline="0" dirty="0" smtClean="0">
                <a:solidFill>
                  <a:schemeClr val="tx1"/>
                </a:solidFill>
                <a:latin typeface="+mn-lt"/>
                <a:ea typeface="+mn-ea"/>
                <a:cs typeface="+mn-cs"/>
              </a:rPr>
              <a:t> miteinander?</a:t>
            </a:r>
          </a:p>
          <a:p>
            <a:pPr lvl="0">
              <a:buFont typeface="Arial" pitchFamily="34" charset="0"/>
              <a:buNone/>
            </a:pPr>
            <a:r>
              <a:rPr lang="de-CH" sz="1200" kern="1200" baseline="0" dirty="0" smtClean="0">
                <a:solidFill>
                  <a:schemeClr val="tx1"/>
                </a:solidFill>
                <a:latin typeface="+mn-lt"/>
                <a:ea typeface="+mn-ea"/>
                <a:cs typeface="+mn-cs"/>
              </a:rPr>
              <a:t>PC</a:t>
            </a:r>
          </a:p>
          <a:p>
            <a:pPr marL="180000" lvl="0">
              <a:buFont typeface="Arial" pitchFamily="34" charset="0"/>
              <a:buChar char="•"/>
            </a:pPr>
            <a:r>
              <a:rPr lang="de-CH" sz="1200" kern="1200" baseline="0" dirty="0" smtClean="0">
                <a:solidFill>
                  <a:schemeClr val="tx1"/>
                </a:solidFill>
                <a:latin typeface="+mn-lt"/>
                <a:ea typeface="+mn-ea"/>
                <a:cs typeface="+mn-cs"/>
              </a:rPr>
              <a:t>Wenn ich die Nummer habe, kann ich «anrufen»</a:t>
            </a:r>
          </a:p>
          <a:p>
            <a:pPr marL="180000" lvl="0">
              <a:buFont typeface="Arial" pitchFamily="34" charset="0"/>
              <a:buChar char="•"/>
            </a:pPr>
            <a:r>
              <a:rPr lang="de-CH" sz="1200" kern="1200" baseline="0" dirty="0" smtClean="0">
                <a:solidFill>
                  <a:schemeClr val="tx1"/>
                </a:solidFill>
                <a:latin typeface="+mn-lt"/>
                <a:ea typeface="+mn-ea"/>
                <a:cs typeface="+mn-cs"/>
              </a:rPr>
              <a:t>Die Kontrolle, ob die Gegenstelle erreichbar ist, kann man mit dem Programm «PING» herausfinden.</a:t>
            </a:r>
          </a:p>
          <a:p>
            <a:pPr marL="180000" lvl="0">
              <a:buFont typeface="Arial" pitchFamily="34" charset="0"/>
              <a:buChar char="•"/>
            </a:pPr>
            <a:r>
              <a:rPr lang="de-CH" sz="1200" kern="1200" baseline="0" dirty="0" smtClean="0">
                <a:solidFill>
                  <a:schemeClr val="tx1"/>
                </a:solidFill>
                <a:latin typeface="+mn-lt"/>
                <a:ea typeface="+mn-ea"/>
                <a:cs typeface="+mn-cs"/>
              </a:rPr>
              <a:t>Ich stelle fest: Thomas ist erreichbar</a:t>
            </a:r>
          </a:p>
          <a:p>
            <a:pPr marL="180000" lvl="0">
              <a:buFont typeface="Arial" pitchFamily="34" charset="0"/>
              <a:buChar char="•"/>
            </a:pPr>
            <a:endParaRPr lang="de-CH" sz="1200" kern="1200" baseline="0" dirty="0" smtClean="0">
              <a:solidFill>
                <a:schemeClr val="tx1"/>
              </a:solidFill>
              <a:latin typeface="+mn-lt"/>
              <a:ea typeface="+mn-ea"/>
              <a:cs typeface="+mn-cs"/>
            </a:endParaRPr>
          </a:p>
          <a:p>
            <a:pPr marL="180000" lvl="0">
              <a:buFont typeface="Arial" pitchFamily="34" charset="0"/>
              <a:buChar char="•"/>
            </a:pPr>
            <a:r>
              <a:rPr lang="de-CH" sz="1200" kern="1200" baseline="0" dirty="0" smtClean="0">
                <a:solidFill>
                  <a:schemeClr val="tx1"/>
                </a:solidFill>
                <a:latin typeface="+mn-lt"/>
                <a:ea typeface="+mn-ea"/>
                <a:cs typeface="+mn-cs"/>
              </a:rPr>
              <a:t>Weitere Details über die Kommunikation werden später genauer erklärt.</a:t>
            </a:r>
          </a:p>
          <a:p>
            <a:pPr lvl="0">
              <a:buFont typeface="Arial" pitchFamily="34" charset="0"/>
              <a:buChar char="•"/>
            </a:pPr>
            <a:endParaRPr lang="de-CH" sz="1200" kern="1200" baseline="0" dirty="0" smtClean="0">
              <a:solidFill>
                <a:schemeClr val="tx1"/>
              </a:solidFill>
              <a:latin typeface="+mn-lt"/>
              <a:ea typeface="+mn-ea"/>
              <a:cs typeface="+mn-cs"/>
            </a:endParaRPr>
          </a:p>
          <a:p>
            <a:pPr lvl="0">
              <a:buFont typeface="Arial" pitchFamily="34" charset="0"/>
              <a:buChar char="•"/>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16</a:t>
            </a:fld>
            <a:endParaRPr lang="de-CH"/>
          </a:p>
        </p:txBody>
      </p:sp>
    </p:spTree>
    <p:extLst>
      <p:ext uri="{BB962C8B-B14F-4D97-AF65-F5344CB8AC3E}">
        <p14:creationId xmlns:p14="http://schemas.microsoft.com/office/powerpoint/2010/main" val="99234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Übung «Arbeitsblatt IP» durchführen</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17</a:t>
            </a:fld>
            <a:endParaRPr lang="de-CH"/>
          </a:p>
        </p:txBody>
      </p:sp>
    </p:spTree>
    <p:extLst>
      <p:ext uri="{BB962C8B-B14F-4D97-AF65-F5344CB8AC3E}">
        <p14:creationId xmlns:p14="http://schemas.microsoft.com/office/powerpoint/2010/main" val="1590622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lvl="1">
              <a:buFont typeface="Arial" pitchFamily="34" charset="0"/>
              <a:buNone/>
              <a:tabLst>
                <a:tab pos="360000" algn="l"/>
              </a:tabLst>
            </a:pPr>
            <a:r>
              <a:rPr lang="de-CH" sz="1200" kern="1200" dirty="0" smtClean="0">
                <a:solidFill>
                  <a:schemeClr val="tx1"/>
                </a:solidFill>
                <a:latin typeface="+mn-lt"/>
                <a:ea typeface="+mn-ea"/>
                <a:cs typeface="+mn-cs"/>
              </a:rPr>
              <a:t>Problem Firewall (Blockt standardmässig ICMP).</a:t>
            </a:r>
            <a:r>
              <a:rPr lang="de-CH" sz="1200" kern="1200" baseline="0" dirty="0" smtClean="0">
                <a:solidFill>
                  <a:schemeClr val="tx1"/>
                </a:solidFill>
                <a:latin typeface="+mn-lt"/>
                <a:ea typeface="+mn-ea"/>
                <a:cs typeface="+mn-cs"/>
              </a:rPr>
              <a:t> Wie in der Firewall der ICMP-Dienst geblockt oder aktiviert wird, hängt von der Windows-Version und der Betriebssystemversion (Win7 Home Premium oder Enterprise) ab.)</a:t>
            </a:r>
          </a:p>
          <a:p>
            <a:pPr marL="0" lvl="1">
              <a:buFont typeface="Arial" pitchFamily="34" charset="0"/>
              <a:buNone/>
              <a:tabLst>
                <a:tab pos="360000" algn="l"/>
              </a:tabLst>
            </a:pPr>
            <a:r>
              <a:rPr lang="de-CH" sz="1200" kern="1200" dirty="0" smtClean="0">
                <a:solidFill>
                  <a:schemeClr val="tx1"/>
                </a:solidFill>
                <a:latin typeface="+mn-lt"/>
                <a:ea typeface="+mn-ea"/>
                <a:cs typeface="+mn-cs"/>
              </a:rPr>
              <a:t>Windows 7 → Systemsteuerung→ Firewall → erweiterte Einstellungen→ eingehende Regeln</a:t>
            </a:r>
          </a:p>
          <a:p>
            <a:pPr marL="0" lvl="1">
              <a:buFont typeface="Arial" pitchFamily="34" charset="0"/>
              <a:buNone/>
              <a:tabLst>
                <a:tab pos="360000" algn="l"/>
              </a:tabLst>
            </a:pPr>
            <a:r>
              <a:rPr lang="de-CH" sz="1200" kern="1200" dirty="0" smtClean="0">
                <a:solidFill>
                  <a:schemeClr val="tx1"/>
                </a:solidFill>
                <a:latin typeface="+mn-lt"/>
                <a:ea typeface="+mn-ea"/>
                <a:cs typeface="+mn-cs"/>
              </a:rPr>
              <a:t>→ Netzwerk Echoanforderung zulassen, </a:t>
            </a:r>
          </a:p>
          <a:p>
            <a:pPr marL="0" lvl="1">
              <a:buFont typeface="Arial" pitchFamily="34" charset="0"/>
              <a:buNone/>
              <a:tabLst>
                <a:tab pos="360000" algn="l"/>
              </a:tabLst>
            </a:pPr>
            <a:r>
              <a:rPr lang="de-CH" sz="1200" kern="1200" dirty="0" smtClean="0">
                <a:solidFill>
                  <a:schemeClr val="tx1"/>
                </a:solidFill>
                <a:latin typeface="+mn-lt"/>
                <a:ea typeface="+mn-ea"/>
                <a:cs typeface="+mn-cs"/>
              </a:rPr>
              <a:t>oder </a:t>
            </a:r>
          </a:p>
          <a:p>
            <a:pPr marL="0" lvl="1">
              <a:buFont typeface="Arial" pitchFamily="34" charset="0"/>
              <a:buNone/>
              <a:tabLst>
                <a:tab pos="360000" algn="l"/>
              </a:tabLst>
            </a:pPr>
            <a:r>
              <a:rPr lang="de-CH" sz="1200" kern="1200" dirty="0" smtClean="0">
                <a:solidFill>
                  <a:schemeClr val="tx1"/>
                </a:solidFill>
                <a:latin typeface="+mn-lt"/>
                <a:ea typeface="+mn-ea"/>
                <a:cs typeface="+mn-cs"/>
              </a:rPr>
              <a:t>→Datei- und Druckerfreigabe →  (Echoanforderung – ICMP v4) zulassen.</a:t>
            </a:r>
          </a:p>
          <a:p>
            <a:pPr marL="0" lvl="1">
              <a:buFont typeface="Arial" pitchFamily="34" charset="0"/>
              <a:buChar char="•"/>
              <a:tabLst>
                <a:tab pos="360000" algn="l"/>
              </a:tabLst>
            </a:pPr>
            <a:endParaRPr lang="de-CH" sz="1200" kern="1200" dirty="0" smtClean="0">
              <a:solidFill>
                <a:schemeClr val="tx1"/>
              </a:solidFill>
              <a:latin typeface="+mn-lt"/>
              <a:ea typeface="+mn-ea"/>
              <a:cs typeface="+mn-cs"/>
            </a:endParaRPr>
          </a:p>
          <a:p>
            <a:pPr marL="0" lvl="1">
              <a:buFont typeface="Arial" pitchFamily="34" charset="0"/>
              <a:buChar char="•"/>
              <a:tabLst>
                <a:tab pos="360000" algn="l"/>
              </a:tabLst>
            </a:pPr>
            <a:endParaRPr lang="de-CH" sz="1200" kern="1200" dirty="0" smtClean="0">
              <a:solidFill>
                <a:schemeClr val="tx1"/>
              </a:solidFill>
              <a:latin typeface="+mn-lt"/>
              <a:ea typeface="+mn-ea"/>
              <a:cs typeface="+mn-cs"/>
            </a:endParaRPr>
          </a:p>
          <a:p>
            <a:pPr marL="0" lvl="1">
              <a:buFont typeface="Arial" pitchFamily="34" charset="0"/>
              <a:buNone/>
              <a:tabLst>
                <a:tab pos="360000" algn="l"/>
              </a:tabLst>
            </a:pPr>
            <a:r>
              <a:rPr lang="de-CH" sz="1200" kern="1200" dirty="0" smtClean="0">
                <a:solidFill>
                  <a:schemeClr val="tx1"/>
                </a:solidFill>
                <a:latin typeface="+mn-lt"/>
                <a:ea typeface="+mn-ea"/>
                <a:cs typeface="+mn-cs"/>
              </a:rPr>
              <a:t>(Es geht auch über einen CMD-Befehl: </a:t>
            </a:r>
            <a:r>
              <a:rPr lang="en-US" sz="1200" kern="1200" dirty="0" err="1" smtClean="0">
                <a:solidFill>
                  <a:schemeClr val="tx1"/>
                </a:solidFill>
                <a:latin typeface="+mn-lt"/>
                <a:ea typeface="+mn-ea"/>
                <a:cs typeface="+mn-cs"/>
              </a:rPr>
              <a:t>cmd</a:t>
            </a:r>
            <a:r>
              <a:rPr lang="de-CH"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netsh</a:t>
            </a:r>
            <a:r>
              <a:rPr lang="de-CH"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firewall set </a:t>
            </a:r>
            <a:r>
              <a:rPr lang="en-US" sz="1200" kern="1200" dirty="0" err="1" smtClean="0">
                <a:solidFill>
                  <a:schemeClr val="tx1"/>
                </a:solidFill>
                <a:latin typeface="+mn-lt"/>
                <a:ea typeface="+mn-ea"/>
                <a:cs typeface="+mn-cs"/>
              </a:rPr>
              <a:t>icmpsetting</a:t>
            </a:r>
            <a:r>
              <a:rPr lang="en-US" sz="1200" kern="1200" dirty="0" smtClean="0">
                <a:solidFill>
                  <a:schemeClr val="tx1"/>
                </a:solidFill>
                <a:latin typeface="+mn-lt"/>
                <a:ea typeface="+mn-ea"/>
                <a:cs typeface="+mn-cs"/>
              </a:rPr>
              <a:t> 8 enable/disable</a:t>
            </a:r>
            <a:r>
              <a:rPr lang="de-CH" sz="1200" kern="1200" baseline="0" dirty="0" smtClean="0">
                <a:solidFill>
                  <a:schemeClr val="tx1"/>
                </a:solidFill>
                <a:latin typeface="+mn-lt"/>
                <a:ea typeface="+mn-ea"/>
                <a:cs typeface="+mn-cs"/>
              </a:rPr>
              <a:t> )</a:t>
            </a:r>
            <a:endParaRPr lang="de-CH" sz="1200" kern="1200" dirty="0" smtClean="0">
              <a:solidFill>
                <a:schemeClr val="tx1"/>
              </a:solidFill>
              <a:latin typeface="+mn-lt"/>
              <a:ea typeface="+mn-ea"/>
              <a:cs typeface="+mn-cs"/>
            </a:endParaRPr>
          </a:p>
          <a:p>
            <a:pPr marL="0">
              <a:buFont typeface="Arial" pitchFamily="34" charset="0"/>
              <a:buNone/>
              <a:tabLst>
                <a:tab pos="360000" algn="l"/>
              </a:tabLst>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18</a:t>
            </a:fld>
            <a:endParaRPr lang="de-CH"/>
          </a:p>
        </p:txBody>
      </p:sp>
    </p:spTree>
    <p:extLst>
      <p:ext uri="{BB962C8B-B14F-4D97-AF65-F5344CB8AC3E}">
        <p14:creationId xmlns:p14="http://schemas.microsoft.com/office/powerpoint/2010/main" val="237480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Die Probleme aus der</a:t>
            </a:r>
            <a:r>
              <a:rPr lang="de-CH" sz="1200" kern="1200" baseline="0" dirty="0" smtClean="0">
                <a:solidFill>
                  <a:schemeClr val="tx1"/>
                </a:solidFill>
                <a:latin typeface="+mn-lt"/>
                <a:ea typeface="+mn-ea"/>
                <a:cs typeface="+mn-cs"/>
              </a:rPr>
              <a:t> Übung (Firewall blockt </a:t>
            </a:r>
            <a:r>
              <a:rPr lang="de-CH" sz="1200" kern="1200" baseline="0" dirty="0" err="1" smtClean="0">
                <a:solidFill>
                  <a:schemeClr val="tx1"/>
                </a:solidFill>
                <a:latin typeface="+mn-lt"/>
                <a:ea typeface="+mn-ea"/>
                <a:cs typeface="+mn-cs"/>
              </a:rPr>
              <a:t>icmp</a:t>
            </a:r>
            <a:r>
              <a:rPr lang="de-CH" sz="1200" kern="1200" baseline="0" dirty="0" smtClean="0">
                <a:solidFill>
                  <a:schemeClr val="tx1"/>
                </a:solidFill>
                <a:latin typeface="+mn-lt"/>
                <a:ea typeface="+mn-ea"/>
                <a:cs typeface="+mn-cs"/>
              </a:rPr>
              <a:t>) werden nun thematisiert (nicht die Firewall selber)</a:t>
            </a:r>
          </a:p>
          <a:p>
            <a:r>
              <a:rPr lang="de-CH" sz="1200" kern="1200" baseline="0" dirty="0" smtClean="0">
                <a:solidFill>
                  <a:schemeClr val="tx1"/>
                </a:solidFill>
                <a:latin typeface="+mn-lt"/>
                <a:ea typeface="+mn-ea"/>
                <a:cs typeface="+mn-cs"/>
              </a:rPr>
              <a:t>Was heisst Mapping:</a:t>
            </a:r>
          </a:p>
          <a:p>
            <a:pPr marL="0" indent="-354013" algn="l" defTabSz="914400" rtl="0" eaLnBrk="1" latinLnBrk="0" hangingPunct="1">
              <a:lnSpc>
                <a:spcPct val="200000"/>
              </a:lnSpc>
              <a:buFont typeface="Arial" pitchFamily="34" charset="0"/>
              <a:buChar char="•"/>
              <a:tabLst>
                <a:tab pos="354013" algn="l"/>
              </a:tabLst>
            </a:pPr>
            <a:r>
              <a:rPr lang="de-CH" sz="1200" kern="1200" dirty="0" smtClean="0">
                <a:solidFill>
                  <a:schemeClr val="tx1"/>
                </a:solidFill>
                <a:latin typeface="+mn-lt"/>
                <a:ea typeface="+mn-ea"/>
                <a:cs typeface="+mn-cs"/>
              </a:rPr>
              <a:t>Erkennen von aktiven und erreichbaren Systemen</a:t>
            </a:r>
          </a:p>
          <a:p>
            <a:pPr marL="0" indent="-354013" algn="l" defTabSz="914400" rtl="0" eaLnBrk="1" latinLnBrk="0" hangingPunct="1">
              <a:lnSpc>
                <a:spcPct val="200000"/>
              </a:lnSpc>
              <a:buFont typeface="Arial" pitchFamily="34" charset="0"/>
              <a:buChar char="•"/>
              <a:tabLst>
                <a:tab pos="354013" algn="l"/>
              </a:tabLst>
            </a:pPr>
            <a:r>
              <a:rPr lang="de-CH" sz="1200" kern="1200" dirty="0" smtClean="0">
                <a:solidFill>
                  <a:schemeClr val="tx1"/>
                </a:solidFill>
                <a:latin typeface="+mn-lt"/>
                <a:ea typeface="+mn-ea"/>
                <a:cs typeface="+mn-cs"/>
              </a:rPr>
              <a:t>Erkennen von Netzwerkproblemen</a:t>
            </a:r>
          </a:p>
          <a:p>
            <a:pPr marL="0" indent="-354013" algn="l" defTabSz="914400" rtl="0" eaLnBrk="1" latinLnBrk="0" hangingPunct="1">
              <a:lnSpc>
                <a:spcPct val="200000"/>
              </a:lnSpc>
              <a:buFont typeface="Arial" pitchFamily="34" charset="0"/>
              <a:buChar char="•"/>
              <a:tabLst>
                <a:tab pos="354013" algn="l"/>
              </a:tabLst>
            </a:pPr>
            <a:r>
              <a:rPr lang="de-CH" sz="1200" kern="1200" dirty="0" smtClean="0">
                <a:solidFill>
                  <a:schemeClr val="tx1"/>
                </a:solidFill>
                <a:latin typeface="+mn-lt"/>
                <a:ea typeface="+mn-ea"/>
                <a:cs typeface="+mn-cs"/>
              </a:rPr>
              <a:t>Erkennen von Sicherheitsmechanismen </a:t>
            </a:r>
          </a:p>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19</a:t>
            </a:fld>
            <a:endParaRPr lang="de-CH"/>
          </a:p>
        </p:txBody>
      </p:sp>
    </p:spTree>
    <p:extLst>
      <p:ext uri="{BB962C8B-B14F-4D97-AF65-F5344CB8AC3E}">
        <p14:creationId xmlns:p14="http://schemas.microsoft.com/office/powerpoint/2010/main" val="327095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Wir</a:t>
            </a:r>
            <a:r>
              <a:rPr lang="de-CH" baseline="0" dirty="0" smtClean="0"/>
              <a:t> beginnen mit einem «einfachen Spiel»:</a:t>
            </a:r>
          </a:p>
          <a:p>
            <a:pPr>
              <a:buFont typeface="Arial" pitchFamily="34" charset="0"/>
              <a:buChar char="•"/>
            </a:pPr>
            <a:r>
              <a:rPr lang="de-CH" baseline="0" dirty="0" smtClean="0"/>
              <a:t> Öffnet die Site </a:t>
            </a:r>
            <a:r>
              <a:rPr lang="de-CH" sz="1200" u="sng" kern="1200" dirty="0" smtClean="0">
                <a:solidFill>
                  <a:schemeClr val="tx1"/>
                </a:solidFill>
                <a:latin typeface="+mn-lt"/>
                <a:ea typeface="+mn-ea"/>
                <a:cs typeface="+mn-cs"/>
                <a:hlinkClick r:id="rId3"/>
              </a:rPr>
              <a:t>http://www.computec.ch/projekte/coa/</a:t>
            </a:r>
            <a:r>
              <a:rPr lang="de-CH" baseline="0" dirty="0" smtClean="0"/>
              <a:t> und versucht euch einzuloggen.</a:t>
            </a:r>
          </a:p>
          <a:p>
            <a:pPr>
              <a:buFont typeface="Arial" pitchFamily="34" charset="0"/>
              <a:buChar char="•"/>
            </a:pPr>
            <a:r>
              <a:rPr lang="de-CH" baseline="0" dirty="0" smtClean="0"/>
              <a:t> Wo könnte man zusätzliche Informationen her holen?</a:t>
            </a:r>
          </a:p>
          <a:p>
            <a:pPr>
              <a:buFont typeface="Arial" pitchFamily="34" charset="0"/>
              <a:buChar char="•"/>
            </a:pPr>
            <a:r>
              <a:rPr lang="de-CH" baseline="0" dirty="0" smtClean="0"/>
              <a:t> Schaut euch den Quelltext an</a:t>
            </a:r>
          </a:p>
          <a:p>
            <a:pPr>
              <a:buFont typeface="Arial" pitchFamily="34" charset="0"/>
              <a:buChar char="•"/>
            </a:pPr>
            <a:r>
              <a:rPr lang="de-CH" baseline="0" dirty="0" smtClean="0"/>
              <a:t> Es geht bei diesem Thema um einfache Grundlagen der Sicherheit. Wie man sich verhalten soll, wo überall Informationen verborgen sind, wie man an Informationen kommt und wie man Informationen manipulieren kann.</a:t>
            </a:r>
          </a:p>
          <a:p>
            <a:pPr>
              <a:buFont typeface="Arial" pitchFamily="34" charset="0"/>
              <a:buChar char="•"/>
            </a:pPr>
            <a:r>
              <a:rPr lang="de-CH" baseline="0" dirty="0" smtClean="0"/>
              <a:t> Vertrag mit den Schülerinnen und Schülern abschliessen: «Vertrag.dox» unterschreiben lassen und evtl. besprechen</a:t>
            </a:r>
          </a:p>
          <a:p>
            <a:pPr>
              <a:buFont typeface="Arial" pitchFamily="34" charset="0"/>
              <a:buNone/>
            </a:pPr>
            <a:endParaRPr lang="de-CH" baseline="0" dirty="0" smtClean="0"/>
          </a:p>
          <a:p>
            <a:pPr>
              <a:buFont typeface="Arial" pitchFamily="34" charset="0"/>
              <a:buNone/>
            </a:pPr>
            <a:r>
              <a:rPr lang="de-CH" baseline="0" dirty="0" smtClean="0"/>
              <a:t>Quelle des Bildes: http://www.computec.ch/mruef/publikationen/lehrgang_computersicherheit/</a:t>
            </a:r>
          </a:p>
        </p:txBody>
      </p:sp>
      <p:sp>
        <p:nvSpPr>
          <p:cNvPr id="4" name="Foliennummernplatzhalter 3"/>
          <p:cNvSpPr>
            <a:spLocks noGrp="1"/>
          </p:cNvSpPr>
          <p:nvPr>
            <p:ph type="sldNum" sz="quarter" idx="10"/>
          </p:nvPr>
        </p:nvSpPr>
        <p:spPr/>
        <p:txBody>
          <a:bodyPr/>
          <a:lstStyle/>
          <a:p>
            <a:fld id="{67D810C1-9E29-4B73-BADF-8A1A62A1D7AA}" type="slidenum">
              <a:rPr lang="de-CH" smtClean="0"/>
              <a:pPr/>
              <a:t>2</a:t>
            </a:fld>
            <a:endParaRPr lang="de-CH" dirty="0"/>
          </a:p>
        </p:txBody>
      </p:sp>
    </p:spTree>
    <p:extLst>
      <p:ext uri="{BB962C8B-B14F-4D97-AF65-F5344CB8AC3E}">
        <p14:creationId xmlns:p14="http://schemas.microsoft.com/office/powerpoint/2010/main" val="309120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baseline="0" dirty="0" smtClean="0">
                <a:solidFill>
                  <a:schemeClr val="tx1"/>
                </a:solidFill>
                <a:latin typeface="+mn-lt"/>
                <a:ea typeface="+mn-ea"/>
                <a:cs typeface="+mn-cs"/>
              </a:rPr>
              <a:t>Wenn wir ein PING an eine unbekannte Adresse losschicken um auszuhorchen, ob diese überhaupt existiert, so sprechen wir von Mapping</a:t>
            </a:r>
          </a:p>
          <a:p>
            <a:endParaRPr lang="de-CH" sz="1200" kern="1200" baseline="0" dirty="0" smtClean="0">
              <a:solidFill>
                <a:schemeClr val="tx1"/>
              </a:solidFill>
              <a:latin typeface="+mn-lt"/>
              <a:ea typeface="+mn-ea"/>
              <a:cs typeface="+mn-cs"/>
            </a:endParaRPr>
          </a:p>
          <a:p>
            <a:pPr marL="228600" indent="-228600">
              <a:buFont typeface="+mj-lt"/>
              <a:buAutoNum type="arabicPeriod"/>
            </a:pPr>
            <a:r>
              <a:rPr lang="de-CH" sz="1200" kern="1200" baseline="0" dirty="0" smtClean="0">
                <a:solidFill>
                  <a:schemeClr val="tx1"/>
                </a:solidFill>
                <a:latin typeface="+mn-lt"/>
                <a:ea typeface="+mn-ea"/>
                <a:cs typeface="+mn-cs"/>
              </a:rPr>
              <a:t>Wir wollen wissen, ob das Zielsystem existiert</a:t>
            </a:r>
          </a:p>
          <a:p>
            <a:pPr marL="228600" indent="-228600">
              <a:buFont typeface="+mj-lt"/>
              <a:buAutoNum type="arabicPeriod"/>
            </a:pPr>
            <a:r>
              <a:rPr lang="de-CH" sz="1200" kern="1200" baseline="0" dirty="0" smtClean="0">
                <a:solidFill>
                  <a:schemeClr val="tx1"/>
                </a:solidFill>
                <a:latin typeface="+mn-lt"/>
                <a:ea typeface="+mn-ea"/>
                <a:cs typeface="+mn-cs"/>
              </a:rPr>
              <a:t>Wir schicken einen Reiz an das Zielsystem mit Hilfe eines PINGs</a:t>
            </a:r>
          </a:p>
          <a:p>
            <a:pPr marL="228600" indent="-228600">
              <a:buFont typeface="+mj-lt"/>
              <a:buAutoNum type="arabicPeriod"/>
            </a:pPr>
            <a:r>
              <a:rPr lang="de-CH" sz="1200" kern="1200" baseline="0" dirty="0" smtClean="0">
                <a:solidFill>
                  <a:schemeClr val="tx1"/>
                </a:solidFill>
                <a:latin typeface="+mn-lt"/>
                <a:ea typeface="+mn-ea"/>
                <a:cs typeface="+mn-cs"/>
              </a:rPr>
              <a:t>Wenn das Zielsystem existiert, so empfängt es diesen Reiz</a:t>
            </a:r>
          </a:p>
          <a:p>
            <a:pPr marL="228600" indent="-228600">
              <a:buFont typeface="+mj-lt"/>
              <a:buAutoNum type="arabicPeriod"/>
            </a:pPr>
            <a:r>
              <a:rPr lang="de-CH" sz="1200" kern="1200" baseline="0" dirty="0" smtClean="0">
                <a:solidFill>
                  <a:schemeClr val="tx1"/>
                </a:solidFill>
                <a:latin typeface="+mn-lt"/>
                <a:ea typeface="+mn-ea"/>
                <a:cs typeface="+mn-cs"/>
              </a:rPr>
              <a:t>Und es sendet eine Bestätigung des Empfangs zurück</a:t>
            </a:r>
          </a:p>
          <a:p>
            <a:pPr marL="228600" indent="-228600">
              <a:buFont typeface="+mj-lt"/>
              <a:buAutoNum type="arabicPeriod"/>
            </a:pPr>
            <a:r>
              <a:rPr lang="de-CH" sz="1200" kern="1200" baseline="0" dirty="0" smtClean="0">
                <a:solidFill>
                  <a:schemeClr val="tx1"/>
                </a:solidFill>
                <a:latin typeface="+mn-lt"/>
                <a:ea typeface="+mn-ea"/>
                <a:cs typeface="+mn-cs"/>
              </a:rPr>
              <a:t>Wenn ich diese Bestätigung erhalte, weiss ich, dass diese Adresse existiert und könnte versuchen eine Verbindung aufzubauen.</a:t>
            </a:r>
          </a:p>
          <a:p>
            <a:pPr marL="228600" indent="-228600">
              <a:buFont typeface="+mj-lt"/>
              <a:buAutoNum type="arabicPeriod"/>
            </a:pPr>
            <a:r>
              <a:rPr lang="de-CH" sz="1200" kern="1200" baseline="0" dirty="0" smtClean="0">
                <a:solidFill>
                  <a:schemeClr val="tx1"/>
                </a:solidFill>
                <a:latin typeface="+mn-lt"/>
                <a:ea typeface="+mn-ea"/>
                <a:cs typeface="+mn-cs"/>
              </a:rPr>
              <a:t>Das Aussenden eines Reizes nennt man auch ICMP-Echo-Request (</a:t>
            </a:r>
            <a:r>
              <a:rPr lang="de-CH" b="1" dirty="0" smtClean="0"/>
              <a:t>Internet </a:t>
            </a:r>
            <a:r>
              <a:rPr lang="de-CH" b="1" dirty="0" err="1" smtClean="0"/>
              <a:t>Control</a:t>
            </a:r>
            <a:r>
              <a:rPr lang="de-CH" b="1" dirty="0" smtClean="0"/>
              <a:t> Message Protocol</a:t>
            </a:r>
            <a:r>
              <a:rPr lang="de-CH" dirty="0" smtClean="0"/>
              <a:t> </a:t>
            </a:r>
            <a:r>
              <a:rPr lang="de-CH" sz="1200" kern="1200" baseline="0" dirty="0" smtClean="0">
                <a:solidFill>
                  <a:schemeClr val="tx1"/>
                </a:solidFill>
                <a:latin typeface="+mn-lt"/>
                <a:ea typeface="+mn-ea"/>
                <a:cs typeface="+mn-cs"/>
              </a:rPr>
              <a:t>)</a:t>
            </a:r>
          </a:p>
          <a:p>
            <a:pPr marL="228600" indent="-228600">
              <a:buFont typeface="+mj-lt"/>
              <a:buAutoNum type="arabicPeriod"/>
            </a:pPr>
            <a:r>
              <a:rPr lang="de-CH" sz="1200" kern="1200" baseline="0" dirty="0" smtClean="0">
                <a:solidFill>
                  <a:schemeClr val="tx1"/>
                </a:solidFill>
                <a:latin typeface="+mn-lt"/>
                <a:ea typeface="+mn-ea"/>
                <a:cs typeface="+mn-cs"/>
              </a:rPr>
              <a:t>Um zu verhindern, dass man ausgehorcht wird, blocken oft die Systeme diese Anfrage. Im Normalfall ist das Aufgabe der Firewall. Alle ICMP-Anfragen werden einfach ignoriert. Der Sender weiss so nicht, ob das Zielsystem existiert.</a:t>
            </a:r>
            <a:endParaRPr lang="de-CH" sz="1200" kern="1200" dirty="0" smtClean="0">
              <a:solidFill>
                <a:schemeClr val="tx1"/>
              </a:solidFill>
              <a:latin typeface="+mn-lt"/>
              <a:ea typeface="+mn-ea"/>
              <a:cs typeface="+mn-cs"/>
            </a:endParaRPr>
          </a:p>
          <a:p>
            <a:pPr marL="360000" lvl="1">
              <a:buFont typeface="Arial" pitchFamily="34" charset="0"/>
              <a:buNone/>
              <a:tabLst>
                <a:tab pos="360000" algn="l"/>
              </a:tabLst>
            </a:pPr>
            <a:endParaRPr lang="de-CH" sz="1200" kern="1200" dirty="0" smtClean="0">
              <a:solidFill>
                <a:schemeClr val="tx1"/>
              </a:solidFill>
              <a:latin typeface="+mn-lt"/>
              <a:ea typeface="+mn-ea"/>
              <a:cs typeface="+mn-cs"/>
            </a:endParaRPr>
          </a:p>
          <a:p>
            <a:pPr marL="0">
              <a:buFont typeface="Arial" pitchFamily="34" charset="0"/>
              <a:buNone/>
              <a:tabLst>
                <a:tab pos="360000" algn="l"/>
              </a:tabLst>
            </a:pPr>
            <a:r>
              <a:rPr lang="de-CH" sz="1200" kern="1200" dirty="0" smtClean="0">
                <a:solidFill>
                  <a:schemeClr val="tx1"/>
                </a:solidFill>
                <a:latin typeface="+mn-lt"/>
                <a:ea typeface="+mn-ea"/>
                <a:cs typeface="+mn-cs"/>
              </a:rPr>
              <a:t>An dieser Stelle wird bewusst noch nicht weiter auf die Firewall eingegangen.	</a:t>
            </a:r>
          </a:p>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20</a:t>
            </a:fld>
            <a:endParaRPr lang="de-CH"/>
          </a:p>
        </p:txBody>
      </p:sp>
    </p:spTree>
    <p:extLst>
      <p:ext uri="{BB962C8B-B14F-4D97-AF65-F5344CB8AC3E}">
        <p14:creationId xmlns:p14="http://schemas.microsoft.com/office/powerpoint/2010/main" val="353481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Was bringen uns diese Ergebnisse?</a:t>
            </a:r>
          </a:p>
          <a:p>
            <a:pPr marL="354013" indent="-354013">
              <a:lnSpc>
                <a:spcPct val="200000"/>
              </a:lnSpc>
              <a:buFont typeface="Arial" pitchFamily="34" charset="0"/>
              <a:buChar char="•"/>
              <a:tabLst>
                <a:tab pos="354013" algn="l"/>
              </a:tabLst>
            </a:pPr>
            <a:r>
              <a:rPr lang="de-CH" sz="1200" b="0" dirty="0" smtClean="0"/>
              <a:t>Erkennen von aktiven und erreichbaren Systemen =&gt; ja</a:t>
            </a:r>
          </a:p>
          <a:p>
            <a:pPr marL="354013" indent="-354013">
              <a:lnSpc>
                <a:spcPct val="200000"/>
              </a:lnSpc>
              <a:buFont typeface="Arial" pitchFamily="34" charset="0"/>
              <a:buChar char="•"/>
              <a:tabLst>
                <a:tab pos="354013" algn="l"/>
              </a:tabLst>
            </a:pPr>
            <a:r>
              <a:rPr lang="de-CH" sz="1200" b="0" dirty="0" smtClean="0"/>
              <a:t>Erkennen von Netzwerkproblemen  =&gt; ja,</a:t>
            </a:r>
            <a:r>
              <a:rPr lang="de-CH" sz="1200" b="0" baseline="0" dirty="0" smtClean="0"/>
              <a:t> falls Nachbar nicht erreichbar</a:t>
            </a:r>
            <a:endParaRPr lang="de-CH" sz="1200" b="0" dirty="0" smtClean="0"/>
          </a:p>
          <a:p>
            <a:pPr marL="354013" indent="-354013">
              <a:lnSpc>
                <a:spcPct val="200000"/>
              </a:lnSpc>
              <a:buFont typeface="Arial" pitchFamily="34" charset="0"/>
              <a:buChar char="•"/>
              <a:tabLst>
                <a:tab pos="354013" algn="l"/>
              </a:tabLst>
            </a:pPr>
            <a:r>
              <a:rPr lang="de-CH" sz="1200" b="0" dirty="0" smtClean="0"/>
              <a:t>Erkennen von Sicherheits-Mechanismen  =&gt; ja</a:t>
            </a:r>
            <a:r>
              <a:rPr lang="de-CH" sz="1200" b="0" baseline="0" dirty="0" smtClean="0"/>
              <a:t> (Firewall)</a:t>
            </a:r>
            <a:endParaRPr lang="de-CH" sz="1200" b="0" dirty="0" smtClean="0"/>
          </a:p>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21</a:t>
            </a:fld>
            <a:endParaRPr lang="de-CH"/>
          </a:p>
        </p:txBody>
      </p:sp>
    </p:spTree>
    <p:extLst>
      <p:ext uri="{BB962C8B-B14F-4D97-AF65-F5344CB8AC3E}">
        <p14:creationId xmlns:p14="http://schemas.microsoft.com/office/powerpoint/2010/main" val="1401871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22</a:t>
            </a:fld>
            <a:endParaRPr lang="de-CH"/>
          </a:p>
        </p:txBody>
      </p:sp>
    </p:spTree>
    <p:extLst>
      <p:ext uri="{BB962C8B-B14F-4D97-AF65-F5344CB8AC3E}">
        <p14:creationId xmlns:p14="http://schemas.microsoft.com/office/powerpoint/2010/main" val="2064047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23</a:t>
            </a:fld>
            <a:endParaRPr lang="de-CH"/>
          </a:p>
        </p:txBody>
      </p:sp>
    </p:spTree>
    <p:extLst>
      <p:ext uri="{BB962C8B-B14F-4D97-AF65-F5344CB8AC3E}">
        <p14:creationId xmlns:p14="http://schemas.microsoft.com/office/powerpoint/2010/main" val="4163780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24</a:t>
            </a:fld>
            <a:endParaRPr lang="de-CH"/>
          </a:p>
        </p:txBody>
      </p:sp>
    </p:spTree>
    <p:extLst>
      <p:ext uri="{BB962C8B-B14F-4D97-AF65-F5344CB8AC3E}">
        <p14:creationId xmlns:p14="http://schemas.microsoft.com/office/powerpoint/2010/main" val="666102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Quelle: http://de.wikipedia.org/wiki/Topologie_%28Rechnernetz%29</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25</a:t>
            </a:fld>
            <a:endParaRPr lang="de-CH"/>
          </a:p>
        </p:txBody>
      </p:sp>
    </p:spTree>
    <p:extLst>
      <p:ext uri="{BB962C8B-B14F-4D97-AF65-F5344CB8AC3E}">
        <p14:creationId xmlns:p14="http://schemas.microsoft.com/office/powerpoint/2010/main" val="2509393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Quelle: http://de.wikipedia.org/wiki/Topologie_%28Rechnernetz%29</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26</a:t>
            </a:fld>
            <a:endParaRPr lang="de-CH"/>
          </a:p>
        </p:txBody>
      </p:sp>
    </p:spTree>
    <p:extLst>
      <p:ext uri="{BB962C8B-B14F-4D97-AF65-F5344CB8AC3E}">
        <p14:creationId xmlns:p14="http://schemas.microsoft.com/office/powerpoint/2010/main" val="408643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Was macht die Subnetzmaske?</a:t>
            </a:r>
          </a:p>
          <a:p>
            <a:r>
              <a:rPr lang="de-CH" sz="1200" kern="1200" dirty="0" smtClean="0">
                <a:solidFill>
                  <a:schemeClr val="tx1"/>
                </a:solidFill>
                <a:latin typeface="+mn-lt"/>
                <a:ea typeface="+mn-ea"/>
                <a:cs typeface="+mn-cs"/>
              </a:rPr>
              <a:t>Unterteilung der</a:t>
            </a:r>
            <a:r>
              <a:rPr lang="de-CH" sz="1200" kern="1200" baseline="0" dirty="0" smtClean="0">
                <a:solidFill>
                  <a:schemeClr val="tx1"/>
                </a:solidFill>
                <a:latin typeface="+mn-lt"/>
                <a:ea typeface="+mn-ea"/>
                <a:cs typeface="+mn-cs"/>
              </a:rPr>
              <a:t> IP in einen Host </a:t>
            </a:r>
            <a:r>
              <a:rPr lang="de-CH" sz="1200" kern="1200" baseline="0" smtClean="0">
                <a:solidFill>
                  <a:schemeClr val="tx1"/>
                </a:solidFill>
                <a:latin typeface="+mn-lt"/>
                <a:ea typeface="+mn-ea"/>
                <a:cs typeface="+mn-cs"/>
              </a:rPr>
              <a:t>und Netzwerkteil.</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27</a:t>
            </a:fld>
            <a:endParaRPr lang="de-CH"/>
          </a:p>
        </p:txBody>
      </p:sp>
    </p:spTree>
    <p:extLst>
      <p:ext uri="{BB962C8B-B14F-4D97-AF65-F5344CB8AC3E}">
        <p14:creationId xmlns:p14="http://schemas.microsoft.com/office/powerpoint/2010/main" val="2250274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28</a:t>
            </a:fld>
            <a:endParaRPr lang="de-CH"/>
          </a:p>
        </p:txBody>
      </p:sp>
    </p:spTree>
    <p:extLst>
      <p:ext uri="{BB962C8B-B14F-4D97-AF65-F5344CB8AC3E}">
        <p14:creationId xmlns:p14="http://schemas.microsoft.com/office/powerpoint/2010/main" val="1076096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tab pos="360000" algn="l"/>
              </a:tabLst>
              <a:defRPr/>
            </a:pPr>
            <a:r>
              <a:rPr lang="de-CH" sz="1200" kern="1200" dirty="0" err="1" smtClean="0">
                <a:solidFill>
                  <a:schemeClr val="tx1"/>
                </a:solidFill>
                <a:latin typeface="+mn-lt"/>
                <a:ea typeface="+mn-ea"/>
                <a:cs typeface="+mn-cs"/>
              </a:rPr>
              <a:t>ipconfig</a:t>
            </a:r>
            <a:r>
              <a:rPr lang="de-CH" sz="1200" kern="1200" dirty="0" smtClean="0">
                <a:solidFill>
                  <a:schemeClr val="tx1"/>
                </a:solidFill>
                <a:latin typeface="+mn-lt"/>
                <a:ea typeface="+mn-ea"/>
                <a:cs typeface="+mn-cs"/>
              </a:rPr>
              <a:t>/all</a:t>
            </a:r>
            <a:r>
              <a:rPr lang="de-CH" sz="1200" kern="1200" baseline="0" dirty="0" smtClean="0">
                <a:solidFill>
                  <a:schemeClr val="tx1"/>
                </a:solidFill>
                <a:latin typeface="+mn-lt"/>
                <a:ea typeface="+mn-ea"/>
                <a:cs typeface="+mn-cs"/>
              </a:rPr>
              <a:t> zeigt, dass es noch eine weitere Adresse gibt: MAC. Was ist das?</a:t>
            </a:r>
            <a:r>
              <a:rPr lang="de-CH" sz="1200" kern="1200" dirty="0" smtClean="0">
                <a:solidFill>
                  <a:schemeClr val="tx1"/>
                </a:solidFill>
                <a:latin typeface="+mn-lt"/>
                <a:ea typeface="+mn-ea"/>
                <a:cs typeface="+mn-cs"/>
              </a:rPr>
              <a:t>	</a:t>
            </a:r>
          </a:p>
          <a:p>
            <a:pPr marL="0" lvl="1">
              <a:buFont typeface="Arial" pitchFamily="34" charset="0"/>
              <a:buNone/>
              <a:tabLst>
                <a:tab pos="360000" algn="l"/>
              </a:tabLst>
            </a:pPr>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29</a:t>
            </a:fld>
            <a:endParaRPr lang="de-CH"/>
          </a:p>
        </p:txBody>
      </p:sp>
    </p:spTree>
    <p:extLst>
      <p:ext uri="{BB962C8B-B14F-4D97-AF65-F5344CB8AC3E}">
        <p14:creationId xmlns:p14="http://schemas.microsoft.com/office/powerpoint/2010/main" val="12983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55600" indent="-355600">
              <a:lnSpc>
                <a:spcPct val="150000"/>
              </a:lnSpc>
              <a:buFont typeface="Arial" pitchFamily="34" charset="0"/>
              <a:buNone/>
              <a:tabLst>
                <a:tab pos="355600" algn="l"/>
              </a:tabLst>
            </a:pPr>
            <a:r>
              <a:rPr lang="de-CH" sz="1000" b="0" dirty="0" smtClean="0">
                <a:solidFill>
                  <a:srgbClr val="FFCC00"/>
                </a:solidFill>
              </a:rPr>
              <a:t>Überblick</a:t>
            </a:r>
            <a:endParaRPr lang="de-CH" sz="1000" b="0" dirty="0" smtClean="0">
              <a:solidFill>
                <a:srgbClr val="FF0000"/>
              </a:solidFill>
            </a:endParaRPr>
          </a:p>
          <a:p>
            <a:pPr marL="355600" indent="-355600">
              <a:lnSpc>
                <a:spcPct val="150000"/>
              </a:lnSpc>
              <a:buFont typeface="Arial" pitchFamily="34" charset="0"/>
              <a:buAutoNum type="arabicParenR"/>
              <a:tabLst>
                <a:tab pos="355600" algn="l"/>
              </a:tabLst>
            </a:pPr>
            <a:r>
              <a:rPr lang="de-CH" sz="1000" b="0" dirty="0" smtClean="0">
                <a:solidFill>
                  <a:srgbClr val="FFCC00"/>
                </a:solidFill>
              </a:rPr>
              <a:t>Bei diesem</a:t>
            </a:r>
            <a:r>
              <a:rPr lang="de-CH" sz="1000" b="0" baseline="0" dirty="0" smtClean="0">
                <a:solidFill>
                  <a:srgbClr val="FFCC00"/>
                </a:solidFill>
              </a:rPr>
              <a:t> Thema geht es um die Grundlagen der Netzwerktechnologie:</a:t>
            </a:r>
          </a:p>
          <a:p>
            <a:pPr marL="355600" indent="-355600">
              <a:lnSpc>
                <a:spcPct val="150000"/>
              </a:lnSpc>
              <a:buFont typeface="Arial" pitchFamily="34" charset="0"/>
              <a:buChar char="•"/>
              <a:tabLst>
                <a:tab pos="355600" algn="l"/>
              </a:tabLst>
            </a:pPr>
            <a:r>
              <a:rPr lang="de-CH" sz="1000" b="0" baseline="0" dirty="0" smtClean="0">
                <a:solidFill>
                  <a:srgbClr val="FFCC00"/>
                </a:solidFill>
              </a:rPr>
              <a:t>Wie können Computer miteinander kommunizieren? </a:t>
            </a:r>
          </a:p>
          <a:p>
            <a:pPr marL="355600" indent="-355600">
              <a:lnSpc>
                <a:spcPct val="150000"/>
              </a:lnSpc>
              <a:buFont typeface="Arial" pitchFamily="34" charset="0"/>
              <a:buChar char="•"/>
              <a:tabLst>
                <a:tab pos="355600" algn="l"/>
              </a:tabLst>
            </a:pPr>
            <a:r>
              <a:rPr lang="de-CH" sz="1000" b="0" baseline="0" dirty="0" smtClean="0">
                <a:solidFill>
                  <a:srgbClr val="FFCC00"/>
                </a:solidFill>
              </a:rPr>
              <a:t>Welche Informationen fliessen wohin</a:t>
            </a:r>
          </a:p>
          <a:p>
            <a:pPr marL="355600" indent="-355600">
              <a:lnSpc>
                <a:spcPct val="150000"/>
              </a:lnSpc>
              <a:buFont typeface="Arial" pitchFamily="34" charset="0"/>
              <a:buChar char="•"/>
              <a:tabLst>
                <a:tab pos="355600" algn="l"/>
              </a:tabLst>
            </a:pPr>
            <a:r>
              <a:rPr lang="de-CH" sz="1000" b="0" baseline="0" dirty="0" smtClean="0">
                <a:solidFill>
                  <a:srgbClr val="FFCC00"/>
                </a:solidFill>
              </a:rPr>
              <a:t>Woher weiss ein Datenpaket, wohin es muss? Wie findet es seinen Weg durch das Netzchaos? (roter Punkt)</a:t>
            </a:r>
          </a:p>
          <a:p>
            <a:pPr marL="355600" indent="-355600">
              <a:lnSpc>
                <a:spcPct val="150000"/>
              </a:lnSpc>
              <a:buFont typeface="Arial" pitchFamily="34" charset="0"/>
              <a:buChar char="•"/>
              <a:tabLst>
                <a:tab pos="355600" algn="l"/>
              </a:tabLst>
            </a:pPr>
            <a:r>
              <a:rPr lang="de-CH" sz="1000" b="0" baseline="0" dirty="0" smtClean="0">
                <a:solidFill>
                  <a:srgbClr val="FFCC00"/>
                </a:solidFill>
              </a:rPr>
              <a:t>(Wir werden verschiedene Begriff wie IP, MAC, ICMP,  … kennenlernen und verstehen.)</a:t>
            </a:r>
          </a:p>
          <a:p>
            <a:pPr marL="355600" indent="-355600">
              <a:lnSpc>
                <a:spcPct val="150000"/>
              </a:lnSpc>
              <a:buFont typeface="Arial" pitchFamily="34" charset="0"/>
              <a:buAutoNum type="arabicParenR"/>
              <a:tabLst>
                <a:tab pos="355600" algn="l"/>
              </a:tabLst>
            </a:pPr>
            <a:endParaRPr lang="de-CH" sz="1000" b="0" dirty="0" smtClean="0">
              <a:solidFill>
                <a:srgbClr val="FFCC00"/>
              </a:solidFill>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a:t>
            </a:fld>
            <a:endParaRPr lang="de-CH" dirty="0"/>
          </a:p>
        </p:txBody>
      </p:sp>
    </p:spTree>
    <p:extLst>
      <p:ext uri="{BB962C8B-B14F-4D97-AF65-F5344CB8AC3E}">
        <p14:creationId xmlns:p14="http://schemas.microsoft.com/office/powerpoint/2010/main" val="1370736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tab pos="360000" algn="l"/>
              </a:tabLst>
              <a:defRPr/>
            </a:pPr>
            <a:r>
              <a:rPr lang="de-CH" sz="1200" kern="1200" dirty="0" err="1" smtClean="0">
                <a:solidFill>
                  <a:schemeClr val="tx1"/>
                </a:solidFill>
                <a:latin typeface="+mn-lt"/>
                <a:ea typeface="+mn-ea"/>
                <a:cs typeface="+mn-cs"/>
              </a:rPr>
              <a:t>ipconfig</a:t>
            </a:r>
            <a:r>
              <a:rPr lang="de-CH" sz="1200" kern="1200" dirty="0" smtClean="0">
                <a:solidFill>
                  <a:schemeClr val="tx1"/>
                </a:solidFill>
                <a:latin typeface="+mn-lt"/>
                <a:ea typeface="+mn-ea"/>
                <a:cs typeface="+mn-cs"/>
              </a:rPr>
              <a:t>/all</a:t>
            </a:r>
            <a:r>
              <a:rPr lang="de-CH" sz="1200" kern="1200" baseline="0" dirty="0" smtClean="0">
                <a:solidFill>
                  <a:schemeClr val="tx1"/>
                </a:solidFill>
                <a:latin typeface="+mn-lt"/>
                <a:ea typeface="+mn-ea"/>
                <a:cs typeface="+mn-cs"/>
              </a:rPr>
              <a:t> zeigt, dass es noch eine weitere Adresse gibt: MAC. Was ist das?</a:t>
            </a:r>
            <a:r>
              <a:rPr lang="de-CH" sz="1200" kern="1200" dirty="0" smtClean="0">
                <a:solidFill>
                  <a:schemeClr val="tx1"/>
                </a:solidFill>
                <a:latin typeface="+mn-lt"/>
                <a:ea typeface="+mn-ea"/>
                <a:cs typeface="+mn-cs"/>
              </a:rPr>
              <a:t>	</a:t>
            </a:r>
          </a:p>
          <a:p>
            <a:pPr marL="0" lvl="1">
              <a:buFont typeface="Arial" pitchFamily="34" charset="0"/>
              <a:buNone/>
              <a:tabLst>
                <a:tab pos="360000" algn="l"/>
              </a:tabLst>
            </a:pPr>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30</a:t>
            </a:fld>
            <a:endParaRPr lang="de-CH"/>
          </a:p>
        </p:txBody>
      </p:sp>
    </p:spTree>
    <p:extLst>
      <p:ext uri="{BB962C8B-B14F-4D97-AF65-F5344CB8AC3E}">
        <p14:creationId xmlns:p14="http://schemas.microsoft.com/office/powerpoint/2010/main" val="3253102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lvl="1">
              <a:buFont typeface="Arial" pitchFamily="34" charset="0"/>
              <a:buChar char="•"/>
              <a:tabLst>
                <a:tab pos="360000" algn="l"/>
              </a:tabLst>
            </a:pPr>
            <a:r>
              <a:rPr lang="de-CH" sz="1200" kern="1200" dirty="0" smtClean="0">
                <a:solidFill>
                  <a:schemeClr val="tx1"/>
                </a:solidFill>
                <a:latin typeface="+mn-lt"/>
                <a:ea typeface="+mn-ea"/>
                <a:cs typeface="+mn-cs"/>
              </a:rPr>
              <a:t>	</a:t>
            </a:r>
            <a:r>
              <a:rPr lang="de-CH" sz="1200" kern="1200" baseline="0" dirty="0" smtClean="0">
                <a:solidFill>
                  <a:schemeClr val="tx1"/>
                </a:solidFill>
                <a:latin typeface="+mn-lt"/>
                <a:ea typeface="+mn-ea"/>
                <a:cs typeface="+mn-cs"/>
              </a:rPr>
              <a:t>M</a:t>
            </a:r>
            <a:r>
              <a:rPr lang="de-CH" sz="1200" kern="1200" dirty="0" smtClean="0">
                <a:solidFill>
                  <a:schemeClr val="tx1"/>
                </a:solidFill>
                <a:latin typeface="+mn-lt"/>
                <a:ea typeface="+mn-ea"/>
                <a:cs typeface="+mn-cs"/>
              </a:rPr>
              <a:t>ac-Adresse (</a:t>
            </a:r>
            <a:r>
              <a:rPr lang="de-DE" sz="1200" b="1" kern="1200" dirty="0" smtClean="0">
                <a:solidFill>
                  <a:schemeClr val="tx1"/>
                </a:solidFill>
                <a:latin typeface="+mn-lt"/>
                <a:ea typeface="+mn-ea"/>
                <a:cs typeface="+mn-cs"/>
              </a:rPr>
              <a:t>M</a:t>
            </a:r>
            <a:r>
              <a:rPr lang="de-DE" sz="1200" kern="1200" dirty="0" smtClean="0">
                <a:solidFill>
                  <a:schemeClr val="tx1"/>
                </a:solidFill>
                <a:latin typeface="+mn-lt"/>
                <a:ea typeface="+mn-ea"/>
                <a:cs typeface="+mn-cs"/>
              </a:rPr>
              <a:t>edia-</a:t>
            </a:r>
            <a:r>
              <a:rPr lang="de-DE" sz="1200" b="1" kern="1200" dirty="0" smtClean="0">
                <a:solidFill>
                  <a:schemeClr val="tx1"/>
                </a:solidFill>
                <a:latin typeface="+mn-lt"/>
                <a:ea typeface="+mn-ea"/>
                <a:cs typeface="+mn-cs"/>
              </a:rPr>
              <a:t>A</a:t>
            </a:r>
            <a:r>
              <a:rPr lang="de-DE" sz="1200" kern="1200" dirty="0" smtClean="0">
                <a:solidFill>
                  <a:schemeClr val="tx1"/>
                </a:solidFill>
                <a:latin typeface="+mn-lt"/>
                <a:ea typeface="+mn-ea"/>
                <a:cs typeface="+mn-cs"/>
              </a:rPr>
              <a:t>ccess-</a:t>
            </a:r>
            <a:r>
              <a:rPr lang="de-DE" sz="1200" b="1" kern="1200" dirty="0" err="1" smtClean="0">
                <a:solidFill>
                  <a:schemeClr val="tx1"/>
                </a:solidFill>
                <a:latin typeface="+mn-lt"/>
                <a:ea typeface="+mn-ea"/>
                <a:cs typeface="+mn-cs"/>
              </a:rPr>
              <a:t>C</a:t>
            </a:r>
            <a:r>
              <a:rPr lang="de-DE" sz="1200" kern="1200" dirty="0" err="1" smtClean="0">
                <a:solidFill>
                  <a:schemeClr val="tx1"/>
                </a:solidFill>
                <a:latin typeface="+mn-lt"/>
                <a:ea typeface="+mn-ea"/>
                <a:cs typeface="+mn-cs"/>
              </a:rPr>
              <a:t>ontrol</a:t>
            </a:r>
            <a:r>
              <a:rPr lang="de-DE" sz="1200" kern="1200" dirty="0" smtClean="0">
                <a:solidFill>
                  <a:schemeClr val="tx1"/>
                </a:solidFill>
                <a:latin typeface="+mn-lt"/>
                <a:ea typeface="+mn-ea"/>
                <a:cs typeface="+mn-cs"/>
              </a:rPr>
              <a:t>-Adresse)</a:t>
            </a:r>
            <a:r>
              <a:rPr lang="de-CH" sz="1200" kern="1200" dirty="0" smtClean="0">
                <a:solidFill>
                  <a:schemeClr val="tx1"/>
                </a:solidFill>
                <a:latin typeface="+mn-lt"/>
                <a:ea typeface="+mn-ea"/>
                <a:cs typeface="+mn-cs"/>
              </a:rPr>
              <a:t> erklären (nur weltweit statische Eindeutigkeit der Identifikationsnummer im Gegensatz zur dynamischen der IPs der Privatanwender)</a:t>
            </a:r>
            <a:endParaRPr lang="de-CH" sz="1200" kern="1200" baseline="0" dirty="0" smtClean="0">
              <a:solidFill>
                <a:schemeClr val="tx1"/>
              </a:solidFill>
              <a:latin typeface="+mn-lt"/>
              <a:ea typeface="+mn-ea"/>
              <a:cs typeface="+mn-cs"/>
            </a:endParaRPr>
          </a:p>
          <a:p>
            <a:pPr marL="0" lvl="1">
              <a:buFont typeface="Arial" pitchFamily="34" charset="0"/>
              <a:buChar char="•"/>
              <a:tabLst>
                <a:tab pos="360000" algn="l"/>
              </a:tabLst>
            </a:pPr>
            <a:r>
              <a:rPr lang="de-CH" sz="1200" kern="1200" dirty="0" smtClean="0">
                <a:solidFill>
                  <a:schemeClr val="tx1"/>
                </a:solidFill>
                <a:latin typeface="+mn-lt"/>
                <a:ea typeface="+mn-ea"/>
                <a:cs typeface="+mn-cs"/>
              </a:rPr>
              <a:t>	Betrachten von verschiedenen Netzwerkgeräten resp. Adapter (PC, Switches, </a:t>
            </a:r>
            <a:r>
              <a:rPr lang="de-CH" sz="1200" kern="1200" dirty="0" err="1" smtClean="0">
                <a:solidFill>
                  <a:schemeClr val="tx1"/>
                </a:solidFill>
                <a:latin typeface="+mn-lt"/>
                <a:ea typeface="+mn-ea"/>
                <a:cs typeface="+mn-cs"/>
              </a:rPr>
              <a:t>WLan</a:t>
            </a:r>
            <a:r>
              <a:rPr lang="de-CH" sz="1200" kern="1200" dirty="0" smtClean="0">
                <a:solidFill>
                  <a:schemeClr val="tx1"/>
                </a:solidFill>
                <a:latin typeface="+mn-lt"/>
                <a:ea typeface="+mn-ea"/>
                <a:cs typeface="+mn-cs"/>
              </a:rPr>
              <a:t>-Adapter, Netzwerkkarten) und ihren MAC-Adressen</a:t>
            </a:r>
            <a:r>
              <a:rPr lang="de-CH" sz="1600" dirty="0" smtClean="0"/>
              <a:t> </a:t>
            </a:r>
            <a:r>
              <a:rPr lang="de-DE" sz="1200" kern="1200" dirty="0" smtClean="0">
                <a:solidFill>
                  <a:schemeClr val="tx1"/>
                </a:solidFill>
                <a:latin typeface="+mn-lt"/>
                <a:ea typeface="+mn-ea"/>
                <a:cs typeface="+mn-cs"/>
              </a:rPr>
              <a:t> Die ersten 3 Blöcke gehören der Firma.</a:t>
            </a:r>
            <a:endParaRPr lang="de-CH" sz="1200" kern="1200" dirty="0" smtClean="0">
              <a:solidFill>
                <a:schemeClr val="tx1"/>
              </a:solidFill>
              <a:latin typeface="+mn-lt"/>
              <a:ea typeface="+mn-ea"/>
              <a:cs typeface="+mn-cs"/>
            </a:endParaRPr>
          </a:p>
          <a:p>
            <a:pPr marL="0" lvl="1">
              <a:buFont typeface="Arial" pitchFamily="34" charset="0"/>
              <a:buChar char="•"/>
              <a:tabLst>
                <a:tab pos="360000" algn="l"/>
              </a:tabLst>
            </a:pPr>
            <a:endParaRPr lang="de-CH" sz="1200" kern="1200" dirty="0" smtClean="0">
              <a:solidFill>
                <a:schemeClr val="tx1"/>
              </a:solidFill>
              <a:latin typeface="+mn-lt"/>
              <a:ea typeface="+mn-ea"/>
              <a:cs typeface="+mn-cs"/>
            </a:endParaRPr>
          </a:p>
          <a:p>
            <a:pPr marL="0" lvl="1">
              <a:buFont typeface="Arial" pitchFamily="34" charset="0"/>
              <a:buNone/>
              <a:tabLst>
                <a:tab pos="360000" algn="l"/>
              </a:tabLst>
            </a:pPr>
            <a:endParaRPr lang="de-CH" sz="1200" kern="1200" dirty="0" smtClean="0">
              <a:solidFill>
                <a:schemeClr val="tx1"/>
              </a:solidFill>
              <a:latin typeface="+mn-lt"/>
              <a:ea typeface="+mn-ea"/>
              <a:cs typeface="+mn-cs"/>
            </a:endParaRPr>
          </a:p>
          <a:p>
            <a:pPr marL="0" lvl="1">
              <a:buFont typeface="Arial" pitchFamily="34" charset="0"/>
              <a:buNone/>
              <a:tabLst>
                <a:tab pos="360000" algn="l"/>
              </a:tabLst>
            </a:pPr>
            <a:r>
              <a:rPr lang="de-CH" sz="1200" kern="1200" dirty="0" smtClean="0">
                <a:solidFill>
                  <a:schemeClr val="tx1"/>
                </a:solidFill>
                <a:latin typeface="+mn-lt"/>
                <a:ea typeface="+mn-ea"/>
                <a:cs typeface="+mn-cs"/>
              </a:rPr>
              <a:t>Fakultativ:</a:t>
            </a:r>
          </a:p>
          <a:p>
            <a:pPr marL="0" lvl="1">
              <a:buFont typeface="Arial" pitchFamily="34" charset="0"/>
              <a:buChar char="•"/>
              <a:tabLst>
                <a:tab pos="360000" algn="l"/>
              </a:tabLst>
            </a:pPr>
            <a:r>
              <a:rPr lang="de-CH" sz="1200" kern="1200" dirty="0" smtClean="0">
                <a:solidFill>
                  <a:schemeClr val="tx1"/>
                </a:solidFill>
                <a:latin typeface="+mn-lt"/>
                <a:ea typeface="+mn-ea"/>
                <a:cs typeface="+mn-cs"/>
              </a:rPr>
              <a:t>	Wie viele verschiedene </a:t>
            </a:r>
            <a:r>
              <a:rPr lang="de-CH" sz="1200" kern="1200" dirty="0" err="1" smtClean="0">
                <a:solidFill>
                  <a:schemeClr val="tx1"/>
                </a:solidFill>
                <a:latin typeface="+mn-lt"/>
                <a:ea typeface="+mn-ea"/>
                <a:cs typeface="+mn-cs"/>
              </a:rPr>
              <a:t>NIC‘s</a:t>
            </a:r>
            <a:r>
              <a:rPr lang="de-CH" sz="1200" kern="1200" dirty="0" smtClean="0">
                <a:solidFill>
                  <a:schemeClr val="tx1"/>
                </a:solidFill>
                <a:latin typeface="+mn-lt"/>
                <a:ea typeface="+mn-ea"/>
                <a:cs typeface="+mn-cs"/>
              </a:rPr>
              <a:t> (</a:t>
            </a:r>
            <a:r>
              <a:rPr lang="de-CH" sz="1200" b="1" kern="1200" dirty="0" smtClean="0">
                <a:solidFill>
                  <a:schemeClr val="tx1"/>
                </a:solidFill>
                <a:latin typeface="+mn-lt"/>
                <a:ea typeface="+mn-ea"/>
                <a:cs typeface="+mn-cs"/>
              </a:rPr>
              <a:t>N</a:t>
            </a:r>
            <a:r>
              <a:rPr lang="de-CH" sz="1200" kern="1200" dirty="0" smtClean="0">
                <a:solidFill>
                  <a:schemeClr val="tx1"/>
                </a:solidFill>
                <a:latin typeface="+mn-lt"/>
                <a:ea typeface="+mn-ea"/>
                <a:cs typeface="+mn-cs"/>
              </a:rPr>
              <a:t>etwork </a:t>
            </a:r>
            <a:r>
              <a:rPr lang="de-CH" sz="1200" b="1" kern="1200" dirty="0" smtClean="0">
                <a:solidFill>
                  <a:schemeClr val="tx1"/>
                </a:solidFill>
                <a:latin typeface="+mn-lt"/>
                <a:ea typeface="+mn-ea"/>
                <a:cs typeface="+mn-cs"/>
              </a:rPr>
              <a:t>I</a:t>
            </a:r>
            <a:r>
              <a:rPr lang="de-CH" sz="1200" kern="1200" dirty="0" smtClean="0">
                <a:solidFill>
                  <a:schemeClr val="tx1"/>
                </a:solidFill>
                <a:latin typeface="+mn-lt"/>
                <a:ea typeface="+mn-ea"/>
                <a:cs typeface="+mn-cs"/>
              </a:rPr>
              <a:t>nterface </a:t>
            </a:r>
            <a:r>
              <a:rPr lang="de-CH" sz="1200" b="1" kern="1200" dirty="0" smtClean="0">
                <a:solidFill>
                  <a:schemeClr val="tx1"/>
                </a:solidFill>
                <a:latin typeface="+mn-lt"/>
                <a:ea typeface="+mn-ea"/>
                <a:cs typeface="+mn-cs"/>
              </a:rPr>
              <a:t>C</a:t>
            </a:r>
            <a:r>
              <a:rPr lang="de-CH" sz="1200" kern="1200" dirty="0" smtClean="0">
                <a:solidFill>
                  <a:schemeClr val="tx1"/>
                </a:solidFill>
                <a:latin typeface="+mn-lt"/>
                <a:ea typeface="+mn-ea"/>
                <a:cs typeface="+mn-cs"/>
              </a:rPr>
              <a:t>ard) kann ein Hersteller produzieren, wenn wir davon ausgehen, dass die ersten 3 Blöcke für die Herstellerkennung verwendet werden? (Lösung 2^24 ,</a:t>
            </a:r>
            <a:r>
              <a:rPr lang="de-CH" sz="1200" kern="1200" baseline="0" dirty="0" smtClean="0">
                <a:solidFill>
                  <a:schemeClr val="tx1"/>
                </a:solidFill>
                <a:latin typeface="+mn-lt"/>
                <a:ea typeface="+mn-ea"/>
                <a:cs typeface="+mn-cs"/>
              </a:rPr>
              <a:t> da </a:t>
            </a:r>
            <a:r>
              <a:rPr lang="de-CH" sz="1200" kern="1200" baseline="0" dirty="0" err="1" smtClean="0">
                <a:solidFill>
                  <a:schemeClr val="tx1"/>
                </a:solidFill>
                <a:latin typeface="+mn-lt"/>
                <a:ea typeface="+mn-ea"/>
                <a:cs typeface="+mn-cs"/>
              </a:rPr>
              <a:t>xx</a:t>
            </a:r>
            <a:r>
              <a:rPr lang="de-CH" sz="1200" kern="1200" baseline="0" dirty="0" smtClean="0">
                <a:solidFill>
                  <a:schemeClr val="tx1"/>
                </a:solidFill>
                <a:latin typeface="+mn-lt"/>
                <a:ea typeface="+mn-ea"/>
                <a:cs typeface="+mn-cs"/>
              </a:rPr>
              <a:t> =2^8 Bits entsprechen, 2^8*2^8*2^8=2^24 = 16‘777‘216)</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00-50-8B-xx-xx-xx</a:t>
            </a:r>
            <a:r>
              <a:rPr lang="de-CH" sz="1600" kern="1200" dirty="0" smtClean="0">
                <a:solidFill>
                  <a:schemeClr val="tx1"/>
                </a:solidFill>
                <a:latin typeface="+mn-lt"/>
                <a:ea typeface="+mn-ea"/>
                <a:cs typeface="+mn-cs"/>
              </a:rPr>
              <a:t> </a:t>
            </a:r>
            <a:r>
              <a:rPr lang="de-CH" sz="1600" u="sng" kern="1200" dirty="0" smtClean="0">
                <a:solidFill>
                  <a:schemeClr val="tx1"/>
                </a:solidFill>
                <a:latin typeface="+mn-lt"/>
                <a:ea typeface="+mn-ea"/>
                <a:cs typeface="+mn-cs"/>
                <a:hlinkClick r:id="rId3" tooltip="Compaq"/>
              </a:rPr>
              <a:t>Compaq</a:t>
            </a:r>
            <a:r>
              <a:rPr lang="de-DE" sz="1600" kern="1200" dirty="0" smtClean="0">
                <a:solidFill>
                  <a:schemeClr val="tx1"/>
                </a:solidFill>
                <a:latin typeface="+mn-lt"/>
                <a:ea typeface="+mn-ea"/>
                <a:cs typeface="+mn-cs"/>
              </a:rPr>
              <a:t> </a:t>
            </a:r>
            <a:endParaRPr lang="de-CH" sz="16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00-07-E9-xx-xx-xx</a:t>
            </a:r>
            <a:r>
              <a:rPr lang="de-CH" sz="1600" kern="1200" dirty="0" smtClean="0">
                <a:solidFill>
                  <a:schemeClr val="tx1"/>
                </a:solidFill>
                <a:latin typeface="+mn-lt"/>
                <a:ea typeface="+mn-ea"/>
                <a:cs typeface="+mn-cs"/>
              </a:rPr>
              <a:t> </a:t>
            </a:r>
            <a:r>
              <a:rPr lang="de-CH" sz="1600" u="sng" kern="1200" dirty="0" smtClean="0">
                <a:solidFill>
                  <a:schemeClr val="tx1"/>
                </a:solidFill>
                <a:latin typeface="+mn-lt"/>
                <a:ea typeface="+mn-ea"/>
                <a:cs typeface="+mn-cs"/>
                <a:hlinkClick r:id="rId4" tooltip="Intel"/>
              </a:rPr>
              <a:t>Intel</a:t>
            </a:r>
            <a:r>
              <a:rPr lang="de-DE" sz="16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00-60-2F-xx-xx-xx </a:t>
            </a:r>
            <a:r>
              <a:rPr lang="en-US" sz="1200" u="sng" kern="1200" dirty="0" smtClean="0">
                <a:solidFill>
                  <a:schemeClr val="tx1"/>
                </a:solidFill>
                <a:latin typeface="+mn-lt"/>
                <a:ea typeface="+mn-ea"/>
                <a:cs typeface="+mn-cs"/>
                <a:hlinkClick r:id="rId5" tooltip="Cisco"/>
              </a:rPr>
              <a:t>Cisco</a:t>
            </a:r>
            <a:r>
              <a:rPr lang="de-DE" sz="1200" kern="1200" dirty="0" smtClean="0">
                <a:solidFill>
                  <a:schemeClr val="tx1"/>
                </a:solidFill>
                <a:latin typeface="+mn-lt"/>
                <a:ea typeface="+mn-ea"/>
                <a:cs typeface="+mn-cs"/>
              </a:rPr>
              <a:t> </a:t>
            </a:r>
            <a:endParaRPr lang="de-CH"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endParaRPr lang="de-CH" sz="1200" kern="1200" dirty="0" smtClean="0">
              <a:solidFill>
                <a:schemeClr val="tx1"/>
              </a:solidFill>
              <a:latin typeface="+mn-lt"/>
              <a:ea typeface="+mn-ea"/>
              <a:cs typeface="+mn-cs"/>
            </a:endParaRPr>
          </a:p>
          <a:p>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31</a:t>
            </a:fld>
            <a:endParaRPr lang="de-CH"/>
          </a:p>
        </p:txBody>
      </p:sp>
    </p:spTree>
    <p:extLst>
      <p:ext uri="{BB962C8B-B14F-4D97-AF65-F5344CB8AC3E}">
        <p14:creationId xmlns:p14="http://schemas.microsoft.com/office/powerpoint/2010/main" val="2991245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tab pos="360000" algn="l"/>
              </a:tabLst>
              <a:defRPr/>
            </a:pPr>
            <a:r>
              <a:rPr lang="de-CH" sz="1200" kern="1200" dirty="0" smtClean="0">
                <a:solidFill>
                  <a:schemeClr val="tx1"/>
                </a:solidFill>
                <a:latin typeface="+mn-lt"/>
                <a:ea typeface="+mn-ea"/>
                <a:cs typeface="+mn-cs"/>
              </a:rPr>
              <a:t>	</a:t>
            </a:r>
          </a:p>
          <a:p>
            <a:pPr marL="0" lvl="1">
              <a:buFont typeface="Arial" pitchFamily="34" charset="0"/>
              <a:buChar char="•"/>
              <a:tabLst>
                <a:tab pos="360000" algn="l"/>
              </a:tabLst>
            </a:pPr>
            <a:r>
              <a:rPr lang="de-CH" sz="1200" kern="1200" dirty="0" smtClean="0">
                <a:solidFill>
                  <a:schemeClr val="tx1"/>
                </a:solidFill>
                <a:latin typeface="+mn-lt"/>
                <a:ea typeface="+mn-ea"/>
                <a:cs typeface="+mn-cs"/>
              </a:rPr>
              <a:t>	Wozu braucht es überhaut eine IP-Adresse, wenn es eine eindeutige</a:t>
            </a:r>
            <a:r>
              <a:rPr lang="de-CH" sz="1200" kern="1200" baseline="0" dirty="0" smtClean="0">
                <a:solidFill>
                  <a:schemeClr val="tx1"/>
                </a:solidFill>
                <a:latin typeface="+mn-lt"/>
                <a:ea typeface="+mn-ea"/>
                <a:cs typeface="+mn-cs"/>
              </a:rPr>
              <a:t> MAC-Adresse gibt?</a:t>
            </a:r>
          </a:p>
          <a:p>
            <a:pPr marL="0" lvl="1">
              <a:buFont typeface="Arial" pitchFamily="34" charset="0"/>
              <a:buChar char="•"/>
              <a:tabLst>
                <a:tab pos="360000" algn="l"/>
              </a:tabLst>
            </a:pPr>
            <a:r>
              <a:rPr lang="de-CH" sz="1200" kern="1200" baseline="0" dirty="0" smtClean="0">
                <a:solidFill>
                  <a:schemeClr val="tx1"/>
                </a:solidFill>
                <a:latin typeface="+mn-lt"/>
                <a:ea typeface="+mn-ea"/>
                <a:cs typeface="+mn-cs"/>
              </a:rPr>
              <a:t>	Wenn ich einen Brief in Dallas (Texas USA) an Peter Müller, Bahnhofsstrasse 1 , Zug-CH aufgebe, dann hat der Pöstler keine Ahnung, wo Zug, die Schweiz, geschweige denn Europa liegt. Er leitet den Brief in die nächst grösser Postzentrale weiter und interessiert sich nicht dafür. Diese weiss vielleicht dass die Schweiz in Europa liegt und schickt den Brief nach Berlin. Von dort wird der Brief an die Schweiz nach Zürich geschickt. Der Postbeamte weiss, wo Zug liegt und leitet ihn wieder weiter. Der Pöstler in Zug weiss wo die Bahnhofsstrasse liegt und kann ihn ausliefern.</a:t>
            </a:r>
          </a:p>
          <a:p>
            <a:pPr marL="0" lvl="1">
              <a:buFont typeface="Arial" pitchFamily="34" charset="0"/>
              <a:buChar char="•"/>
              <a:tabLst>
                <a:tab pos="360000" algn="l"/>
              </a:tabLst>
            </a:pPr>
            <a:r>
              <a:rPr lang="de-CH" sz="1200" kern="1200" baseline="0" dirty="0" smtClean="0">
                <a:solidFill>
                  <a:schemeClr val="tx1"/>
                </a:solidFill>
                <a:latin typeface="+mn-lt"/>
                <a:ea typeface="+mn-ea"/>
                <a:cs typeface="+mn-cs"/>
              </a:rPr>
              <a:t>	Wenn also die MAC –Adresse zum Versenden verwendet würde, müsste jeder Pöstler auf der Welt wissen, wer wo wohnt und welche Adresse er hat – weil die MAC-Adresse für jedes Gerät festgelegt ist. Das gäbe ein riesengrosses Verzeichnis, das ständig aktualisiert werden müsste und auch noch jede Person haben muss. Das wäre sehr unpraktisch, unhandlich, speicherfressend und ineffizient.</a:t>
            </a:r>
          </a:p>
          <a:p>
            <a:pPr marL="0" lvl="1">
              <a:buFont typeface="Arial" pitchFamily="34" charset="0"/>
              <a:buChar char="•"/>
              <a:tabLst>
                <a:tab pos="360000" algn="l"/>
              </a:tabLst>
            </a:pPr>
            <a:endParaRPr lang="de-CH" sz="1200" kern="1200" baseline="0" dirty="0" smtClean="0">
              <a:solidFill>
                <a:schemeClr val="tx1"/>
              </a:solidFill>
              <a:latin typeface="+mn-lt"/>
              <a:ea typeface="+mn-ea"/>
              <a:cs typeface="+mn-cs"/>
            </a:endParaRPr>
          </a:p>
          <a:p>
            <a:pPr marL="0" lvl="1">
              <a:buFont typeface="Arial" pitchFamily="34" charset="0"/>
              <a:buNone/>
              <a:tabLst>
                <a:tab pos="360000" algn="l"/>
              </a:tabLst>
            </a:pPr>
            <a:r>
              <a:rPr lang="de-CH" sz="1200" kern="1200" baseline="0" dirty="0" smtClean="0">
                <a:solidFill>
                  <a:schemeClr val="tx1"/>
                </a:solidFill>
                <a:latin typeface="+mn-lt"/>
                <a:ea typeface="+mn-ea"/>
                <a:cs typeface="+mn-cs"/>
              </a:rPr>
              <a:t>Quelle: http://www.schulbilder.org/bild-weltkarte-kontinente-i8093.html</a:t>
            </a:r>
          </a:p>
        </p:txBody>
      </p:sp>
      <p:sp>
        <p:nvSpPr>
          <p:cNvPr id="4" name="Foliennummernplatzhalter 3"/>
          <p:cNvSpPr>
            <a:spLocks noGrp="1"/>
          </p:cNvSpPr>
          <p:nvPr>
            <p:ph type="sldNum" sz="quarter" idx="10"/>
          </p:nvPr>
        </p:nvSpPr>
        <p:spPr/>
        <p:txBody>
          <a:bodyPr/>
          <a:lstStyle/>
          <a:p>
            <a:fld id="{67D810C1-9E29-4B73-BADF-8A1A62A1D7AA}" type="slidenum">
              <a:rPr lang="de-CH" smtClean="0"/>
              <a:pPr/>
              <a:t>32</a:t>
            </a:fld>
            <a:endParaRPr lang="de-CH"/>
          </a:p>
        </p:txBody>
      </p:sp>
    </p:spTree>
    <p:extLst>
      <p:ext uri="{BB962C8B-B14F-4D97-AF65-F5344CB8AC3E}">
        <p14:creationId xmlns:p14="http://schemas.microsoft.com/office/powerpoint/2010/main" val="3799649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tab pos="360000" algn="l"/>
              </a:tabLst>
              <a:defRPr/>
            </a:pPr>
            <a:r>
              <a:rPr lang="de-CH" sz="1200" kern="1200" dirty="0" smtClean="0">
                <a:solidFill>
                  <a:schemeClr val="tx1"/>
                </a:solidFill>
                <a:latin typeface="+mn-lt"/>
                <a:ea typeface="+mn-ea"/>
                <a:cs typeface="+mn-cs"/>
              </a:rPr>
              <a:t>	</a:t>
            </a:r>
            <a:endParaRPr lang="de-CH" sz="1200" kern="1200" baseline="0" dirty="0" smtClean="0">
              <a:solidFill>
                <a:schemeClr val="tx1"/>
              </a:solidFill>
              <a:latin typeface="+mn-lt"/>
              <a:ea typeface="+mn-ea"/>
              <a:cs typeface="+mn-cs"/>
            </a:endParaRPr>
          </a:p>
          <a:p>
            <a:pPr marL="0" lvl="1">
              <a:buFont typeface="Arial" pitchFamily="34" charset="0"/>
              <a:buChar char="•"/>
              <a:tabLst>
                <a:tab pos="360000" algn="l"/>
              </a:tabLst>
            </a:pPr>
            <a:r>
              <a:rPr lang="de-CH" sz="1200" kern="1200" dirty="0" smtClean="0">
                <a:solidFill>
                  <a:schemeClr val="tx1"/>
                </a:solidFill>
                <a:latin typeface="+mn-lt"/>
                <a:ea typeface="+mn-ea"/>
                <a:cs typeface="+mn-cs"/>
              </a:rPr>
              <a:t>	Die IP-Adresse funktioniert wie die Postadresse und ist viel praktischer.</a:t>
            </a:r>
            <a:r>
              <a:rPr lang="de-CH" sz="1200" kern="1200" baseline="0" dirty="0" smtClean="0">
                <a:solidFill>
                  <a:schemeClr val="tx1"/>
                </a:solidFill>
                <a:latin typeface="+mn-lt"/>
                <a:ea typeface="+mn-ea"/>
                <a:cs typeface="+mn-cs"/>
              </a:rPr>
              <a:t> </a:t>
            </a:r>
          </a:p>
          <a:p>
            <a:pPr marL="0" lvl="1">
              <a:buFont typeface="Arial" pitchFamily="34" charset="0"/>
              <a:buChar char="•"/>
              <a:tabLst>
                <a:tab pos="360000" algn="l"/>
              </a:tabLst>
            </a:pPr>
            <a:r>
              <a:rPr lang="de-CH" sz="1200" kern="1200" baseline="0" dirty="0" smtClean="0">
                <a:solidFill>
                  <a:schemeClr val="tx1"/>
                </a:solidFill>
                <a:latin typeface="+mn-lt"/>
                <a:ea typeface="+mn-ea"/>
                <a:cs typeface="+mn-cs"/>
              </a:rPr>
              <a:t>	Die IP-Adressen werden weltweit durch die IANA (</a:t>
            </a:r>
            <a:r>
              <a:rPr lang="de-CH" sz="1200" b="0" i="1" kern="1200" dirty="0" smtClean="0">
                <a:solidFill>
                  <a:schemeClr val="tx1"/>
                </a:solidFill>
                <a:effectLst/>
                <a:latin typeface="+mn-lt"/>
                <a:ea typeface="+mn-ea"/>
                <a:cs typeface="+mn-cs"/>
                <a:hlinkClick r:id="rId3"/>
              </a:rPr>
              <a:t>Internet </a:t>
            </a:r>
            <a:r>
              <a:rPr lang="de-CH" sz="1200" b="0" i="1" kern="1200" dirty="0" err="1" smtClean="0">
                <a:solidFill>
                  <a:schemeClr val="tx1"/>
                </a:solidFill>
                <a:effectLst/>
                <a:latin typeface="+mn-lt"/>
                <a:ea typeface="+mn-ea"/>
                <a:cs typeface="+mn-cs"/>
                <a:hlinkClick r:id="rId3"/>
              </a:rPr>
              <a:t>Assigned</a:t>
            </a:r>
            <a:r>
              <a:rPr lang="de-CH" sz="1200" b="0" i="1" kern="1200" dirty="0" smtClean="0">
                <a:solidFill>
                  <a:schemeClr val="tx1"/>
                </a:solidFill>
                <a:effectLst/>
                <a:latin typeface="+mn-lt"/>
                <a:ea typeface="+mn-ea"/>
                <a:cs typeface="+mn-cs"/>
                <a:hlinkClick r:id="rId3"/>
              </a:rPr>
              <a:t> Numbers Authority</a:t>
            </a:r>
            <a:r>
              <a:rPr lang="de-CH" sz="1200" b="0" i="1" kern="1200" dirty="0" smtClean="0">
                <a:solidFill>
                  <a:schemeClr val="tx1"/>
                </a:solidFill>
                <a:effectLst/>
                <a:latin typeface="+mn-lt"/>
                <a:ea typeface="+mn-ea"/>
                <a:cs typeface="+mn-cs"/>
              </a:rPr>
              <a:t>) </a:t>
            </a:r>
            <a:r>
              <a:rPr lang="de-CH" sz="1200" kern="1200" baseline="0" dirty="0" smtClean="0">
                <a:solidFill>
                  <a:schemeClr val="tx1"/>
                </a:solidFill>
                <a:latin typeface="+mn-lt"/>
                <a:ea typeface="+mn-ea"/>
                <a:cs typeface="+mn-cs"/>
              </a:rPr>
              <a:t>verteilt. Diese vergibt IP-Bereiche an 5 regionale Registrierungsstellen. Diese vergibt ihren Adressbereich wiederum an die Internet-Service-Provider. Die Adressen können nun dem Kunden permanent (statisch) oder beim Aufbau der Verbindung dynamisch zugeteilt werden. </a:t>
            </a:r>
          </a:p>
          <a:p>
            <a:pPr marL="0" lvl="1">
              <a:buFont typeface="Arial" pitchFamily="34" charset="0"/>
              <a:buChar char="•"/>
              <a:tabLst>
                <a:tab pos="360000" algn="l"/>
              </a:tabLst>
            </a:pPr>
            <a:r>
              <a:rPr lang="de-CH" sz="1200" kern="1200" baseline="0" dirty="0" smtClean="0">
                <a:solidFill>
                  <a:schemeClr val="tx1"/>
                </a:solidFill>
                <a:latin typeface="+mn-lt"/>
                <a:ea typeface="+mn-ea"/>
                <a:cs typeface="+mn-cs"/>
              </a:rPr>
              <a:t>	Mein Router Zuhause vergibt allen angeschlossenen Geräten eine dynamische IP-Adresse. Dieser Router kennt somit alle IP-Adressen der angeschlossenen Geräte sowie ihre MAC-Adressen. </a:t>
            </a:r>
          </a:p>
          <a:p>
            <a:pPr marL="0" lvl="1">
              <a:buFont typeface="Arial" pitchFamily="34" charset="0"/>
              <a:buChar char="•"/>
              <a:tabLst>
                <a:tab pos="360000" algn="l"/>
              </a:tabLst>
            </a:pPr>
            <a:r>
              <a:rPr lang="de-CH" sz="1200" kern="1200" baseline="0" dirty="0" smtClean="0">
                <a:solidFill>
                  <a:schemeClr val="tx1"/>
                </a:solidFill>
                <a:latin typeface="+mn-lt"/>
                <a:ea typeface="+mn-ea"/>
                <a:cs typeface="+mn-cs"/>
              </a:rPr>
              <a:t>	Dem Provider ist es im Moment egal, wo mein Laptop steht – niemand ausser dem Router muss dies wissen. Ich kann mit meinem Laptop zum Nachbarhaus gehen oder nach Amerika fliegen. Meine MAC-Adresse muss nirgends aktualisiert werden ausser beim aktuellen Router (Gateway).</a:t>
            </a:r>
          </a:p>
          <a:p>
            <a:pPr marL="0" lvl="1">
              <a:buFont typeface="Arial" pitchFamily="34" charset="0"/>
              <a:buChar char="•"/>
              <a:tabLst>
                <a:tab pos="360000" algn="l"/>
              </a:tabLst>
            </a:pPr>
            <a:endParaRPr lang="de-CH" sz="1200" kern="1200" baseline="0" dirty="0" smtClean="0">
              <a:solidFill>
                <a:schemeClr val="tx1"/>
              </a:solidFill>
              <a:latin typeface="+mn-lt"/>
              <a:ea typeface="+mn-ea"/>
              <a:cs typeface="+mn-cs"/>
            </a:endParaRPr>
          </a:p>
          <a:p>
            <a:r>
              <a:rPr lang="de-CH" sz="1600" kern="1200" dirty="0" smtClean="0">
                <a:solidFill>
                  <a:schemeClr val="tx1"/>
                </a:solidFill>
                <a:latin typeface="+mn-lt"/>
                <a:ea typeface="+mn-ea"/>
                <a:cs typeface="+mn-cs"/>
              </a:rPr>
              <a:t>(Lastenverteilung</a:t>
            </a:r>
            <a:r>
              <a:rPr lang="de-CH" sz="1600" kern="1200" baseline="0" dirty="0" smtClean="0">
                <a:solidFill>
                  <a:schemeClr val="tx1"/>
                </a:solidFill>
                <a:latin typeface="+mn-lt"/>
                <a:ea typeface="+mn-ea"/>
                <a:cs typeface="+mn-cs"/>
              </a:rPr>
              <a:t> → Fundamentalidee, Nicht jeder muss alle Adressen kennen)</a:t>
            </a:r>
          </a:p>
          <a:p>
            <a:endParaRPr lang="de-CH" sz="1600" kern="1200" baseline="0" dirty="0" smtClean="0">
              <a:solidFill>
                <a:schemeClr val="tx1"/>
              </a:solidFill>
              <a:latin typeface="+mn-lt"/>
              <a:ea typeface="+mn-ea"/>
              <a:cs typeface="+mn-cs"/>
            </a:endParaRPr>
          </a:p>
          <a:p>
            <a:r>
              <a:rPr lang="de-CH" sz="1600" kern="1200" baseline="0" dirty="0" smtClean="0">
                <a:solidFill>
                  <a:schemeClr val="tx1"/>
                </a:solidFill>
                <a:latin typeface="+mn-lt"/>
                <a:ea typeface="+mn-ea"/>
                <a:cs typeface="+mn-cs"/>
              </a:rPr>
              <a:t>Quelle: http://upload.wikimedia.org/wikipedia/commons/d/d0/Rir.gif</a:t>
            </a:r>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33</a:t>
            </a:fld>
            <a:endParaRPr lang="de-CH"/>
          </a:p>
        </p:txBody>
      </p:sp>
    </p:spTree>
    <p:extLst>
      <p:ext uri="{BB962C8B-B14F-4D97-AF65-F5344CB8AC3E}">
        <p14:creationId xmlns:p14="http://schemas.microsoft.com/office/powerpoint/2010/main" val="1106235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kern="1200" dirty="0" smtClean="0">
                <a:solidFill>
                  <a:schemeClr val="tx1"/>
                </a:solidFill>
                <a:latin typeface="+mn-lt"/>
                <a:ea typeface="+mn-ea"/>
                <a:cs typeface="+mn-cs"/>
              </a:rPr>
              <a:t>Wieso braucht es denn die</a:t>
            </a:r>
            <a:r>
              <a:rPr lang="de-CH" sz="1600" kern="1200" baseline="0" dirty="0" smtClean="0">
                <a:solidFill>
                  <a:schemeClr val="tx1"/>
                </a:solidFill>
                <a:latin typeface="+mn-lt"/>
                <a:ea typeface="+mn-ea"/>
                <a:cs typeface="+mn-cs"/>
              </a:rPr>
              <a:t> MAC-Adresse? Reicht die IP-Adresse nicht?</a:t>
            </a:r>
          </a:p>
          <a:p>
            <a:pPr defTabSz="180000">
              <a:buFont typeface="Arial" pitchFamily="34" charset="0"/>
              <a:buChar char="•"/>
            </a:pPr>
            <a:r>
              <a:rPr lang="de-CH" sz="1600" kern="1200" dirty="0" smtClean="0">
                <a:solidFill>
                  <a:schemeClr val="tx1"/>
                </a:solidFill>
                <a:latin typeface="+mn-lt"/>
                <a:ea typeface="+mn-ea"/>
                <a:cs typeface="+mn-cs"/>
              </a:rPr>
              <a:t>	Ein</a:t>
            </a:r>
            <a:r>
              <a:rPr lang="de-CH" sz="1600" kern="1200" baseline="0" dirty="0" smtClean="0">
                <a:solidFill>
                  <a:schemeClr val="tx1"/>
                </a:solidFill>
                <a:latin typeface="+mn-lt"/>
                <a:ea typeface="+mn-ea"/>
                <a:cs typeface="+mn-cs"/>
              </a:rPr>
              <a:t> Datenpaket, dass über das Internet zu mir nach Hause kommt wird von meinem Router (Gateway) in Empfang genommen. Damit sichergestellt wird, dass das Packet auch meinen Rechner erreicht, braucht es eine eindeutige Adresse. Die IP-Adresse ist aber dynamisch und kann sich ändern. Dies führt unausweichlich zu Konflikten wie das Beispiel zeigt.</a:t>
            </a:r>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34</a:t>
            </a:fld>
            <a:endParaRPr lang="de-CH"/>
          </a:p>
        </p:txBody>
      </p:sp>
    </p:spTree>
    <p:extLst>
      <p:ext uri="{BB962C8B-B14F-4D97-AF65-F5344CB8AC3E}">
        <p14:creationId xmlns:p14="http://schemas.microsoft.com/office/powerpoint/2010/main" val="1704938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tab pos="360000" algn="l"/>
              </a:tabLst>
              <a:defRPr/>
            </a:pPr>
            <a:r>
              <a:rPr lang="de-CH" sz="1200" kern="1200" dirty="0" smtClean="0">
                <a:solidFill>
                  <a:schemeClr val="tx1"/>
                </a:solidFill>
                <a:latin typeface="+mn-lt"/>
                <a:ea typeface="+mn-ea"/>
                <a:cs typeface="+mn-cs"/>
              </a:rPr>
              <a:t>	</a:t>
            </a:r>
          </a:p>
          <a:p>
            <a:pPr marL="0" lvl="1">
              <a:buFont typeface="Arial" pitchFamily="34" charset="0"/>
              <a:buChar char="•"/>
              <a:tabLst>
                <a:tab pos="360000" algn="l"/>
              </a:tabLst>
            </a:pPr>
            <a:r>
              <a:rPr lang="de-CH" sz="1200" kern="1200" dirty="0" smtClean="0">
                <a:solidFill>
                  <a:schemeClr val="tx1"/>
                </a:solidFill>
                <a:latin typeface="+mn-lt"/>
                <a:ea typeface="+mn-ea"/>
                <a:cs typeface="+mn-cs"/>
              </a:rPr>
              <a:t>	Wer überesetzt</a:t>
            </a:r>
            <a:r>
              <a:rPr lang="de-CH" sz="1200" kern="1200" baseline="0" dirty="0" smtClean="0">
                <a:solidFill>
                  <a:schemeClr val="tx1"/>
                </a:solidFill>
                <a:latin typeface="+mn-lt"/>
                <a:ea typeface="+mn-ea"/>
                <a:cs typeface="+mn-cs"/>
              </a:rPr>
              <a:t> die IP-Adresse in eine MAC-Adresse und umgekehrt</a:t>
            </a:r>
          </a:p>
          <a:p>
            <a:pPr marL="0" lvl="1">
              <a:buFont typeface="Arial" pitchFamily="34" charset="0"/>
              <a:buChar char="•"/>
              <a:tabLst>
                <a:tab pos="360000" algn="l"/>
              </a:tabLst>
            </a:pPr>
            <a:r>
              <a:rPr lang="de-CH" sz="1200" kern="1200" baseline="0" dirty="0" smtClean="0">
                <a:solidFill>
                  <a:schemeClr val="tx1"/>
                </a:solidFill>
                <a:latin typeface="+mn-lt"/>
                <a:ea typeface="+mn-ea"/>
                <a:cs typeface="+mn-cs"/>
              </a:rPr>
              <a:t>	Das ist die ARP-Tabelle. Sie stellt die Zuordnung zwischen der IP- und der MAC-Adresse her.</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dirty="0" smtClean="0">
                <a:solidFill>
                  <a:schemeClr val="tx1"/>
                </a:solidFill>
                <a:latin typeface="+mn-lt"/>
                <a:ea typeface="+mn-ea"/>
                <a:cs typeface="+mn-cs"/>
              </a:rPr>
              <a:t>	ARP mit «</a:t>
            </a:r>
            <a:r>
              <a:rPr lang="de-CH" sz="1200" kern="1200" dirty="0" err="1" smtClean="0">
                <a:solidFill>
                  <a:schemeClr val="tx1"/>
                </a:solidFill>
                <a:latin typeface="+mn-lt"/>
                <a:ea typeface="+mn-ea"/>
                <a:cs typeface="+mn-cs"/>
              </a:rPr>
              <a:t>cmd</a:t>
            </a:r>
            <a:r>
              <a:rPr lang="de-CH" sz="1200" kern="1200" dirty="0" smtClean="0">
                <a:solidFill>
                  <a:schemeClr val="tx1"/>
                </a:solidFill>
                <a:latin typeface="+mn-lt"/>
                <a:ea typeface="+mn-ea"/>
                <a:cs typeface="+mn-cs"/>
              </a:rPr>
              <a:t>» → «</a:t>
            </a:r>
            <a:r>
              <a:rPr lang="de-CH" sz="1200" kern="1200" dirty="0" err="1" smtClean="0">
                <a:solidFill>
                  <a:schemeClr val="tx1"/>
                </a:solidFill>
                <a:latin typeface="+mn-lt"/>
                <a:ea typeface="+mn-ea"/>
                <a:cs typeface="+mn-cs"/>
              </a:rPr>
              <a:t>arp</a:t>
            </a:r>
            <a:r>
              <a:rPr lang="de-CH" sz="1200" kern="1200" dirty="0" smtClean="0">
                <a:solidFill>
                  <a:schemeClr val="tx1"/>
                </a:solidFill>
                <a:latin typeface="+mn-lt"/>
                <a:ea typeface="+mn-ea"/>
                <a:cs typeface="+mn-cs"/>
              </a:rPr>
              <a:t> –a» zeigen</a:t>
            </a:r>
          </a:p>
        </p:txBody>
      </p:sp>
      <p:sp>
        <p:nvSpPr>
          <p:cNvPr id="4" name="Foliennummernplatzhalter 3"/>
          <p:cNvSpPr>
            <a:spLocks noGrp="1"/>
          </p:cNvSpPr>
          <p:nvPr>
            <p:ph type="sldNum" sz="quarter" idx="10"/>
          </p:nvPr>
        </p:nvSpPr>
        <p:spPr/>
        <p:txBody>
          <a:bodyPr/>
          <a:lstStyle/>
          <a:p>
            <a:fld id="{67D810C1-9E29-4B73-BADF-8A1A62A1D7AA}" type="slidenum">
              <a:rPr lang="de-CH" smtClean="0"/>
              <a:pPr/>
              <a:t>35</a:t>
            </a:fld>
            <a:endParaRPr lang="de-CH"/>
          </a:p>
        </p:txBody>
      </p:sp>
    </p:spTree>
    <p:extLst>
      <p:ext uri="{BB962C8B-B14F-4D97-AF65-F5344CB8AC3E}">
        <p14:creationId xmlns:p14="http://schemas.microsoft.com/office/powerpoint/2010/main" val="2841128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kern="1200" dirty="0" smtClean="0">
                <a:solidFill>
                  <a:schemeClr val="tx1"/>
                </a:solidFill>
                <a:latin typeface="+mn-lt"/>
                <a:ea typeface="+mn-ea"/>
                <a:cs typeface="+mn-cs"/>
              </a:rPr>
              <a:t>MAC↔ARP↔IP</a:t>
            </a:r>
          </a:p>
          <a:p>
            <a:pPr marL="342900" indent="-342900">
              <a:buAutoNum type="arabicPeriod"/>
            </a:pPr>
            <a:r>
              <a:rPr lang="de-CH" sz="1600" kern="1200" dirty="0" smtClean="0">
                <a:solidFill>
                  <a:schemeClr val="tx1"/>
                </a:solidFill>
                <a:latin typeface="+mn-lt"/>
                <a:ea typeface="+mn-ea"/>
                <a:cs typeface="+mn-cs"/>
              </a:rPr>
              <a:t>Jede IP muss in MAC übersetzt</a:t>
            </a:r>
            <a:r>
              <a:rPr lang="de-CH" sz="1600" kern="1200" baseline="0" dirty="0" smtClean="0">
                <a:solidFill>
                  <a:schemeClr val="tx1"/>
                </a:solidFill>
                <a:latin typeface="+mn-lt"/>
                <a:ea typeface="+mn-ea"/>
                <a:cs typeface="+mn-cs"/>
              </a:rPr>
              <a:t> werden, da sie eindeutig ist</a:t>
            </a:r>
          </a:p>
          <a:p>
            <a:pPr marL="342900" indent="-342900">
              <a:buAutoNum type="arabicPeriod"/>
            </a:pPr>
            <a:r>
              <a:rPr lang="de-CH" sz="1600" kern="1200" baseline="0" dirty="0" smtClean="0">
                <a:solidFill>
                  <a:schemeClr val="tx1"/>
                </a:solidFill>
                <a:latin typeface="+mn-lt"/>
                <a:ea typeface="+mn-ea"/>
                <a:cs typeface="+mn-cs"/>
              </a:rPr>
              <a:t>Jedes Gerät führt eine solche Übersetzungstabelle</a:t>
            </a:r>
          </a:p>
          <a:p>
            <a:pPr marL="342900" indent="-342900">
              <a:buAutoNum type="arabicPeriod"/>
            </a:pPr>
            <a:r>
              <a:rPr lang="de-CH" sz="1600" kern="1200" dirty="0" smtClean="0">
                <a:solidFill>
                  <a:schemeClr val="tx1"/>
                </a:solidFill>
                <a:latin typeface="+mn-lt"/>
                <a:ea typeface="+mn-ea"/>
                <a:cs typeface="+mn-cs"/>
              </a:rPr>
              <a:t>Fehlt</a:t>
            </a:r>
            <a:r>
              <a:rPr lang="de-CH" sz="1600" kern="1200" baseline="0" dirty="0" smtClean="0">
                <a:solidFill>
                  <a:schemeClr val="tx1"/>
                </a:solidFill>
                <a:latin typeface="+mn-lt"/>
                <a:ea typeface="+mn-ea"/>
                <a:cs typeface="+mn-cs"/>
              </a:rPr>
              <a:t> ein IP-Zieladresse XY in der Tabelle, dann sendet das Gerät eine Anfrage an alle Geräte des Subnetzes: «WHO </a:t>
            </a:r>
            <a:r>
              <a:rPr lang="de-CH" sz="1600" kern="1200" baseline="0" dirty="0" err="1" smtClean="0">
                <a:solidFill>
                  <a:schemeClr val="tx1"/>
                </a:solidFill>
                <a:latin typeface="+mn-lt"/>
                <a:ea typeface="+mn-ea"/>
                <a:cs typeface="+mn-cs"/>
              </a:rPr>
              <a:t>has</a:t>
            </a:r>
            <a:r>
              <a:rPr lang="de-CH" sz="1600" kern="1200" baseline="0" dirty="0" smtClean="0">
                <a:solidFill>
                  <a:schemeClr val="tx1"/>
                </a:solidFill>
                <a:latin typeface="+mn-lt"/>
                <a:ea typeface="+mn-ea"/>
                <a:cs typeface="+mn-cs"/>
              </a:rPr>
              <a:t> XY»?</a:t>
            </a:r>
          </a:p>
          <a:p>
            <a:pPr marL="342900" indent="-342900">
              <a:buAutoNum type="arabicPeriod"/>
            </a:pPr>
            <a:r>
              <a:rPr lang="de-CH" sz="1600" kern="1200" baseline="0" dirty="0" smtClean="0">
                <a:solidFill>
                  <a:schemeClr val="tx1"/>
                </a:solidFill>
                <a:latin typeface="+mn-lt"/>
                <a:ea typeface="+mn-ea"/>
                <a:cs typeface="+mn-cs"/>
              </a:rPr>
              <a:t>Findet sich ein solches Gerät, so antwortet es mit der eigenen MAC-Adresse. Diese wird in die Tabelle aufgenommen</a:t>
            </a:r>
          </a:p>
          <a:p>
            <a:pPr marL="342900" indent="-342900">
              <a:buAutoNum type="arabicPeriod"/>
            </a:pPr>
            <a:r>
              <a:rPr lang="de-CH" sz="1600" kern="1200" baseline="0" dirty="0" smtClean="0">
                <a:solidFill>
                  <a:schemeClr val="tx1"/>
                </a:solidFill>
                <a:latin typeface="+mn-lt"/>
                <a:ea typeface="+mn-ea"/>
                <a:cs typeface="+mn-cs"/>
              </a:rPr>
              <a:t>Ist die Ziel-IP-Adresse ausserhalb des Subnetzes, wird die Anfrage durch das Standardgateway (Router) weitergeleitet. Existiert das Gerät, so kommt irgendwann eine Antwort vom Gerät selber, oder einem Gerät zurück, das diese IP-Adresse in der Tabelle bereits hat.</a:t>
            </a:r>
          </a:p>
          <a:p>
            <a:pPr marL="342900" indent="-342900">
              <a:buNone/>
            </a:pPr>
            <a:endParaRPr lang="de-CH" sz="1600" kern="1200" dirty="0" smtClean="0">
              <a:solidFill>
                <a:schemeClr val="tx1"/>
              </a:solidFill>
              <a:latin typeface="+mn-lt"/>
              <a:ea typeface="+mn-ea"/>
              <a:cs typeface="+mn-cs"/>
            </a:endParaRPr>
          </a:p>
          <a:p>
            <a:pPr marL="342900" indent="-342900">
              <a:buNone/>
            </a:pPr>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36</a:t>
            </a:fld>
            <a:endParaRPr lang="de-CH"/>
          </a:p>
        </p:txBody>
      </p:sp>
    </p:spTree>
    <p:extLst>
      <p:ext uri="{BB962C8B-B14F-4D97-AF65-F5344CB8AC3E}">
        <p14:creationId xmlns:p14="http://schemas.microsoft.com/office/powerpoint/2010/main" val="3836209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kern="1200" dirty="0" smtClean="0">
                <a:solidFill>
                  <a:schemeClr val="tx1"/>
                </a:solidFill>
                <a:latin typeface="+mn-lt"/>
                <a:ea typeface="+mn-ea"/>
                <a:cs typeface="+mn-cs"/>
              </a:rPr>
              <a:t>MAC↔ARP↔IP</a:t>
            </a:r>
          </a:p>
          <a:p>
            <a:pPr marL="342900" indent="-342900">
              <a:buAutoNum type="arabicPeriod"/>
            </a:pPr>
            <a:r>
              <a:rPr lang="de-CH" sz="1600" kern="1200" baseline="0" dirty="0" smtClean="0">
                <a:solidFill>
                  <a:schemeClr val="tx1"/>
                </a:solidFill>
                <a:latin typeface="+mn-lt"/>
                <a:ea typeface="+mn-ea"/>
                <a:cs typeface="+mn-cs"/>
              </a:rPr>
              <a:t>Ist die Ziel-IP-Adresse ausserhalb des </a:t>
            </a:r>
            <a:r>
              <a:rPr lang="de-CH" sz="1600" kern="1200" baseline="0" dirty="0" err="1" smtClean="0">
                <a:solidFill>
                  <a:schemeClr val="tx1"/>
                </a:solidFill>
                <a:latin typeface="+mn-lt"/>
                <a:ea typeface="+mn-ea"/>
                <a:cs typeface="+mn-cs"/>
              </a:rPr>
              <a:t>Lan‘s</a:t>
            </a:r>
            <a:r>
              <a:rPr lang="de-CH" sz="1600" kern="1200" baseline="0" dirty="0" smtClean="0">
                <a:solidFill>
                  <a:schemeClr val="tx1"/>
                </a:solidFill>
                <a:latin typeface="+mn-lt"/>
                <a:ea typeface="+mn-ea"/>
                <a:cs typeface="+mn-cs"/>
              </a:rPr>
              <a:t>, wird die Anfrage durch das Standardgateway (Router) weitergeleitet. Existiert das Gerät, so kommt irgendwann eine Antwort vom Gerät selber, oder einem Gerät zurück., das diese IP-Adresse in der Tabelle bereits hat.</a:t>
            </a:r>
          </a:p>
          <a:p>
            <a:pPr marL="342900" indent="-342900">
              <a:buNone/>
            </a:pPr>
            <a:endParaRPr lang="de-CH" sz="1600" kern="1200" dirty="0" smtClean="0">
              <a:solidFill>
                <a:schemeClr val="tx1"/>
              </a:solidFill>
              <a:latin typeface="+mn-lt"/>
              <a:ea typeface="+mn-ea"/>
              <a:cs typeface="+mn-cs"/>
            </a:endParaRPr>
          </a:p>
          <a:p>
            <a:pPr marL="342900" indent="-342900">
              <a:buNone/>
            </a:pPr>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37</a:t>
            </a:fld>
            <a:endParaRPr lang="de-CH"/>
          </a:p>
        </p:txBody>
      </p:sp>
    </p:spTree>
    <p:extLst>
      <p:ext uri="{BB962C8B-B14F-4D97-AF65-F5344CB8AC3E}">
        <p14:creationId xmlns:p14="http://schemas.microsoft.com/office/powerpoint/2010/main" val="1089304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CH" sz="1600" kern="1200" dirty="0" smtClean="0">
                <a:solidFill>
                  <a:schemeClr val="tx1"/>
                </a:solidFill>
                <a:latin typeface="+mn-lt"/>
                <a:ea typeface="+mn-ea"/>
                <a:cs typeface="+mn-cs"/>
              </a:rPr>
              <a:t> </a:t>
            </a:r>
            <a:r>
              <a:rPr lang="de-CH" sz="1600" kern="1200" dirty="0" err="1" smtClean="0">
                <a:solidFill>
                  <a:schemeClr val="tx1"/>
                </a:solidFill>
                <a:latin typeface="+mn-lt"/>
                <a:ea typeface="+mn-ea"/>
                <a:cs typeface="+mn-cs"/>
              </a:rPr>
              <a:t>Wireshark</a:t>
            </a:r>
            <a:r>
              <a:rPr lang="de-CH" sz="1600" kern="1200" dirty="0" smtClean="0">
                <a:solidFill>
                  <a:schemeClr val="tx1"/>
                </a:solidFill>
                <a:latin typeface="+mn-lt"/>
                <a:ea typeface="+mn-ea"/>
                <a:cs typeface="+mn-cs"/>
              </a:rPr>
              <a:t> Demo &amp; Übung: Sichtbarmachung des</a:t>
            </a:r>
            <a:r>
              <a:rPr lang="de-CH" sz="1600" kern="1200" baseline="0" dirty="0" smtClean="0">
                <a:solidFill>
                  <a:schemeClr val="tx1"/>
                </a:solidFill>
                <a:latin typeface="+mn-lt"/>
                <a:ea typeface="+mn-ea"/>
                <a:cs typeface="+mn-cs"/>
              </a:rPr>
              <a:t> ARP-Ablaufes </a:t>
            </a:r>
            <a:endParaRPr lang="de-CH" sz="1600" kern="1200" dirty="0" smtClean="0">
              <a:solidFill>
                <a:schemeClr val="tx1"/>
              </a:solidFill>
              <a:latin typeface="+mn-lt"/>
              <a:ea typeface="+mn-ea"/>
              <a:cs typeface="+mn-cs"/>
            </a:endParaRPr>
          </a:p>
          <a:p>
            <a:pPr>
              <a:buFontTx/>
              <a:buChar char="-"/>
            </a:pPr>
            <a:r>
              <a:rPr lang="de-CH" sz="1600" kern="1200" dirty="0" smtClean="0">
                <a:solidFill>
                  <a:schemeClr val="tx1"/>
                </a:solidFill>
                <a:latin typeface="+mn-lt"/>
                <a:ea typeface="+mn-ea"/>
                <a:cs typeface="+mn-cs"/>
              </a:rPr>
              <a:t> Ist das illegal? Sind wir schon in der Grauzone? In der Schweiz ist </a:t>
            </a:r>
            <a:r>
              <a:rPr lang="de-CH" sz="1600" kern="1200" baseline="0" dirty="0" smtClean="0">
                <a:solidFill>
                  <a:schemeClr val="tx1"/>
                </a:solidFill>
                <a:latin typeface="+mn-lt"/>
                <a:ea typeface="+mn-ea"/>
                <a:cs typeface="+mn-cs"/>
              </a:rPr>
              <a:t>der Besitz nicht strafbar, der Missbrauch schon: Man kann mitschneiden und diese Informationen missbrauchen.</a:t>
            </a:r>
          </a:p>
          <a:p>
            <a:pPr>
              <a:buFontTx/>
              <a:buChar char="-"/>
            </a:pPr>
            <a:r>
              <a:rPr lang="de-CH" sz="1600" kern="1200" baseline="0" dirty="0" smtClean="0">
                <a:solidFill>
                  <a:schemeClr val="tx1"/>
                </a:solidFill>
                <a:latin typeface="+mn-lt"/>
                <a:ea typeface="+mn-ea"/>
                <a:cs typeface="+mn-cs"/>
              </a:rPr>
              <a:t> In D ist bereits das Installieren der Software strafbar. Streng genommen ist in D sogar der Besitz eines </a:t>
            </a:r>
            <a:r>
              <a:rPr lang="de-CH" sz="1600" kern="1200" baseline="0" dirty="0" err="1" smtClean="0">
                <a:solidFill>
                  <a:schemeClr val="tx1"/>
                </a:solidFill>
                <a:latin typeface="+mn-lt"/>
                <a:ea typeface="+mn-ea"/>
                <a:cs typeface="+mn-cs"/>
              </a:rPr>
              <a:t>PC‘s</a:t>
            </a:r>
            <a:r>
              <a:rPr lang="de-CH" sz="1600" kern="1200" baseline="0" dirty="0" smtClean="0">
                <a:solidFill>
                  <a:schemeClr val="tx1"/>
                </a:solidFill>
                <a:latin typeface="+mn-lt"/>
                <a:ea typeface="+mn-ea"/>
                <a:cs typeface="+mn-cs"/>
              </a:rPr>
              <a:t> </a:t>
            </a:r>
            <a:r>
              <a:rPr lang="de-CH" sz="1600" kern="1200" baseline="0" dirty="0" err="1" smtClean="0">
                <a:solidFill>
                  <a:schemeClr val="tx1"/>
                </a:solidFill>
                <a:latin typeface="+mn-lt"/>
                <a:ea typeface="+mn-ea"/>
                <a:cs typeface="+mn-cs"/>
              </a:rPr>
              <a:t>straffbar</a:t>
            </a:r>
            <a:r>
              <a:rPr lang="de-CH" sz="1600" kern="1200" baseline="0" dirty="0" smtClean="0">
                <a:solidFill>
                  <a:schemeClr val="tx1"/>
                </a:solidFill>
                <a:latin typeface="+mn-lt"/>
                <a:ea typeface="+mn-ea"/>
                <a:cs typeface="+mn-cs"/>
              </a:rPr>
              <a:t>, da «ping» und «</a:t>
            </a:r>
            <a:r>
              <a:rPr lang="de-CH" sz="1600" kern="1200" baseline="0" dirty="0" err="1" smtClean="0">
                <a:solidFill>
                  <a:schemeClr val="tx1"/>
                </a:solidFill>
                <a:latin typeface="+mn-lt"/>
                <a:ea typeface="+mn-ea"/>
                <a:cs typeface="+mn-cs"/>
              </a:rPr>
              <a:t>tracert</a:t>
            </a:r>
            <a:r>
              <a:rPr lang="de-CH" sz="1600" kern="1200" baseline="0" dirty="0" smtClean="0">
                <a:solidFill>
                  <a:schemeClr val="tx1"/>
                </a:solidFill>
                <a:latin typeface="+mn-lt"/>
                <a:ea typeface="+mn-ea"/>
                <a:cs typeface="+mn-cs"/>
              </a:rPr>
              <a:t>» installiert sind.</a:t>
            </a:r>
            <a:endParaRPr lang="de-CH" sz="1600" kern="1200" dirty="0" smtClean="0">
              <a:solidFill>
                <a:schemeClr val="tx1"/>
              </a:solidFill>
              <a:latin typeface="+mn-lt"/>
              <a:ea typeface="+mn-ea"/>
              <a:cs typeface="+mn-cs"/>
            </a:endParaRPr>
          </a:p>
          <a:p>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38</a:t>
            </a:fld>
            <a:endParaRPr lang="de-CH"/>
          </a:p>
        </p:txBody>
      </p:sp>
    </p:spTree>
    <p:extLst>
      <p:ext uri="{BB962C8B-B14F-4D97-AF65-F5344CB8AC3E}">
        <p14:creationId xmlns:p14="http://schemas.microsoft.com/office/powerpoint/2010/main" val="1068776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kern="1200" dirty="0" smtClean="0">
                <a:solidFill>
                  <a:schemeClr val="tx1"/>
                </a:solidFill>
                <a:latin typeface="+mn-lt"/>
                <a:ea typeface="+mn-ea"/>
                <a:cs typeface="+mn-cs"/>
              </a:rPr>
              <a:t>Arbeitsblatt</a:t>
            </a:r>
            <a:r>
              <a:rPr lang="de-CH" sz="1600" kern="1200" baseline="0" dirty="0" smtClean="0">
                <a:solidFill>
                  <a:schemeClr val="tx1"/>
                </a:solidFill>
                <a:latin typeface="+mn-lt"/>
                <a:ea typeface="+mn-ea"/>
                <a:cs typeface="+mn-cs"/>
              </a:rPr>
              <a:t> «Mit ARP den ARP Cache manipulieren»</a:t>
            </a:r>
          </a:p>
          <a:p>
            <a:endParaRPr lang="de-CH" sz="16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Die Versuche zeigen, dass sich grundsätzlich die Zuweisung von MAC- und IP-Adresse beliebig manipulieren lässt. Um eine Manipulation der ARP-Tabelle eines fremden Computers durchzuführen, wird von Angreifer aus eine gefälschte ARP-Antwort (auf die nie eine Anfrage stattgefunden hat) an das Opfer gesendet. Das</a:t>
            </a:r>
            <a:r>
              <a:rPr lang="de-CH" sz="1200" kern="1200" baseline="0" dirty="0" smtClean="0">
                <a:solidFill>
                  <a:schemeClr val="tx1"/>
                </a:solidFill>
                <a:latin typeface="+mn-lt"/>
                <a:ea typeface="+mn-ea"/>
                <a:cs typeface="+mn-cs"/>
              </a:rPr>
              <a:t> Opfer nimmt die neuen Angaben in seine Tabelle auf.</a:t>
            </a:r>
            <a:endParaRPr lang="de-CH" sz="1200" kern="1200" dirty="0" smtClean="0">
              <a:solidFill>
                <a:schemeClr val="tx1"/>
              </a:solidFill>
              <a:latin typeface="+mn-lt"/>
              <a:ea typeface="+mn-ea"/>
              <a:cs typeface="+mn-cs"/>
            </a:endParaRPr>
          </a:p>
          <a:p>
            <a:endParaRPr lang="de-CH" sz="1200" kern="1200" dirty="0" smtClean="0">
              <a:solidFill>
                <a:schemeClr val="tx1"/>
              </a:solidFill>
              <a:latin typeface="+mn-lt"/>
              <a:ea typeface="+mn-ea"/>
              <a:cs typeface="+mn-cs"/>
            </a:endParaRPr>
          </a:p>
          <a:p>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In der Unterrichtseinheit mit Cain &amp; Abel wird genau das ausgenutzt, um den Netzwerkverkehr eines anderen Computers über den Angreifer-PC umzuleiten und dort alles mitzulesen</a:t>
            </a:r>
            <a:endParaRPr lang="de-CH" sz="16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39</a:t>
            </a:fld>
            <a:endParaRPr lang="de-CH"/>
          </a:p>
        </p:txBody>
      </p:sp>
    </p:spTree>
    <p:extLst>
      <p:ext uri="{BB962C8B-B14F-4D97-AF65-F5344CB8AC3E}">
        <p14:creationId xmlns:p14="http://schemas.microsoft.com/office/powerpoint/2010/main" val="387341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55600" indent="-355600">
              <a:lnSpc>
                <a:spcPct val="150000"/>
              </a:lnSpc>
              <a:buFont typeface="Arial" pitchFamily="34" charset="0"/>
              <a:buNone/>
              <a:tabLst>
                <a:tab pos="355600" algn="l"/>
              </a:tabLst>
            </a:pPr>
            <a:r>
              <a:rPr lang="de-CH" sz="1000" b="0" dirty="0" smtClean="0">
                <a:solidFill>
                  <a:srgbClr val="FFCC00"/>
                </a:solidFill>
              </a:rPr>
              <a:t>Überblick </a:t>
            </a:r>
          </a:p>
          <a:p>
            <a:pPr marL="355600" indent="-355600">
              <a:lnSpc>
                <a:spcPct val="150000"/>
              </a:lnSpc>
              <a:buFont typeface="Arial" pitchFamily="34" charset="0"/>
              <a:buAutoNum type="arabicParenR" startAt="2"/>
              <a:tabLst>
                <a:tab pos="355600" algn="l"/>
              </a:tabLst>
            </a:pPr>
            <a:r>
              <a:rPr lang="de-CH" sz="1000" b="0" dirty="0" smtClean="0">
                <a:solidFill>
                  <a:srgbClr val="FFCC00"/>
                </a:solidFill>
              </a:rPr>
              <a:t>Wie gelangt die Information innerhalb eines Computers ins Netz?</a:t>
            </a:r>
          </a:p>
          <a:p>
            <a:pPr marL="355600" indent="-355600">
              <a:lnSpc>
                <a:spcPct val="150000"/>
              </a:lnSpc>
              <a:buFont typeface="Arial" pitchFamily="34" charset="0"/>
              <a:buChar char="•"/>
              <a:tabLst>
                <a:tab pos="355600" algn="l"/>
              </a:tabLst>
            </a:pPr>
            <a:r>
              <a:rPr lang="de-CH" sz="1000" b="0" dirty="0" smtClean="0">
                <a:solidFill>
                  <a:srgbClr val="FFCC00"/>
                </a:solidFill>
              </a:rPr>
              <a:t>Wenn wir eine Mail</a:t>
            </a:r>
            <a:r>
              <a:rPr lang="de-CH" sz="1000" b="0" baseline="0" dirty="0" smtClean="0">
                <a:solidFill>
                  <a:srgbClr val="FFCC00"/>
                </a:solidFill>
              </a:rPr>
              <a:t> schreiben und sie durch klicken auf «senden» verschicken, wo geht es hin?</a:t>
            </a:r>
          </a:p>
          <a:p>
            <a:pPr marL="355600" indent="-355600">
              <a:lnSpc>
                <a:spcPct val="150000"/>
              </a:lnSpc>
              <a:buFont typeface="Arial" pitchFamily="34" charset="0"/>
              <a:buChar char="•"/>
              <a:tabLst>
                <a:tab pos="355600" algn="l"/>
              </a:tabLst>
            </a:pPr>
            <a:r>
              <a:rPr lang="de-CH" sz="1000" b="0" baseline="0" dirty="0" smtClean="0">
                <a:solidFill>
                  <a:srgbClr val="FFCC00"/>
                </a:solidFill>
              </a:rPr>
              <a:t>Was macht das Mailprogramm mit dem Mail?</a:t>
            </a:r>
          </a:p>
          <a:p>
            <a:pPr marL="355600" indent="-355600">
              <a:lnSpc>
                <a:spcPct val="150000"/>
              </a:lnSpc>
              <a:buFont typeface="Arial" pitchFamily="34" charset="0"/>
              <a:buChar char="•"/>
              <a:tabLst>
                <a:tab pos="355600" algn="l"/>
              </a:tabLst>
            </a:pPr>
            <a:r>
              <a:rPr lang="de-CH" sz="1000" b="0" baseline="0" dirty="0" smtClean="0">
                <a:solidFill>
                  <a:srgbClr val="FFCC00"/>
                </a:solidFill>
              </a:rPr>
              <a:t>Wie gelangen die Informationen vom Mailprogramm bis zur physikalischen Leitung, die den elektrischen Impuls auf das Netzwerkkabel sendet?</a:t>
            </a:r>
          </a:p>
          <a:p>
            <a:pPr marL="355600" indent="-355600">
              <a:lnSpc>
                <a:spcPct val="150000"/>
              </a:lnSpc>
              <a:buFont typeface="Arial" pitchFamily="34" charset="0"/>
              <a:buChar char="•"/>
              <a:tabLst>
                <a:tab pos="355600" algn="l"/>
              </a:tabLst>
            </a:pPr>
            <a:r>
              <a:rPr lang="de-CH" sz="1000" b="0" baseline="0" dirty="0" smtClean="0">
                <a:solidFill>
                  <a:srgbClr val="FFCC00"/>
                </a:solidFill>
              </a:rPr>
              <a:t>All diese Fragen werden wir im sog. Schichtenmodell beleuchten und eine Antwort darauf geben. (Weiter wird hier nicht auf die einzelnen Schichten eingegangen.)</a:t>
            </a:r>
          </a:p>
          <a:p>
            <a:pPr marL="355600" marR="0" indent="-355600" algn="l" defTabSz="914400" rtl="0" eaLnBrk="1" fontAlgn="auto" latinLnBrk="0" hangingPunct="1">
              <a:lnSpc>
                <a:spcPct val="150000"/>
              </a:lnSpc>
              <a:spcBef>
                <a:spcPts val="0"/>
              </a:spcBef>
              <a:spcAft>
                <a:spcPts val="0"/>
              </a:spcAft>
              <a:buClrTx/>
              <a:buSzTx/>
              <a:buFont typeface="Arial" pitchFamily="34" charset="0"/>
              <a:buChar char="•"/>
              <a:tabLst>
                <a:tab pos="355600" algn="l"/>
              </a:tabLst>
              <a:defRPr/>
            </a:pPr>
            <a:r>
              <a:rPr lang="de-CH" sz="1000" b="0" baseline="0" dirty="0" smtClean="0">
                <a:solidFill>
                  <a:srgbClr val="FFCC00"/>
                </a:solidFill>
              </a:rPr>
              <a:t>(Hier werden wir die Begriff wie Port, Dienst, Protokoll, … begegnen.)</a:t>
            </a:r>
          </a:p>
          <a:p>
            <a:pPr marL="355600" indent="-355600">
              <a:lnSpc>
                <a:spcPct val="150000"/>
              </a:lnSpc>
              <a:buFont typeface="Arial" pitchFamily="34" charset="0"/>
              <a:buChar char="•"/>
              <a:tabLst>
                <a:tab pos="355600" algn="l"/>
              </a:tabLst>
            </a:pPr>
            <a:endParaRPr lang="de-CH" sz="1000" b="0" dirty="0" smtClean="0">
              <a:solidFill>
                <a:srgbClr val="FFCC00"/>
              </a:solidFill>
            </a:endParaRPr>
          </a:p>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4</a:t>
            </a:fld>
            <a:endParaRPr lang="de-CH" dirty="0"/>
          </a:p>
        </p:txBody>
      </p:sp>
    </p:spTree>
    <p:extLst>
      <p:ext uri="{BB962C8B-B14F-4D97-AF65-F5344CB8AC3E}">
        <p14:creationId xmlns:p14="http://schemas.microsoft.com/office/powerpoint/2010/main" val="3835728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40</a:t>
            </a:fld>
            <a:endParaRPr lang="de-CH"/>
          </a:p>
        </p:txBody>
      </p:sp>
    </p:spTree>
    <p:extLst>
      <p:ext uri="{BB962C8B-B14F-4D97-AF65-F5344CB8AC3E}">
        <p14:creationId xmlns:p14="http://schemas.microsoft.com/office/powerpoint/2010/main" val="4164553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Dienst:</a:t>
            </a:r>
          </a:p>
          <a:p>
            <a:pPr>
              <a:buFont typeface="Arial" pitchFamily="34" charset="0"/>
              <a:buChar char="•"/>
            </a:pPr>
            <a:r>
              <a:rPr lang="de-CH" sz="1200" kern="1200" dirty="0" smtClean="0">
                <a:solidFill>
                  <a:schemeClr val="tx1"/>
                </a:solidFill>
                <a:latin typeface="+mn-lt"/>
                <a:ea typeface="+mn-ea"/>
                <a:cs typeface="+mn-cs"/>
              </a:rPr>
              <a:t> Ein Client</a:t>
            </a:r>
            <a:r>
              <a:rPr lang="de-CH" sz="1200" kern="1200" baseline="0" dirty="0" smtClean="0">
                <a:solidFill>
                  <a:schemeClr val="tx1"/>
                </a:solidFill>
                <a:latin typeface="+mn-lt"/>
                <a:ea typeface="+mn-ea"/>
                <a:cs typeface="+mn-cs"/>
              </a:rPr>
              <a:t> schreibt eine E-Mail und klickt auf seinem PC auf Absenden</a:t>
            </a:r>
          </a:p>
          <a:p>
            <a:pPr>
              <a:buFont typeface="Arial" pitchFamily="34" charset="0"/>
              <a:buChar char="•"/>
            </a:pPr>
            <a:r>
              <a:rPr lang="de-CH" sz="1200" kern="1200" baseline="0" dirty="0" smtClean="0">
                <a:solidFill>
                  <a:schemeClr val="tx1"/>
                </a:solidFill>
                <a:latin typeface="+mn-lt"/>
                <a:ea typeface="+mn-ea"/>
                <a:cs typeface="+mn-cs"/>
              </a:rPr>
              <a:t> Der PC «verarbeitet» die Mail und sendet sie durch die Firewall an das Modem (Bei ADSL ist das ein Router)</a:t>
            </a:r>
          </a:p>
          <a:p>
            <a:pPr>
              <a:buFont typeface="Arial" pitchFamily="34" charset="0"/>
              <a:buChar char="•"/>
            </a:pPr>
            <a:r>
              <a:rPr lang="de-CH" sz="1200" kern="1200" baseline="0" dirty="0" smtClean="0">
                <a:solidFill>
                  <a:schemeClr val="tx1"/>
                </a:solidFill>
                <a:latin typeface="+mn-lt"/>
                <a:ea typeface="+mn-ea"/>
                <a:cs typeface="+mn-cs"/>
              </a:rPr>
              <a:t> Das Modem «verarbeitet» die Daten weiter und macht sie für den Transport bereit.</a:t>
            </a:r>
          </a:p>
          <a:p>
            <a:pPr>
              <a:buFont typeface="Arial" pitchFamily="34" charset="0"/>
              <a:buChar char="•"/>
            </a:pPr>
            <a:r>
              <a:rPr lang="de-CH" sz="1200" kern="1200" baseline="0" dirty="0" smtClean="0">
                <a:solidFill>
                  <a:schemeClr val="tx1"/>
                </a:solidFill>
                <a:latin typeface="+mn-lt"/>
                <a:ea typeface="+mn-ea"/>
                <a:cs typeface="+mn-cs"/>
              </a:rPr>
              <a:t> Das Modem des Providers nimmt die Daten entgegen, «</a:t>
            </a:r>
            <a:r>
              <a:rPr lang="de-CH" sz="1200" kern="1200" baseline="0" dirty="0" err="1" smtClean="0">
                <a:solidFill>
                  <a:schemeClr val="tx1"/>
                </a:solidFill>
                <a:latin typeface="+mn-lt"/>
                <a:ea typeface="+mn-ea"/>
                <a:cs typeface="+mn-cs"/>
              </a:rPr>
              <a:t>entpackt</a:t>
            </a:r>
            <a:r>
              <a:rPr lang="de-CH" sz="1200" kern="1200" baseline="0" dirty="0" smtClean="0">
                <a:solidFill>
                  <a:schemeClr val="tx1"/>
                </a:solidFill>
                <a:latin typeface="+mn-lt"/>
                <a:ea typeface="+mn-ea"/>
                <a:cs typeface="+mn-cs"/>
              </a:rPr>
              <a:t>» sie wieder und schickt sie durch die Firewall und Router an den Server.</a:t>
            </a:r>
          </a:p>
          <a:p>
            <a:pPr>
              <a:buFont typeface="Arial" pitchFamily="34" charset="0"/>
              <a:buChar char="•"/>
            </a:pPr>
            <a:r>
              <a:rPr lang="de-CH" sz="1200" kern="1200" baseline="0" dirty="0" smtClean="0">
                <a:solidFill>
                  <a:schemeClr val="tx1"/>
                </a:solidFill>
                <a:latin typeface="+mn-lt"/>
                <a:ea typeface="+mn-ea"/>
                <a:cs typeface="+mn-cs"/>
              </a:rPr>
              <a:t> Der Server bietet den «Mail-Dienst» an. Er weiss, dass es eine Mail ist und kann deswegen diese weiter verarbeiten.</a:t>
            </a:r>
          </a:p>
          <a:p>
            <a:pPr>
              <a:buFont typeface="Arial" pitchFamily="34" charset="0"/>
              <a:buChar char="•"/>
            </a:pPr>
            <a:r>
              <a:rPr lang="de-CH" sz="1200" kern="1200" baseline="0" dirty="0" smtClean="0">
                <a:solidFill>
                  <a:schemeClr val="tx1"/>
                </a:solidFill>
                <a:latin typeface="+mn-lt"/>
                <a:ea typeface="+mn-ea"/>
                <a:cs typeface="+mn-cs"/>
              </a:rPr>
              <a:t> Der Sever bietet in diesem Beispiel den Mail-Dienst an, der Client nimmt diesen Dienst in Anspruch.</a:t>
            </a:r>
          </a:p>
          <a:p>
            <a:pPr>
              <a:buFont typeface="Arial" pitchFamily="34" charset="0"/>
              <a:buChar char="•"/>
            </a:pPr>
            <a:r>
              <a:rPr lang="de-CH" sz="1200" kern="1200" baseline="0" dirty="0" smtClean="0">
                <a:solidFill>
                  <a:schemeClr val="tx1"/>
                </a:solidFill>
                <a:latin typeface="+mn-lt"/>
                <a:ea typeface="+mn-ea"/>
                <a:cs typeface="+mn-cs"/>
              </a:rPr>
              <a:t> Ein Dienst ist eine Funktion, die ein Gerät anderen Geräten zur Verfügung stellt.</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41</a:t>
            </a:fld>
            <a:endParaRPr lang="de-CH"/>
          </a:p>
        </p:txBody>
      </p:sp>
    </p:spTree>
    <p:extLst>
      <p:ext uri="{BB962C8B-B14F-4D97-AF65-F5344CB8AC3E}">
        <p14:creationId xmlns:p14="http://schemas.microsoft.com/office/powerpoint/2010/main" val="4128888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42</a:t>
            </a:fld>
            <a:endParaRPr lang="de-CH"/>
          </a:p>
        </p:txBody>
      </p:sp>
    </p:spTree>
    <p:extLst>
      <p:ext uri="{BB962C8B-B14F-4D97-AF65-F5344CB8AC3E}">
        <p14:creationId xmlns:p14="http://schemas.microsoft.com/office/powerpoint/2010/main" val="3415592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Ein Protokoll ist eine Vereinbarung, wie die Kommunikation und Datenübertragung zwischen zwei Parteien ablaufen soll.</a:t>
            </a:r>
          </a:p>
          <a:p>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Lässt</a:t>
            </a:r>
            <a:r>
              <a:rPr lang="de-CH" sz="1200" kern="1200" baseline="0" dirty="0" smtClean="0">
                <a:solidFill>
                  <a:schemeClr val="tx1"/>
                </a:solidFill>
                <a:latin typeface="+mn-lt"/>
                <a:ea typeface="+mn-ea"/>
                <a:cs typeface="+mn-cs"/>
              </a:rPr>
              <a:t> sich gut mit einem Protokoll eines Staatsbesuches vergleichen: Auch hier ist genau beschrieben, wer, wem, wann die Hand gibt, auf welcher Seite er zu gehen hat und wo er stehen bleiben muss.</a:t>
            </a:r>
          </a:p>
          <a:p>
            <a:endParaRPr lang="de-CH" sz="1200" kern="1200" baseline="0" dirty="0" smtClean="0">
              <a:solidFill>
                <a:schemeClr val="tx1"/>
              </a:solidFill>
              <a:latin typeface="+mn-lt"/>
              <a:ea typeface="+mn-ea"/>
              <a:cs typeface="+mn-cs"/>
            </a:endParaRPr>
          </a:p>
          <a:p>
            <a:r>
              <a:rPr lang="de-CH" sz="1200" kern="1200" baseline="0" dirty="0" smtClean="0">
                <a:solidFill>
                  <a:schemeClr val="tx1"/>
                </a:solidFill>
                <a:latin typeface="+mn-lt"/>
                <a:ea typeface="+mn-ea"/>
                <a:cs typeface="+mn-cs"/>
              </a:rPr>
              <a:t>Protokolle treten meist im Zusammenhang mit Diensten auf: Bietet ein Server einen Dienst an, so muss der Client wissen, wie er diesen Dienst in Anspruch nehmen kann. Wenn er nicht weiss, welche Abmachungen für diesen Dienst gelten, kann er ihn auch nicht verwenden.</a:t>
            </a:r>
          </a:p>
          <a:p>
            <a:endParaRPr lang="de-CH" sz="1200" kern="1200" baseline="0" dirty="0" smtClean="0">
              <a:solidFill>
                <a:schemeClr val="tx1"/>
              </a:solidFill>
              <a:latin typeface="+mn-lt"/>
              <a:ea typeface="+mn-ea"/>
              <a:cs typeface="+mn-cs"/>
            </a:endParaRPr>
          </a:p>
          <a:p>
            <a:r>
              <a:rPr lang="de-CH" sz="1200" kern="1200" baseline="0" dirty="0" smtClean="0">
                <a:solidFill>
                  <a:schemeClr val="tx1"/>
                </a:solidFill>
                <a:latin typeface="+mn-lt"/>
                <a:ea typeface="+mn-ea"/>
                <a:cs typeface="+mn-cs"/>
              </a:rPr>
              <a:t>Hier ein Beispiel eines SMTP-Protokolls um eine Mail zu verschicken:</a:t>
            </a:r>
          </a:p>
          <a:p>
            <a:pPr marL="228600" indent="-228600">
              <a:buFont typeface="+mj-lt"/>
              <a:buAutoNum type="arabicPeriod"/>
            </a:pPr>
            <a:r>
              <a:rPr lang="de-CH" sz="1200" kern="1200" baseline="0" dirty="0" smtClean="0">
                <a:solidFill>
                  <a:schemeClr val="tx1"/>
                </a:solidFill>
                <a:latin typeface="+mn-lt"/>
                <a:ea typeface="+mn-ea"/>
                <a:cs typeface="+mn-cs"/>
              </a:rPr>
              <a:t>Zuerst wird der SMTP-Dienst des Servers «angerufen»</a:t>
            </a:r>
          </a:p>
          <a:p>
            <a:pPr marL="228600" indent="-228600">
              <a:buFont typeface="+mj-lt"/>
              <a:buAutoNum type="arabicPeriod"/>
            </a:pPr>
            <a:r>
              <a:rPr lang="de-CH" sz="1200" kern="1200" baseline="0" dirty="0" smtClean="0">
                <a:solidFill>
                  <a:schemeClr val="tx1"/>
                </a:solidFill>
                <a:latin typeface="+mn-lt"/>
                <a:ea typeface="+mn-ea"/>
                <a:cs typeface="+mn-cs"/>
              </a:rPr>
              <a:t>Die Verbindung wird aufgebaut, wenn der Dienst vom Server angeboten wird.</a:t>
            </a:r>
          </a:p>
          <a:p>
            <a:pPr marL="228600" indent="-228600">
              <a:buFont typeface="+mj-lt"/>
              <a:buAutoNum type="arabicPeriod"/>
            </a:pPr>
            <a:r>
              <a:rPr lang="de-CH" sz="1200" kern="1200" baseline="0" dirty="0" smtClean="0">
                <a:solidFill>
                  <a:schemeClr val="tx1"/>
                </a:solidFill>
                <a:latin typeface="+mn-lt"/>
                <a:ea typeface="+mn-ea"/>
                <a:cs typeface="+mn-cs"/>
              </a:rPr>
              <a:t>Wir beginnen die Kommunikation nach dem Protokoll: Es braucht das Wort «HELO» als Begrüssung</a:t>
            </a:r>
          </a:p>
          <a:p>
            <a:pPr marL="228600" indent="-228600">
              <a:buFont typeface="+mj-lt"/>
              <a:buAutoNum type="arabicPeriod"/>
            </a:pPr>
            <a:r>
              <a:rPr lang="de-CH" sz="1200" kern="1200" baseline="0" dirty="0" smtClean="0">
                <a:solidFill>
                  <a:schemeClr val="tx1"/>
                </a:solidFill>
                <a:latin typeface="+mn-lt"/>
                <a:ea typeface="+mn-ea"/>
                <a:cs typeface="+mn-cs"/>
              </a:rPr>
              <a:t>Wenn wir uns ans Protokoll halten, antwortet der Server korrekt und wir können nun den nächsten Schritt in Angriff nehmen: Wir wollen eine Mail absenden.</a:t>
            </a:r>
          </a:p>
          <a:p>
            <a:pPr marL="228600" indent="-228600">
              <a:buFont typeface="+mj-lt"/>
              <a:buAutoNum type="arabicPeriod"/>
            </a:pPr>
            <a:r>
              <a:rPr lang="de-CH" sz="1200" kern="1200" baseline="0" dirty="0" smtClean="0">
                <a:solidFill>
                  <a:schemeClr val="tx1"/>
                </a:solidFill>
                <a:latin typeface="+mn-lt"/>
                <a:ea typeface="+mn-ea"/>
                <a:cs typeface="+mn-cs"/>
              </a:rPr>
              <a:t>Zuerst wird der Absender eingegeben.</a:t>
            </a:r>
          </a:p>
          <a:p>
            <a:pPr marL="228600" indent="-228600">
              <a:buFont typeface="+mj-lt"/>
              <a:buAutoNum type="arabicPeriod"/>
            </a:pPr>
            <a:r>
              <a:rPr lang="de-CH" sz="1200" kern="1200" baseline="0" dirty="0" smtClean="0">
                <a:solidFill>
                  <a:schemeClr val="tx1"/>
                </a:solidFill>
                <a:latin typeface="+mn-lt"/>
                <a:ea typeface="+mn-ea"/>
                <a:cs typeface="+mn-cs"/>
              </a:rPr>
              <a:t>Danach der Empfänger</a:t>
            </a:r>
          </a:p>
          <a:p>
            <a:pPr marL="228600" indent="-228600">
              <a:buFont typeface="+mj-lt"/>
              <a:buAutoNum type="arabicPeriod"/>
            </a:pPr>
            <a:r>
              <a:rPr lang="de-CH" sz="1200" kern="1200" baseline="0" dirty="0" smtClean="0">
                <a:solidFill>
                  <a:schemeClr val="tx1"/>
                </a:solidFill>
                <a:latin typeface="+mn-lt"/>
                <a:ea typeface="+mn-ea"/>
                <a:cs typeface="+mn-cs"/>
              </a:rPr>
              <a:t>Und schliesslich die Daten</a:t>
            </a:r>
          </a:p>
          <a:p>
            <a:pPr marL="228600" indent="-228600">
              <a:buFont typeface="+mj-lt"/>
              <a:buAutoNum type="arabicPeriod"/>
            </a:pPr>
            <a:endParaRPr lang="de-CH" sz="1200" kern="1200" baseline="0" dirty="0" smtClean="0">
              <a:solidFill>
                <a:schemeClr val="tx1"/>
              </a:solidFill>
              <a:latin typeface="+mn-lt"/>
              <a:ea typeface="+mn-ea"/>
              <a:cs typeface="+mn-cs"/>
            </a:endParaRPr>
          </a:p>
          <a:p>
            <a:pPr marL="0" lvl="0" indent="-228600">
              <a:buFont typeface="+mj-lt"/>
              <a:buNone/>
            </a:pPr>
            <a:r>
              <a:rPr lang="de-CH" sz="1200" kern="1200" baseline="0" dirty="0" smtClean="0">
                <a:solidFill>
                  <a:schemeClr val="tx1"/>
                </a:solidFill>
                <a:latin typeface="+mn-lt"/>
                <a:ea typeface="+mn-ea"/>
                <a:cs typeface="+mn-cs"/>
              </a:rPr>
              <a:t>Das Beispiel ist nicht vollständig – aber so funktioniert mehr oder weniger das Mail-Protokoll. Wir brauchen also kein Mail-Programm, wenn wir das Protokoll kennen würden. Da aber die meisten Leute nicht über Konsole arbeiten können und das Protokoll nicht kennen, übernimmt das Mail-Programm diese Formalitäten bei jeder Mail, die wir senden oder erhalten.</a:t>
            </a:r>
          </a:p>
          <a:p>
            <a:pPr marL="0" lvl="0" indent="-228600">
              <a:buFont typeface="+mj-lt"/>
              <a:buNone/>
            </a:pPr>
            <a:endParaRPr lang="de-CH" sz="1200" kern="1200" baseline="0" dirty="0" smtClean="0">
              <a:solidFill>
                <a:schemeClr val="tx1"/>
              </a:solidFill>
              <a:latin typeface="+mn-lt"/>
              <a:ea typeface="+mn-ea"/>
              <a:cs typeface="+mn-cs"/>
            </a:endParaRPr>
          </a:p>
          <a:p>
            <a:pPr marL="0" lvl="0" indent="-228600">
              <a:buFont typeface="+mj-lt"/>
              <a:buNone/>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43</a:t>
            </a:fld>
            <a:endParaRPr lang="de-CH"/>
          </a:p>
        </p:txBody>
      </p:sp>
    </p:spTree>
    <p:extLst>
      <p:ext uri="{BB962C8B-B14F-4D97-AF65-F5344CB8AC3E}">
        <p14:creationId xmlns:p14="http://schemas.microsoft.com/office/powerpoint/2010/main" val="1347444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Bisher haben wir Dienste</a:t>
            </a:r>
            <a:r>
              <a:rPr lang="de-CH" sz="1200" kern="1200" baseline="0" dirty="0" smtClean="0">
                <a:solidFill>
                  <a:schemeClr val="tx1"/>
                </a:solidFill>
                <a:latin typeface="+mn-lt"/>
                <a:ea typeface="+mn-ea"/>
                <a:cs typeface="+mn-cs"/>
              </a:rPr>
              <a:t> als eine angebotene Funktionalität eines Servers betrachtet. Dies ist sicherlich die ursprünglich Herkunft des Begriffs. Heutzutage werden aber Dienste viel allgemeiner betrachtet: Dienste sind angebotene Funktionalitäten zwischen Software </a:t>
            </a:r>
            <a:r>
              <a:rPr lang="de-CH" sz="1200" kern="1200" baseline="0" smtClean="0">
                <a:solidFill>
                  <a:schemeClr val="tx1"/>
                </a:solidFill>
                <a:latin typeface="+mn-lt"/>
                <a:ea typeface="+mn-ea"/>
                <a:cs typeface="+mn-cs"/>
              </a:rPr>
              <a:t>und/oder Hardwarekomponenten</a:t>
            </a:r>
            <a:r>
              <a:rPr lang="de-CH"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Der eigene Rechner bietet sehr viele Systemdienste an. Es sind Funktionalitäten auf die andere Ressourcen zurückgreifen und vom System angeboten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Die Komponenten kann man sich als Schichten vorstellen, die wie als Server und Client funktionieren und miteinander kommunizieren müssen.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44</a:t>
            </a:fld>
            <a:endParaRPr lang="de-CH"/>
          </a:p>
        </p:txBody>
      </p:sp>
    </p:spTree>
    <p:extLst>
      <p:ext uri="{BB962C8B-B14F-4D97-AF65-F5344CB8AC3E}">
        <p14:creationId xmlns:p14="http://schemas.microsoft.com/office/powerpoint/2010/main" val="1151987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Will</a:t>
            </a:r>
            <a:r>
              <a:rPr lang="de-CH" sz="1200" kern="1200" baseline="0" dirty="0" smtClean="0">
                <a:solidFill>
                  <a:schemeClr val="tx1"/>
                </a:solidFill>
                <a:latin typeface="+mn-lt"/>
                <a:ea typeface="+mn-ea"/>
                <a:cs typeface="+mn-cs"/>
              </a:rPr>
              <a:t> eine Schicht irgendetwas von der nächsten darunter liegenden, so beansprucht sie dessen Dienst nach einer fest vordefinierten Art und Weise, dem Protokoll. Die Kommunikation zur nächsten Schicht funktioniert nach dem selben Prinzip: Die Schicht bietet gewisse Dienste an, die die darüber liegenden Schicht in Anspruch nehmen kann. Wenn sie es tut, muss sie sich an das entsprechende Protokoll halten.</a:t>
            </a:r>
            <a:endParaRPr lang="de-CH"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45</a:t>
            </a:fld>
            <a:endParaRPr lang="de-CH"/>
          </a:p>
        </p:txBody>
      </p:sp>
    </p:spTree>
    <p:extLst>
      <p:ext uri="{BB962C8B-B14F-4D97-AF65-F5344CB8AC3E}">
        <p14:creationId xmlns:p14="http://schemas.microsoft.com/office/powerpoint/2010/main" val="4065191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Starte das Programm « </a:t>
            </a:r>
            <a:r>
              <a:rPr lang="de-CH" sz="1200" kern="1200" baseline="0" dirty="0" err="1" smtClean="0">
                <a:solidFill>
                  <a:schemeClr val="tx1"/>
                </a:solidFill>
                <a:latin typeface="+mn-lt"/>
                <a:ea typeface="+mn-ea"/>
                <a:cs typeface="+mn-cs"/>
              </a:rPr>
              <a:t>msconfig</a:t>
            </a:r>
            <a:r>
              <a:rPr lang="de-CH" sz="1200" kern="1200" baseline="0" dirty="0" smtClean="0">
                <a:solidFill>
                  <a:schemeClr val="tx1"/>
                </a:solidFill>
                <a:latin typeface="+mn-lt"/>
                <a:ea typeface="+mn-ea"/>
                <a:cs typeface="+mn-cs"/>
              </a:rPr>
              <a:t> » und schau dir die laufenden Dienste auf deinem PC an. Erkennst du irgend einen wieder?</a:t>
            </a:r>
            <a:endParaRPr lang="de-CH"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46</a:t>
            </a:fld>
            <a:endParaRPr lang="de-CH"/>
          </a:p>
        </p:txBody>
      </p:sp>
    </p:spTree>
    <p:extLst>
      <p:ext uri="{BB962C8B-B14F-4D97-AF65-F5344CB8AC3E}">
        <p14:creationId xmlns:p14="http://schemas.microsoft.com/office/powerpoint/2010/main" val="2871911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Ein Dienst der von einem</a:t>
            </a:r>
            <a:r>
              <a:rPr lang="de-CH" sz="1200" kern="1200" baseline="0" dirty="0" smtClean="0">
                <a:solidFill>
                  <a:schemeClr val="tx1"/>
                </a:solidFill>
                <a:latin typeface="+mn-lt"/>
                <a:ea typeface="+mn-ea"/>
                <a:cs typeface="+mn-cs"/>
              </a:rPr>
              <a:t> Server angeboten wird, ist solange inaktiv, bis eine Anfrage von aussen kommt. Er ist sozusagen in einem Standby-Modus. Sie sitzen hinter nummerierten «Türen», den sog. «Ports» und warten, bis eine Anfrage kommt.</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Will ein Client den Dienst «http» des Webservers in Anspruch nehmen, so muss er den Dienst zusammen mit der Portnummer 80 verwenden. Ansonsten wird die Anfrage an die falsche Tür geleitet und der entsprechende Dienst hinter der Tür, kann mit der Anfrage nichts anfangen.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Ein Dienst ist ähnlich wie ein Beamter hinter seinem Schreibtisch, der nur reagiert, wenn die richtige Post durch seine Tür hindurch kommt. Ist ein Brief an ihn adressiert, wird er bearbeitet, ist es nicht sein Zuständigkeitsbereich, wird er beim Computer in den Müll geworfen.</a:t>
            </a:r>
          </a:p>
        </p:txBody>
      </p:sp>
      <p:sp>
        <p:nvSpPr>
          <p:cNvPr id="4" name="Foliennummernplatzhalter 3"/>
          <p:cNvSpPr>
            <a:spLocks noGrp="1"/>
          </p:cNvSpPr>
          <p:nvPr>
            <p:ph type="sldNum" sz="quarter" idx="10"/>
          </p:nvPr>
        </p:nvSpPr>
        <p:spPr/>
        <p:txBody>
          <a:bodyPr/>
          <a:lstStyle/>
          <a:p>
            <a:fld id="{67D810C1-9E29-4B73-BADF-8A1A62A1D7AA}" type="slidenum">
              <a:rPr lang="de-CH" smtClean="0"/>
              <a:pPr/>
              <a:t>47</a:t>
            </a:fld>
            <a:endParaRPr lang="de-CH"/>
          </a:p>
        </p:txBody>
      </p:sp>
    </p:spTree>
    <p:extLst>
      <p:ext uri="{BB962C8B-B14F-4D97-AF65-F5344CB8AC3E}">
        <p14:creationId xmlns:p14="http://schemas.microsoft.com/office/powerpoint/2010/main" val="4161198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Die</a:t>
            </a:r>
            <a:r>
              <a:rPr lang="de-CH" sz="1200" kern="1200" baseline="0" dirty="0" smtClean="0">
                <a:solidFill>
                  <a:schemeClr val="tx1"/>
                </a:solidFill>
                <a:latin typeface="+mn-lt"/>
                <a:ea typeface="+mn-ea"/>
                <a:cs typeface="+mn-cs"/>
              </a:rPr>
              <a:t> Portnummer ist 16 Bit lang, d.h. man kann 2^16-1 Zahlen = 65‘535 adressieren. Einige Ports sind wie gesagt bereits belegt und vordefiniert: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7→Echo</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20,21→FTP</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23→Telnet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25/587→SMTP, ESMTP</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53→DNS</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80,8080→HTTP</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110→POP3</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143→IMAP</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443→HTTPS</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D.h. wenn ein Client ein Mail versenden will, so muss er den Port 25 vom Server ansprechen, denn hinter dieser Türe wartet der SMTP-Dienst. Schickt man die Anfrage auf den falschen Port, reagiert natürlich niemand drauf.</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Mehr auf: </a:t>
            </a:r>
            <a:r>
              <a:rPr lang="en-US" sz="1200" u="sng" kern="1200" dirty="0" smtClean="0">
                <a:solidFill>
                  <a:schemeClr val="tx1"/>
                </a:solidFill>
                <a:latin typeface="+mn-lt"/>
                <a:ea typeface="+mn-ea"/>
                <a:cs typeface="+mn-cs"/>
                <a:hlinkClick r:id="rId3"/>
              </a:rPr>
              <a:t>http://www.iana.org/assignments/port-numbers</a:t>
            </a:r>
            <a:r>
              <a:rPr lang="de-DE" sz="1200" kern="1200" dirty="0" smtClean="0">
                <a:solidFill>
                  <a:schemeClr val="tx1"/>
                </a:solidFill>
                <a:latin typeface="+mn-lt"/>
                <a:ea typeface="+mn-ea"/>
                <a:cs typeface="+mn-cs"/>
              </a:rPr>
              <a:t> </a:t>
            </a:r>
            <a:endParaRPr lang="de-CH"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 </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48</a:t>
            </a:fld>
            <a:endParaRPr lang="de-CH"/>
          </a:p>
        </p:txBody>
      </p:sp>
    </p:spTree>
    <p:extLst>
      <p:ext uri="{BB962C8B-B14F-4D97-AF65-F5344CB8AC3E}">
        <p14:creationId xmlns:p14="http://schemas.microsoft.com/office/powerpoint/2010/main" val="3885064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Praktische Übung zu Port, Dienst, Protokoll</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Verteile allen das Dokument «05_Arbeitsblatt </a:t>
            </a:r>
            <a:r>
              <a:rPr lang="de-CH" sz="1200" kern="1200" dirty="0" err="1" smtClean="0">
                <a:solidFill>
                  <a:schemeClr val="tx1"/>
                </a:solidFill>
                <a:latin typeface="+mn-lt"/>
                <a:ea typeface="+mn-ea"/>
                <a:cs typeface="+mn-cs"/>
              </a:rPr>
              <a:t>PortsDiensteProtokolle</a:t>
            </a:r>
            <a:r>
              <a:rPr lang="de-CH" sz="1200" kern="1200" dirty="0" smtClean="0">
                <a:solidFill>
                  <a:schemeClr val="tx1"/>
                </a:solidFill>
                <a:latin typeface="+mn-lt"/>
                <a:ea typeface="+mn-ea"/>
                <a:cs typeface="+mn-cs"/>
              </a:rPr>
              <a:t>»</a:t>
            </a:r>
          </a:p>
        </p:txBody>
      </p:sp>
      <p:sp>
        <p:nvSpPr>
          <p:cNvPr id="4" name="Foliennummernplatzhalter 3"/>
          <p:cNvSpPr>
            <a:spLocks noGrp="1"/>
          </p:cNvSpPr>
          <p:nvPr>
            <p:ph type="sldNum" sz="quarter" idx="10"/>
          </p:nvPr>
        </p:nvSpPr>
        <p:spPr/>
        <p:txBody>
          <a:bodyPr/>
          <a:lstStyle/>
          <a:p>
            <a:fld id="{67D810C1-9E29-4B73-BADF-8A1A62A1D7AA}" type="slidenum">
              <a:rPr lang="de-CH" smtClean="0"/>
              <a:pPr/>
              <a:t>49</a:t>
            </a:fld>
            <a:endParaRPr lang="de-CH"/>
          </a:p>
        </p:txBody>
      </p:sp>
    </p:spTree>
    <p:extLst>
      <p:ext uri="{BB962C8B-B14F-4D97-AF65-F5344CB8AC3E}">
        <p14:creationId xmlns:p14="http://schemas.microsoft.com/office/powerpoint/2010/main" val="255855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55600" indent="-355600">
              <a:lnSpc>
                <a:spcPct val="150000"/>
              </a:lnSpc>
              <a:buFont typeface="Arial" pitchFamily="34" charset="0"/>
              <a:buNone/>
              <a:tabLst>
                <a:tab pos="355600" algn="l"/>
              </a:tabLst>
            </a:pPr>
            <a:r>
              <a:rPr lang="de-CH" sz="1000" b="0" dirty="0" smtClean="0">
                <a:solidFill>
                  <a:srgbClr val="FFCC00"/>
                </a:solidFill>
              </a:rPr>
              <a:t>Überblick</a:t>
            </a:r>
          </a:p>
          <a:p>
            <a:pPr marL="355600" indent="-355600">
              <a:lnSpc>
                <a:spcPct val="150000"/>
              </a:lnSpc>
              <a:buFont typeface="Arial" pitchFamily="34" charset="0"/>
              <a:buNone/>
              <a:tabLst>
                <a:tab pos="355600" algn="l"/>
              </a:tabLst>
            </a:pPr>
            <a:r>
              <a:rPr lang="de-CH" sz="1000" b="0" dirty="0" smtClean="0">
                <a:solidFill>
                  <a:srgbClr val="FFCC00"/>
                </a:solidFill>
              </a:rPr>
              <a:t>3)	Schwachstellen erkennen, ausnutzen und beheben</a:t>
            </a:r>
          </a:p>
          <a:p>
            <a:pPr marL="355600" indent="-355600">
              <a:lnSpc>
                <a:spcPct val="150000"/>
              </a:lnSpc>
              <a:buFont typeface="Arial" pitchFamily="34" charset="0"/>
              <a:buChar char="•"/>
              <a:tabLst>
                <a:tab pos="355600" algn="l"/>
              </a:tabLst>
            </a:pPr>
            <a:r>
              <a:rPr lang="de-CH" sz="1000" b="0" dirty="0" smtClean="0">
                <a:solidFill>
                  <a:srgbClr val="FFCC00"/>
                </a:solidFill>
              </a:rPr>
              <a:t>Bei all diesen Themen werden wir uns speziell die Schwachstellen des Systems anschauen.</a:t>
            </a:r>
          </a:p>
          <a:p>
            <a:pPr marL="355600" indent="-355600">
              <a:lnSpc>
                <a:spcPct val="150000"/>
              </a:lnSpc>
              <a:buFont typeface="Arial" pitchFamily="34" charset="0"/>
              <a:buChar char="•"/>
              <a:tabLst>
                <a:tab pos="355600" algn="l"/>
              </a:tabLst>
            </a:pPr>
            <a:r>
              <a:rPr lang="de-CH" sz="1000" b="0" dirty="0" smtClean="0">
                <a:solidFill>
                  <a:srgbClr val="FFCC00"/>
                </a:solidFill>
              </a:rPr>
              <a:t>Wieso stellt ein Systemteil eine Schwachstelle dar?</a:t>
            </a:r>
          </a:p>
          <a:p>
            <a:pPr marL="355600" indent="-355600">
              <a:lnSpc>
                <a:spcPct val="150000"/>
              </a:lnSpc>
              <a:buFont typeface="Arial" pitchFamily="34" charset="0"/>
              <a:buChar char="•"/>
              <a:tabLst>
                <a:tab pos="355600" algn="l"/>
              </a:tabLst>
            </a:pPr>
            <a:r>
              <a:rPr lang="de-CH" sz="1000" b="0" dirty="0" smtClean="0">
                <a:solidFill>
                  <a:srgbClr val="FFCC00"/>
                </a:solidFill>
              </a:rPr>
              <a:t>Wie können Hacker</a:t>
            </a:r>
            <a:r>
              <a:rPr lang="de-CH" sz="1000" b="0" baseline="0" dirty="0" smtClean="0">
                <a:solidFill>
                  <a:srgbClr val="FFCC00"/>
                </a:solidFill>
              </a:rPr>
              <a:t> diese Stelle für sich ausnutzen?</a:t>
            </a:r>
          </a:p>
          <a:p>
            <a:pPr marL="355600" indent="-355600">
              <a:lnSpc>
                <a:spcPct val="150000"/>
              </a:lnSpc>
              <a:buFont typeface="Arial" pitchFamily="34" charset="0"/>
              <a:buChar char="•"/>
              <a:tabLst>
                <a:tab pos="355600" algn="l"/>
              </a:tabLst>
            </a:pPr>
            <a:r>
              <a:rPr lang="de-CH" sz="1000" b="0" baseline="0" dirty="0" smtClean="0">
                <a:solidFill>
                  <a:srgbClr val="FFCC00"/>
                </a:solidFill>
              </a:rPr>
              <a:t>Wie können wir diese Schwachstelle sichern oder sogar schliessen?</a:t>
            </a:r>
          </a:p>
          <a:p>
            <a:pPr marL="355600" indent="-355600">
              <a:lnSpc>
                <a:spcPct val="150000"/>
              </a:lnSpc>
              <a:buFont typeface="Arial" pitchFamily="34" charset="0"/>
              <a:buChar char="•"/>
              <a:tabLst>
                <a:tab pos="355600" algn="l"/>
              </a:tabLst>
            </a:pPr>
            <a:r>
              <a:rPr lang="de-CH" sz="1000" b="0" baseline="0" dirty="0" smtClean="0">
                <a:solidFill>
                  <a:srgbClr val="FFCC00"/>
                </a:solidFill>
              </a:rPr>
              <a:t>Sind wir bereits Hacker mit diesem Wissen?</a:t>
            </a:r>
          </a:p>
          <a:p>
            <a:pPr marL="355600" indent="-355600">
              <a:lnSpc>
                <a:spcPct val="150000"/>
              </a:lnSpc>
              <a:buFont typeface="Arial" pitchFamily="34" charset="0"/>
              <a:buChar char="•"/>
              <a:tabLst>
                <a:tab pos="355600" algn="l"/>
              </a:tabLst>
            </a:pPr>
            <a:r>
              <a:rPr lang="de-CH" sz="1000" b="0" baseline="0" dirty="0" smtClean="0">
                <a:solidFill>
                  <a:srgbClr val="FFCC00"/>
                </a:solidFill>
              </a:rPr>
              <a:t>Was sagt das Schweizer Gesetz zu diesen Themen?</a:t>
            </a:r>
          </a:p>
          <a:p>
            <a:pPr marL="355600" indent="-355600">
              <a:lnSpc>
                <a:spcPct val="150000"/>
              </a:lnSpc>
              <a:buFont typeface="Arial" pitchFamily="34" charset="0"/>
              <a:buChar char="•"/>
              <a:tabLst>
                <a:tab pos="355600" algn="l"/>
              </a:tabLst>
            </a:pPr>
            <a:r>
              <a:rPr lang="de-CH" sz="1000" b="0" baseline="0" dirty="0" smtClean="0">
                <a:solidFill>
                  <a:srgbClr val="FFCC00"/>
                </a:solidFill>
              </a:rPr>
              <a:t>Wie ist historisch die Hackerszene entstanden?</a:t>
            </a:r>
          </a:p>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5</a:t>
            </a:fld>
            <a:endParaRPr lang="de-CH" dirty="0"/>
          </a:p>
        </p:txBody>
      </p:sp>
    </p:spTree>
    <p:extLst>
      <p:ext uri="{BB962C8B-B14F-4D97-AF65-F5344CB8AC3E}">
        <p14:creationId xmlns:p14="http://schemas.microsoft.com/office/powerpoint/2010/main" val="1286419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In Computernetzwerken werden sehr viele</a:t>
            </a:r>
            <a:r>
              <a:rPr lang="de-CH" sz="1200" kern="1200" baseline="0" dirty="0" smtClean="0">
                <a:solidFill>
                  <a:schemeClr val="tx1"/>
                </a:solidFill>
                <a:latin typeface="+mn-lt"/>
                <a:ea typeface="+mn-ea"/>
                <a:cs typeface="+mn-cs"/>
              </a:rPr>
              <a:t> Dienste angeboten und die Kommunikation zwischen den einzelnen Teilnehmern ist sehr kompliziert. Es müssen sehr viele Aufgaben bzgl. Sicherheit, Zuverlässigkeit und Effizienz erfüllt werden. Um diese Aufgaben von einander zu </a:t>
            </a:r>
            <a:r>
              <a:rPr lang="de-CH" sz="1200" kern="1200" baseline="0" dirty="0" err="1" smtClean="0">
                <a:solidFill>
                  <a:schemeClr val="tx1"/>
                </a:solidFill>
                <a:latin typeface="+mn-lt"/>
                <a:ea typeface="+mn-ea"/>
                <a:cs typeface="+mn-cs"/>
              </a:rPr>
              <a:t>entflechten</a:t>
            </a:r>
            <a:r>
              <a:rPr lang="de-CH" sz="1200" kern="1200" baseline="0" dirty="0" smtClean="0">
                <a:solidFill>
                  <a:schemeClr val="tx1"/>
                </a:solidFill>
                <a:latin typeface="+mn-lt"/>
                <a:ea typeface="+mn-ea"/>
                <a:cs typeface="+mn-cs"/>
              </a:rPr>
              <a:t>, hat man die ganze Netzwerkarchitektur in 5 Schichten aufgeteilt (Andere Modelle arbeiten mit 7  bzw. 4 Schichten).</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Im Hybridmodell werden die 5 Schichten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Anwendungsschicht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Transportschicht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Netzwerkschicht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Data-Link-Schicht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Physikalische Schicht unterteilt.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CH" sz="1200" kern="1200" dirty="0" smtClean="0">
                <a:solidFill>
                  <a:schemeClr val="tx1"/>
                </a:solidFill>
                <a:latin typeface="+mn-lt"/>
                <a:ea typeface="+mn-ea"/>
                <a:cs typeface="+mn-cs"/>
              </a:rPr>
              <a:t>Dabei haben wir bereits gelernt, dass jede Schicht der darüber liegenden Schicht ihre Dienste anbietet.</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50</a:t>
            </a:fld>
            <a:endParaRPr lang="de-CH"/>
          </a:p>
        </p:txBody>
      </p:sp>
    </p:spTree>
    <p:extLst>
      <p:ext uri="{BB962C8B-B14F-4D97-AF65-F5344CB8AC3E}">
        <p14:creationId xmlns:p14="http://schemas.microsoft.com/office/powerpoint/2010/main" val="882975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In Computernetzwerken werden sehr viele</a:t>
            </a:r>
            <a:r>
              <a:rPr lang="de-CH" sz="1200" kern="1200" baseline="0" dirty="0" smtClean="0">
                <a:solidFill>
                  <a:schemeClr val="tx1"/>
                </a:solidFill>
                <a:latin typeface="+mn-lt"/>
                <a:ea typeface="+mn-ea"/>
                <a:cs typeface="+mn-cs"/>
              </a:rPr>
              <a:t> Dienste angeboten und die Kommunikation zwischen den einzelnen Teilnehmern ist sehr kompliziert. Es müssen sehr viele Aufgaben bzgl. Sicherheit, Zuverlässigkeit und Effizienz erfüllt werden. Um diese Aufgaben von einander zu </a:t>
            </a:r>
            <a:r>
              <a:rPr lang="de-CH" sz="1200" kern="1200" baseline="0" dirty="0" err="1" smtClean="0">
                <a:solidFill>
                  <a:schemeClr val="tx1"/>
                </a:solidFill>
                <a:latin typeface="+mn-lt"/>
                <a:ea typeface="+mn-ea"/>
                <a:cs typeface="+mn-cs"/>
              </a:rPr>
              <a:t>entflechten</a:t>
            </a:r>
            <a:r>
              <a:rPr lang="de-CH" sz="1200" kern="1200" baseline="0" dirty="0" smtClean="0">
                <a:solidFill>
                  <a:schemeClr val="tx1"/>
                </a:solidFill>
                <a:latin typeface="+mn-lt"/>
                <a:ea typeface="+mn-ea"/>
                <a:cs typeface="+mn-cs"/>
              </a:rPr>
              <a:t>, hat man die ganze Netzwerkarchitektur in 5 Schichten aufgeteilt (Andere Modelle arbeiten mit 7  bzw. 4 Schichten).</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Im Hybridmodell werden die 5 Schichten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Anwendungsschicht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Transportschicht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Netzwerkschicht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Data-Link-Schicht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tab pos="360000" algn="l"/>
              </a:tabLst>
              <a:defRPr/>
            </a:pPr>
            <a:r>
              <a:rPr lang="de-CH" sz="1200" kern="1200" baseline="0" dirty="0" smtClean="0">
                <a:solidFill>
                  <a:schemeClr val="tx1"/>
                </a:solidFill>
                <a:latin typeface="+mn-lt"/>
                <a:ea typeface="+mn-ea"/>
                <a:cs typeface="+mn-cs"/>
              </a:rPr>
              <a:t>	Physikalische Schicht unterteilt.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CH" sz="1200" kern="1200" dirty="0" smtClean="0">
                <a:solidFill>
                  <a:schemeClr val="tx1"/>
                </a:solidFill>
                <a:latin typeface="+mn-lt"/>
                <a:ea typeface="+mn-ea"/>
                <a:cs typeface="+mn-cs"/>
              </a:rPr>
              <a:t>Dabei haben wir bereits gelernt, dass jede Schicht der darüber liegenden Schicht ihre Dienste anbietet.</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51</a:t>
            </a:fld>
            <a:endParaRPr lang="de-CH"/>
          </a:p>
        </p:txBody>
      </p:sp>
    </p:spTree>
    <p:extLst>
      <p:ext uri="{BB962C8B-B14F-4D97-AF65-F5344CB8AC3E}">
        <p14:creationId xmlns:p14="http://schemas.microsoft.com/office/powerpoint/2010/main" val="4151559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Anwendungsschicht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Wenn</a:t>
            </a:r>
            <a:r>
              <a:rPr lang="de-CH" sz="1200" kern="1200" baseline="0" dirty="0" smtClean="0">
                <a:solidFill>
                  <a:schemeClr val="tx1"/>
                </a:solidFill>
                <a:latin typeface="+mn-lt"/>
                <a:ea typeface="+mn-ea"/>
                <a:cs typeface="+mn-cs"/>
              </a:rPr>
              <a:t> eine beliebige Anwendung irgendwelche Daten über das Netzwerk schicken möchte, wendet sie sich an die Anwendungsschicht. Ob das der Browser, eine E-Mail oder </a:t>
            </a:r>
            <a:r>
              <a:rPr lang="de-CH" sz="1200" kern="1200" baseline="0" dirty="0" err="1" smtClean="0">
                <a:solidFill>
                  <a:schemeClr val="tx1"/>
                </a:solidFill>
                <a:latin typeface="+mn-lt"/>
                <a:ea typeface="+mn-ea"/>
                <a:cs typeface="+mn-cs"/>
              </a:rPr>
              <a:t>Skype</a:t>
            </a:r>
            <a:r>
              <a:rPr lang="de-CH" sz="1200" kern="1200" baseline="0" dirty="0" smtClean="0">
                <a:solidFill>
                  <a:schemeClr val="tx1"/>
                </a:solidFill>
                <a:latin typeface="+mn-lt"/>
                <a:ea typeface="+mn-ea"/>
                <a:cs typeface="+mn-cs"/>
              </a:rPr>
              <a:t> ist: Alle Anwendungen nehmen die Dienste der Anwendungsschicht in Anspruch und kümmern sich dann nicht mehr weiter um die Daten.</a:t>
            </a:r>
            <a:endParaRPr lang="de-CH"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52</a:t>
            </a:fld>
            <a:endParaRPr lang="de-CH"/>
          </a:p>
        </p:txBody>
      </p:sp>
    </p:spTree>
    <p:extLst>
      <p:ext uri="{BB962C8B-B14F-4D97-AF65-F5344CB8AC3E}">
        <p14:creationId xmlns:p14="http://schemas.microsoft.com/office/powerpoint/2010/main" val="20923412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Anwendungsschicht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Wir schreiben beispielsweise eine E-Mail in einem E-Mailprogramm und drücken auf «senden». Anschliessend</a:t>
            </a:r>
            <a:r>
              <a:rPr lang="de-CH" sz="1200" kern="1200" baseline="0" dirty="0" smtClean="0">
                <a:solidFill>
                  <a:schemeClr val="tx1"/>
                </a:solidFill>
                <a:latin typeface="+mn-lt"/>
                <a:ea typeface="+mn-ea"/>
                <a:cs typeface="+mn-cs"/>
              </a:rPr>
              <a:t> wird in diesem Fall der SMTP Dienst  über Port 25 angesprochen und die Daten werden der Transportschicht übergeben.</a:t>
            </a:r>
            <a:endParaRPr lang="de-CH"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53</a:t>
            </a:fld>
            <a:endParaRPr lang="de-CH"/>
          </a:p>
        </p:txBody>
      </p:sp>
    </p:spTree>
    <p:extLst>
      <p:ext uri="{BB962C8B-B14F-4D97-AF65-F5344CB8AC3E}">
        <p14:creationId xmlns:p14="http://schemas.microsoft.com/office/powerpoint/2010/main" val="3540235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Transportschicht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Erhält</a:t>
            </a:r>
            <a:r>
              <a:rPr lang="de-CH" sz="1200" kern="1200" baseline="0" dirty="0" smtClean="0">
                <a:solidFill>
                  <a:schemeClr val="tx1"/>
                </a:solidFill>
                <a:latin typeface="+mn-lt"/>
                <a:ea typeface="+mn-ea"/>
                <a:cs typeface="+mn-cs"/>
              </a:rPr>
              <a:t> die Transportschicht Daten von der Anwendungsschicht (z.B. ein Mail), so ist es Aufgabe der Transportschicht diese Daten zu zerstückeln (segmentieren).</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Abstrakt dargestellt erhält jedes Segment die Quelladresse und die Zieladresse, sowie die Laufnummer des Pakets und die Daten die es tatsächlich transportiert. Dieses Paket nennt man TCP-Paket (Transmission </a:t>
            </a:r>
            <a:r>
              <a:rPr lang="de-CH" sz="1200" kern="1200" baseline="0" dirty="0" err="1" smtClean="0">
                <a:solidFill>
                  <a:schemeClr val="tx1"/>
                </a:solidFill>
                <a:latin typeface="+mn-lt"/>
                <a:ea typeface="+mn-ea"/>
                <a:cs typeface="+mn-cs"/>
              </a:rPr>
              <a:t>Control</a:t>
            </a:r>
            <a:r>
              <a:rPr lang="de-CH" sz="1200" kern="1200" baseline="0" dirty="0" smtClean="0">
                <a:solidFill>
                  <a:schemeClr val="tx1"/>
                </a:solidFill>
                <a:latin typeface="+mn-lt"/>
                <a:ea typeface="+mn-ea"/>
                <a:cs typeface="+mn-cs"/>
              </a:rPr>
              <a:t> Protocol)</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Ausserdem ist sie für die Stauvermeidung zuständig.</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TCP, UDP</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54</a:t>
            </a:fld>
            <a:endParaRPr lang="de-CH"/>
          </a:p>
        </p:txBody>
      </p:sp>
    </p:spTree>
    <p:extLst>
      <p:ext uri="{BB962C8B-B14F-4D97-AF65-F5344CB8AC3E}">
        <p14:creationId xmlns:p14="http://schemas.microsoft.com/office/powerpoint/2010/main" val="1714070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Transportschicht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Erhält</a:t>
            </a:r>
            <a:r>
              <a:rPr lang="de-CH" sz="1200" kern="1200" baseline="0" dirty="0" smtClean="0">
                <a:solidFill>
                  <a:schemeClr val="tx1"/>
                </a:solidFill>
                <a:latin typeface="+mn-lt"/>
                <a:ea typeface="+mn-ea"/>
                <a:cs typeface="+mn-cs"/>
              </a:rPr>
              <a:t> die Transportschicht Daten von der Anwendungsschicht (</a:t>
            </a:r>
            <a:r>
              <a:rPr lang="de-CH" sz="1200" kern="1200" baseline="0" dirty="0" err="1" smtClean="0">
                <a:solidFill>
                  <a:schemeClr val="tx1"/>
                </a:solidFill>
                <a:latin typeface="+mn-lt"/>
                <a:ea typeface="+mn-ea"/>
                <a:cs typeface="+mn-cs"/>
              </a:rPr>
              <a:t>z.B</a:t>
            </a:r>
            <a:r>
              <a:rPr lang="de-CH" sz="1200" kern="1200" baseline="0" dirty="0" smtClean="0">
                <a:solidFill>
                  <a:schemeClr val="tx1"/>
                </a:solidFill>
                <a:latin typeface="+mn-lt"/>
                <a:ea typeface="+mn-ea"/>
                <a:cs typeface="+mn-cs"/>
              </a:rPr>
              <a:t> das Mail), so ist es Aufgabe der Transportschicht diese Daten zu Zerstückeln (Segmentieren)</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Abstrakt dargestellt erhält jedes Segment die Quelladresse und die Zieladresse, sowie die Laufnummer des Pakets und die Daten die es tatsächlich transportiert. Dieses Paket nennt man TCP-Paket (Transmission </a:t>
            </a:r>
            <a:r>
              <a:rPr lang="de-CH" sz="1200" kern="1200" baseline="0" dirty="0" err="1" smtClean="0">
                <a:solidFill>
                  <a:schemeClr val="tx1"/>
                </a:solidFill>
                <a:latin typeface="+mn-lt"/>
                <a:ea typeface="+mn-ea"/>
                <a:cs typeface="+mn-cs"/>
              </a:rPr>
              <a:t>Control</a:t>
            </a:r>
            <a:r>
              <a:rPr lang="de-CH" sz="1200" kern="1200" baseline="0" dirty="0" smtClean="0">
                <a:solidFill>
                  <a:schemeClr val="tx1"/>
                </a:solidFill>
                <a:latin typeface="+mn-lt"/>
                <a:ea typeface="+mn-ea"/>
                <a:cs typeface="+mn-cs"/>
              </a:rPr>
              <a:t> Protocol)</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(Ausserdem ist die Schicht für die Stauvermeidung zuständig.)</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Diese TCP-Pakete werden der nächsten Schicht übergeben.</a:t>
            </a:r>
          </a:p>
        </p:txBody>
      </p:sp>
      <p:sp>
        <p:nvSpPr>
          <p:cNvPr id="4" name="Foliennummernplatzhalter 3"/>
          <p:cNvSpPr>
            <a:spLocks noGrp="1"/>
          </p:cNvSpPr>
          <p:nvPr>
            <p:ph type="sldNum" sz="quarter" idx="10"/>
          </p:nvPr>
        </p:nvSpPr>
        <p:spPr/>
        <p:txBody>
          <a:bodyPr/>
          <a:lstStyle/>
          <a:p>
            <a:fld id="{67D810C1-9E29-4B73-BADF-8A1A62A1D7AA}" type="slidenum">
              <a:rPr lang="de-CH" smtClean="0"/>
              <a:pPr/>
              <a:t>55</a:t>
            </a:fld>
            <a:endParaRPr lang="de-CH"/>
          </a:p>
        </p:txBody>
      </p:sp>
    </p:spTree>
    <p:extLst>
      <p:ext uri="{BB962C8B-B14F-4D97-AF65-F5344CB8AC3E}">
        <p14:creationId xmlns:p14="http://schemas.microsoft.com/office/powerpoint/2010/main" val="1172585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Netzwerkschicht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Die Netzwerkschicht ist hauptsächlich für die korrekte</a:t>
            </a:r>
            <a:r>
              <a:rPr lang="de-CH" sz="1200" kern="1200" baseline="0" dirty="0" smtClean="0">
                <a:solidFill>
                  <a:schemeClr val="tx1"/>
                </a:solidFill>
                <a:latin typeface="+mn-lt"/>
                <a:ea typeface="+mn-ea"/>
                <a:cs typeface="+mn-cs"/>
              </a:rPr>
              <a:t> Weiterleitung der Datenpakete zuständig. Ein Datenpaket weiss zwar wo es hin muss (Zieladresse) aber nicht auf welchem weg es dahin kommt. Die Netzwerkschicht ist für die korrekte Weiterleitung und Umleitung zuständig (Routing, Routingtabelle, </a:t>
            </a:r>
            <a:r>
              <a:rPr lang="de-CH" sz="1200" kern="1200" baseline="0" dirty="0" err="1" smtClean="0">
                <a:solidFill>
                  <a:schemeClr val="tx1"/>
                </a:solidFill>
                <a:latin typeface="+mn-lt"/>
                <a:ea typeface="+mn-ea"/>
                <a:cs typeface="+mn-cs"/>
              </a:rPr>
              <a:t>Dikstra</a:t>
            </a:r>
            <a:r>
              <a:rPr lang="de-CH"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D.h. der Zieladresse z.B. www.nzz.ch wird die entsprechende IP-Adresse angehängt, damit das Paket weiss, wohin es muss.</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In dieser Schicht sind wir schon folgendem begegnet: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ICMP, IP</a:t>
            </a:r>
            <a:endParaRPr lang="de-CH"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56</a:t>
            </a:fld>
            <a:endParaRPr lang="de-CH"/>
          </a:p>
        </p:txBody>
      </p:sp>
    </p:spTree>
    <p:extLst>
      <p:ext uri="{BB962C8B-B14F-4D97-AF65-F5344CB8AC3E}">
        <p14:creationId xmlns:p14="http://schemas.microsoft.com/office/powerpoint/2010/main" val="2794425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57</a:t>
            </a:fld>
            <a:endParaRPr lang="de-CH"/>
          </a:p>
        </p:txBody>
      </p:sp>
    </p:spTree>
    <p:extLst>
      <p:ext uri="{BB962C8B-B14F-4D97-AF65-F5344CB8AC3E}">
        <p14:creationId xmlns:p14="http://schemas.microsoft.com/office/powerpoint/2010/main" val="2803846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Data-Link-Schicht oder Sicherungsschicht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Diese Ebene soll eine fehlerfreie Übertragung garantieren. Es fügt den Blöcken sowohl Seriennummern als auch Prüfsummen hinzu. Blöcke, die nicht beim Empfänger angekommen sind, werden von dieser Schicht nochmals versendet.</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In dieser Schicht sind wir schon folgendem begegnet:</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ARP</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58</a:t>
            </a:fld>
            <a:endParaRPr lang="de-CH"/>
          </a:p>
        </p:txBody>
      </p:sp>
    </p:spTree>
    <p:extLst>
      <p:ext uri="{BB962C8B-B14F-4D97-AF65-F5344CB8AC3E}">
        <p14:creationId xmlns:p14="http://schemas.microsoft.com/office/powerpoint/2010/main" val="12559096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59</a:t>
            </a:fld>
            <a:endParaRPr lang="de-CH"/>
          </a:p>
        </p:txBody>
      </p:sp>
    </p:spTree>
    <p:extLst>
      <p:ext uri="{BB962C8B-B14F-4D97-AF65-F5344CB8AC3E}">
        <p14:creationId xmlns:p14="http://schemas.microsoft.com/office/powerpoint/2010/main" val="284305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aseline="0" dirty="0" smtClean="0"/>
              <a:t>Kurzer Abriss über die Geschichte der Computerkriminalität</a:t>
            </a:r>
          </a:p>
          <a:p>
            <a:pPr>
              <a:buFont typeface="Arial" pitchFamily="34" charset="0"/>
              <a:buChar char="•"/>
            </a:pPr>
            <a:r>
              <a:rPr lang="de-CH" baseline="0" dirty="0" smtClean="0"/>
              <a:t> Angefangen hat das ganze in den 60-70er Jahren.</a:t>
            </a:r>
            <a:r>
              <a:rPr lang="de-CH" dirty="0" smtClean="0"/>
              <a:t> Damals waren Computersysteme noch nicht für jedermann zugänglich und die schwindende Anzahl der an Technik interessierter Personen fokussierte sich auf Telefonsysteme. Durch die Manipulation dieser und dem Umgehen von Sicherheitsmassnahmen entstand der Bereich des </a:t>
            </a:r>
            <a:r>
              <a:rPr lang="de-CH" dirty="0" err="1" smtClean="0"/>
              <a:t>Phreakings</a:t>
            </a:r>
            <a:r>
              <a:rPr lang="de-CH" dirty="0" smtClean="0"/>
              <a:t>. Dies ist ein Kunstwort, das aus den beiden englischen Wörtern „Phone“ (dt. Telefon) und „Hacking“ (dt. Hacken) besteht. Hauptanliegen war das kostenlose</a:t>
            </a:r>
            <a:r>
              <a:rPr lang="de-CH" baseline="0" dirty="0" smtClean="0"/>
              <a:t> Telefonieren. Dies erreichte </a:t>
            </a:r>
            <a:r>
              <a:rPr lang="de-CH" baseline="0" dirty="0" err="1" smtClean="0"/>
              <a:t>Captain</a:t>
            </a:r>
            <a:r>
              <a:rPr lang="de-CH" baseline="0" dirty="0" smtClean="0"/>
              <a:t> </a:t>
            </a:r>
            <a:r>
              <a:rPr lang="de-CH" baseline="0" dirty="0" err="1" smtClean="0"/>
              <a:t>Crunch</a:t>
            </a:r>
            <a:r>
              <a:rPr lang="de-CH" baseline="0" dirty="0" smtClean="0"/>
              <a:t> mit einer Pfeife (Siehe Bild), die mit einer Frequenz von 2600Hz (siehe Bild)  den Zähler der Telefongesellschaft deaktivierte.</a:t>
            </a:r>
            <a:endParaRPr lang="de-CH" dirty="0" smtClean="0"/>
          </a:p>
          <a:p>
            <a:pPr>
              <a:buFont typeface="Arial" pitchFamily="34" charset="0"/>
              <a:buChar char="•"/>
            </a:pPr>
            <a:r>
              <a:rPr lang="de-CH" dirty="0" smtClean="0"/>
              <a:t> So entwickelten sich auch Untergrund-Gruppierungen und –Magazine (</a:t>
            </a:r>
            <a:r>
              <a:rPr lang="de-CH" dirty="0" err="1" smtClean="0"/>
              <a:t>z.B</a:t>
            </a:r>
            <a:r>
              <a:rPr lang="de-CH" dirty="0" smtClean="0"/>
              <a:t> 2600, siehe http://www.2600.com/). Damit war der Informationsaustausch der </a:t>
            </a:r>
            <a:r>
              <a:rPr lang="de-CH" dirty="0" err="1" smtClean="0"/>
              <a:t>Phreaker</a:t>
            </a:r>
            <a:r>
              <a:rPr lang="de-CH" dirty="0" smtClean="0"/>
              <a:t> gewährleistet, was den Telefongesellschaften natürlich gar nicht behagte, denn diese mussten sich von nun an mit immer raffinierterer Telefon-Piraterie herumärgern. Ursprünglich als kleines Übel abgetan realisierten die Betreiber das Problem und versuchten sich in der Umsetzung effektiver Gegenmassnahmen.</a:t>
            </a:r>
          </a:p>
          <a:p>
            <a:pPr>
              <a:buFont typeface="Arial" pitchFamily="34" charset="0"/>
              <a:buChar char="•"/>
            </a:pPr>
            <a:endParaRPr lang="de-CH" dirty="0" smtClean="0"/>
          </a:p>
          <a:p>
            <a:pPr>
              <a:buFont typeface="Arial" pitchFamily="34" charset="0"/>
              <a:buNone/>
            </a:pPr>
            <a:r>
              <a:rPr lang="de-CH" dirty="0" smtClean="0"/>
              <a:t>Quelle: http://www.computec.ch/mruef/publikationen/lehrgang_computersicherheit/</a:t>
            </a:r>
          </a:p>
        </p:txBody>
      </p:sp>
      <p:sp>
        <p:nvSpPr>
          <p:cNvPr id="4" name="Foliennummernplatzhalter 3"/>
          <p:cNvSpPr>
            <a:spLocks noGrp="1"/>
          </p:cNvSpPr>
          <p:nvPr>
            <p:ph type="sldNum" sz="quarter" idx="10"/>
          </p:nvPr>
        </p:nvSpPr>
        <p:spPr/>
        <p:txBody>
          <a:bodyPr/>
          <a:lstStyle/>
          <a:p>
            <a:fld id="{67D810C1-9E29-4B73-BADF-8A1A62A1D7AA}" type="slidenum">
              <a:rPr lang="de-CH" smtClean="0"/>
              <a:pPr/>
              <a:t>6</a:t>
            </a:fld>
            <a:endParaRPr lang="de-CH"/>
          </a:p>
        </p:txBody>
      </p:sp>
    </p:spTree>
    <p:extLst>
      <p:ext uri="{BB962C8B-B14F-4D97-AF65-F5344CB8AC3E}">
        <p14:creationId xmlns:p14="http://schemas.microsoft.com/office/powerpoint/2010/main" val="1786741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Die</a:t>
            </a:r>
            <a:r>
              <a:rPr lang="de-CH" sz="1200" kern="1200" baseline="0" dirty="0" smtClean="0">
                <a:solidFill>
                  <a:schemeClr val="tx1"/>
                </a:solidFill>
                <a:latin typeface="+mn-lt"/>
                <a:ea typeface="+mn-ea"/>
                <a:cs typeface="+mn-cs"/>
              </a:rPr>
              <a:t> Aufgabe der physikalische Schicht, ist es die Daten elektronisch in Bits auf die physikalische Leitung (auch Wireless) zu übertragen.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Ethernet, Bluetooth, USB,..</a:t>
            </a:r>
            <a:endParaRPr lang="de-CH"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60</a:t>
            </a:fld>
            <a:endParaRPr lang="de-CH"/>
          </a:p>
        </p:txBody>
      </p:sp>
    </p:spTree>
    <p:extLst>
      <p:ext uri="{BB962C8B-B14F-4D97-AF65-F5344CB8AC3E}">
        <p14:creationId xmlns:p14="http://schemas.microsoft.com/office/powerpoint/2010/main" val="38481855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7D810C1-9E29-4B73-BADF-8A1A62A1D7AA}" type="slidenum">
              <a:rPr lang="de-CH" smtClean="0"/>
              <a:pPr/>
              <a:t>61</a:t>
            </a:fld>
            <a:endParaRPr lang="de-CH"/>
          </a:p>
        </p:txBody>
      </p:sp>
    </p:spTree>
    <p:extLst>
      <p:ext uri="{BB962C8B-B14F-4D97-AF65-F5344CB8AC3E}">
        <p14:creationId xmlns:p14="http://schemas.microsoft.com/office/powerpoint/2010/main" val="38997719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Übung «Arbeitsblatt Schichtenmodell»</a:t>
            </a:r>
          </a:p>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62</a:t>
            </a:fld>
            <a:endParaRPr lang="de-CH"/>
          </a:p>
        </p:txBody>
      </p:sp>
    </p:spTree>
    <p:extLst>
      <p:ext uri="{BB962C8B-B14F-4D97-AF65-F5344CB8AC3E}">
        <p14:creationId xmlns:p14="http://schemas.microsoft.com/office/powerpoint/2010/main" val="3193375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63</a:t>
            </a:fld>
            <a:endParaRPr lang="de-CH"/>
          </a:p>
        </p:txBody>
      </p:sp>
    </p:spTree>
    <p:extLst>
      <p:ext uri="{BB962C8B-B14F-4D97-AF65-F5344CB8AC3E}">
        <p14:creationId xmlns:p14="http://schemas.microsoft.com/office/powerpoint/2010/main" val="5605957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LOIC kann auf der Webseite http://sourceforge.net/projects/loic/ heruntergeladen</a:t>
            </a:r>
            <a:r>
              <a:rPr lang="de-CH" baseline="0" dirty="0" smtClean="0"/>
              <a:t> werden.</a:t>
            </a:r>
          </a:p>
          <a:p>
            <a:endParaRPr lang="de-CH" baseline="0" dirty="0" smtClean="0"/>
          </a:p>
          <a:p>
            <a:r>
              <a:rPr lang="de-CH" baseline="0" dirty="0" smtClean="0"/>
              <a:t>Quelle der Abbildung: http://www.gizmodo.com.au/2010/12/what-is-loic/</a:t>
            </a:r>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64</a:t>
            </a:fld>
            <a:endParaRPr lang="de-CH"/>
          </a:p>
        </p:txBody>
      </p:sp>
    </p:spTree>
    <p:extLst>
      <p:ext uri="{BB962C8B-B14F-4D97-AF65-F5344CB8AC3E}">
        <p14:creationId xmlns:p14="http://schemas.microsoft.com/office/powerpoint/2010/main" val="41575344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Operation Payback (Operation gegen </a:t>
            </a:r>
            <a:r>
              <a:rPr lang="de-CH" sz="1200" dirty="0" err="1" smtClean="0"/>
              <a:t>Wikileaksgegner</a:t>
            </a:r>
            <a:r>
              <a:rPr lang="de-CH" sz="1200" dirty="0" smtClean="0"/>
              <a:t>)</a:t>
            </a:r>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65</a:t>
            </a:fld>
            <a:endParaRPr lang="de-CH"/>
          </a:p>
        </p:txBody>
      </p:sp>
    </p:spTree>
    <p:extLst>
      <p:ext uri="{BB962C8B-B14F-4D97-AF65-F5344CB8AC3E}">
        <p14:creationId xmlns:p14="http://schemas.microsoft.com/office/powerpoint/2010/main" val="41207637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und </a:t>
            </a:r>
            <a:r>
              <a:rPr lang="de-CH" sz="1200" dirty="0" err="1" smtClean="0"/>
              <a:t>Anonymisierprogramme</a:t>
            </a:r>
            <a:r>
              <a:rPr lang="de-CH" sz="1200" dirty="0" smtClean="0"/>
              <a:t> verlangsamen die </a:t>
            </a:r>
            <a:r>
              <a:rPr lang="de-CH" sz="1200" dirty="0" err="1" smtClean="0"/>
              <a:t>Datenübertragunsrate</a:t>
            </a:r>
            <a:r>
              <a:rPr lang="de-CH" sz="1200" dirty="0" smtClean="0"/>
              <a:t>, so das ein Angriff nicht mehr möglich ist </a:t>
            </a:r>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66</a:t>
            </a:fld>
            <a:endParaRPr lang="de-CH"/>
          </a:p>
        </p:txBody>
      </p:sp>
    </p:spTree>
    <p:extLst>
      <p:ext uri="{BB962C8B-B14F-4D97-AF65-F5344CB8AC3E}">
        <p14:creationId xmlns:p14="http://schemas.microsoft.com/office/powerpoint/2010/main" val="23452858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1" dirty="0" smtClean="0"/>
              <a:t>Deutschland:</a:t>
            </a:r>
          </a:p>
          <a:p>
            <a:r>
              <a:rPr lang="de-DE" sz="1200" dirty="0" smtClean="0"/>
              <a:t>Freiheitsstrafe von bis zu zwei Jahren oder Geldstrafe.</a:t>
            </a:r>
          </a:p>
          <a:p>
            <a:r>
              <a:rPr lang="de-DE" sz="1200" dirty="0" smtClean="0"/>
              <a:t>Sobald der Angriff Erfolg hat und die betroffene Seite nicht mehr erreichbar ist, erhöht sich die maximale Freiheitsstrafe auf drei Jahre.</a:t>
            </a:r>
          </a:p>
          <a:p>
            <a:endParaRPr lang="de-DE" sz="1200" dirty="0" smtClean="0"/>
          </a:p>
          <a:p>
            <a:r>
              <a:rPr lang="de-DE" sz="1200" b="1" dirty="0" smtClean="0"/>
              <a:t>Vereinigten Königreich:</a:t>
            </a:r>
          </a:p>
          <a:p>
            <a:r>
              <a:rPr lang="de-DE" sz="1200" dirty="0" smtClean="0"/>
              <a:t>Herunterladen des Programms -&gt; Freiheitsstrafe von zwei Jahren.</a:t>
            </a:r>
            <a:endParaRPr lang="de-CH" sz="1200" dirty="0" smtClean="0"/>
          </a:p>
          <a:p>
            <a:endParaRPr lang="de-DE" sz="1200" dirty="0" smtClean="0"/>
          </a:p>
          <a:p>
            <a:r>
              <a:rPr lang="de-DE" sz="1200" b="1" dirty="0" smtClean="0"/>
              <a:t>Niederlanden: </a:t>
            </a:r>
          </a:p>
          <a:p>
            <a:r>
              <a:rPr lang="de-DE" sz="1200" dirty="0" smtClean="0"/>
              <a:t>Teilnehmen an </a:t>
            </a:r>
            <a:r>
              <a:rPr lang="de-DE" sz="1200" dirty="0" err="1" smtClean="0"/>
              <a:t>DDoS</a:t>
            </a:r>
            <a:r>
              <a:rPr lang="de-DE" sz="1200" dirty="0" smtClean="0"/>
              <a:t>-Angriffen -&gt; Haftstrafe von sechs Jahren</a:t>
            </a:r>
            <a:endParaRPr lang="de-CH" sz="1200"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67</a:t>
            </a:fld>
            <a:endParaRPr lang="de-CH"/>
          </a:p>
        </p:txBody>
      </p:sp>
    </p:spTree>
    <p:extLst>
      <p:ext uri="{BB962C8B-B14F-4D97-AF65-F5344CB8AC3E}">
        <p14:creationId xmlns:p14="http://schemas.microsoft.com/office/powerpoint/2010/main" val="26075317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dirty="0" smtClean="0"/>
              <a:t>Gute</a:t>
            </a:r>
            <a:r>
              <a:rPr lang="de-CH" sz="1200" baseline="0" dirty="0" smtClean="0"/>
              <a:t> Firewall erzeugen die Sperrlisten der IPs auch dynamisch.</a:t>
            </a:r>
            <a:endParaRPr lang="de-CH" sz="1200"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68</a:t>
            </a:fld>
            <a:endParaRPr lang="de-CH"/>
          </a:p>
        </p:txBody>
      </p:sp>
    </p:spTree>
    <p:extLst>
      <p:ext uri="{BB962C8B-B14F-4D97-AF65-F5344CB8AC3E}">
        <p14:creationId xmlns:p14="http://schemas.microsoft.com/office/powerpoint/2010/main" val="30428329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Übung «07_Arbeitsblatt </a:t>
            </a:r>
            <a:r>
              <a:rPr lang="de-CH" sz="1200" kern="1200" dirty="0" err="1" smtClean="0">
                <a:solidFill>
                  <a:schemeClr val="tx1"/>
                </a:solidFill>
                <a:latin typeface="+mn-lt"/>
                <a:ea typeface="+mn-ea"/>
                <a:cs typeface="+mn-cs"/>
              </a:rPr>
              <a:t>Portscan</a:t>
            </a:r>
            <a:r>
              <a:rPr lang="de-CH" sz="1200" kern="1200" dirty="0" smtClean="0">
                <a:solidFill>
                  <a:schemeClr val="tx1"/>
                </a:solidFill>
                <a:latin typeface="+mn-lt"/>
                <a:ea typeface="+mn-ea"/>
                <a:cs typeface="+mn-cs"/>
              </a:rPr>
              <a:t>»</a:t>
            </a:r>
          </a:p>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69</a:t>
            </a:fld>
            <a:endParaRPr lang="de-CH"/>
          </a:p>
        </p:txBody>
      </p:sp>
    </p:spTree>
    <p:extLst>
      <p:ext uri="{BB962C8B-B14F-4D97-AF65-F5344CB8AC3E}">
        <p14:creationId xmlns:p14="http://schemas.microsoft.com/office/powerpoint/2010/main" val="119103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a:buFont typeface="Arial" pitchFamily="34" charset="0"/>
              <a:buChar char="•"/>
            </a:pPr>
            <a:r>
              <a:rPr lang="de-CH" dirty="0" smtClean="0"/>
              <a:t> Als Ur-Hacker werden jene Persönlichkeiten bezeichnet, die sehr früh zur Entwicklung und Mitgestaltung der Computer-Technologien beigetragen haben. Der Begriff „Hacker“ wurde dabei mehr als Titel für eine Person verliehen, die ein komplexes Problem sehr effizient adressieren und lösen konnte. Neben den Entwicklern traditioneller Betriebssysteme sind auch die Autoren von Programmiersprachen typische Hacker der alten Generation.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sz="1200" dirty="0" smtClean="0"/>
              <a:t> Als Ende der 70er Jahre der Kauf und die Nutzung von Personal Computern auch für Privatpersonen interessant wurde, begann sich die erste Computerhacker-Generation zu formen.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1984 stellt der Berliner Chaos Computer Club (CCC) den BTX-Hack vor: Öffentliche Bekanntheit erlangte der CCC am 19. November 1984 mit einer Aktion, die „Btx-Hack“</a:t>
            </a:r>
            <a:r>
              <a:rPr lang="de-CH" baseline="0" dirty="0" smtClean="0"/>
              <a:t> (Btx = </a:t>
            </a:r>
            <a:r>
              <a:rPr lang="de-CH" b="1" baseline="0" dirty="0" smtClean="0"/>
              <a:t>B</a:t>
            </a:r>
            <a:r>
              <a:rPr lang="de-CH" baseline="0" dirty="0" smtClean="0"/>
              <a:t>ildschirm</a:t>
            </a:r>
            <a:r>
              <a:rPr lang="de-CH" b="1" baseline="0" dirty="0" smtClean="0"/>
              <a:t>t</a:t>
            </a:r>
            <a:r>
              <a:rPr lang="de-CH" baseline="0" dirty="0" smtClean="0"/>
              <a:t>e</a:t>
            </a:r>
            <a:r>
              <a:rPr lang="de-CH" b="1" baseline="0" dirty="0" smtClean="0"/>
              <a:t>x</a:t>
            </a:r>
            <a:r>
              <a:rPr lang="de-CH" baseline="0" dirty="0" smtClean="0"/>
              <a:t>t = Kombination von Telefon und Fernsehschirm zu einem Kommunikationsmittel) </a:t>
            </a:r>
            <a:r>
              <a:rPr lang="de-CH" dirty="0" smtClean="0"/>
              <a:t>genannt wurde. Durch einen Manipulation</a:t>
            </a:r>
            <a:r>
              <a:rPr lang="de-CH" baseline="0" dirty="0" smtClean="0"/>
              <a:t> des </a:t>
            </a:r>
            <a:r>
              <a:rPr lang="de-CH" dirty="0" smtClean="0"/>
              <a:t>Btx-Systems, das von der Bundespost als sicher bezeichnet worden war, bekam ein Teilnehmer Teile des Speicherinhalts auf sein Endgerät ausgegeben. Bei einer Analyse der</a:t>
            </a:r>
            <a:r>
              <a:rPr lang="de-CH" baseline="0" dirty="0" smtClean="0"/>
              <a:t> Daten </a:t>
            </a:r>
            <a:r>
              <a:rPr lang="de-CH" dirty="0" smtClean="0"/>
              <a:t>stellte sich heraus, dass sich darin die Zugangskennung inkl. des Passworts im Klartext eines Accounts</a:t>
            </a:r>
            <a:r>
              <a:rPr lang="de-CH" baseline="0" dirty="0" smtClean="0"/>
              <a:t> </a:t>
            </a:r>
            <a:r>
              <a:rPr lang="de-CH" dirty="0" smtClean="0"/>
              <a:t>der Hamburger Sparkasse befand. Daraufhin loggte sich ein Mitglied des CCC als dieser Benutzer der </a:t>
            </a:r>
            <a:r>
              <a:rPr lang="de-CH" dirty="0" err="1" smtClean="0"/>
              <a:t>Haspa</a:t>
            </a:r>
            <a:r>
              <a:rPr lang="de-CH" dirty="0" smtClean="0"/>
              <a:t> ein und rief wiederholt eine kostenpflichtige Seite des CCC ab. Dadurch wurden in einer Nacht knapp 135.000 DM der Hamburger Sparkasse (</a:t>
            </a:r>
            <a:r>
              <a:rPr lang="de-CH" dirty="0" err="1" smtClean="0"/>
              <a:t>Haspa</a:t>
            </a:r>
            <a:r>
              <a:rPr lang="de-CH" dirty="0" smtClean="0"/>
              <a:t>) zugunsten des Kontos des Vereins fällig, was nach der Aufdeckung natürlich zurückgezahlt wurde.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Quellen: http://de.wikipedia.org/wiki/Chaos_Computer_Club#Btx-Hack und http://www.ccc.de/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Hier bietet</a:t>
            </a:r>
            <a:r>
              <a:rPr lang="de-CH" baseline="0" dirty="0" smtClean="0"/>
              <a:t> sich das Video: Akte CCC an (30’)</a:t>
            </a: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sz="1200" dirty="0" smtClean="0"/>
          </a:p>
          <a:p>
            <a:endParaRPr lang="de-CH" baseline="0" dirty="0" smtClean="0"/>
          </a:p>
        </p:txBody>
      </p:sp>
      <p:sp>
        <p:nvSpPr>
          <p:cNvPr id="4" name="Foliennummernplatzhalter 3"/>
          <p:cNvSpPr>
            <a:spLocks noGrp="1"/>
          </p:cNvSpPr>
          <p:nvPr>
            <p:ph type="sldNum" sz="quarter" idx="10"/>
          </p:nvPr>
        </p:nvSpPr>
        <p:spPr/>
        <p:txBody>
          <a:bodyPr/>
          <a:lstStyle/>
          <a:p>
            <a:fld id="{67D810C1-9E29-4B73-BADF-8A1A62A1D7AA}" type="slidenum">
              <a:rPr lang="de-CH" smtClean="0"/>
              <a:pPr/>
              <a:t>7</a:t>
            </a:fld>
            <a:endParaRPr lang="de-CH"/>
          </a:p>
        </p:txBody>
      </p:sp>
    </p:spTree>
    <p:extLst>
      <p:ext uri="{BB962C8B-B14F-4D97-AF65-F5344CB8AC3E}">
        <p14:creationId xmlns:p14="http://schemas.microsoft.com/office/powerpoint/2010/main" val="29705572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70</a:t>
            </a:fld>
            <a:endParaRPr lang="de-CH"/>
          </a:p>
        </p:txBody>
      </p:sp>
    </p:spTree>
    <p:extLst>
      <p:ext uri="{BB962C8B-B14F-4D97-AF65-F5344CB8AC3E}">
        <p14:creationId xmlns:p14="http://schemas.microsoft.com/office/powerpoint/2010/main" val="26323400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Der</a:t>
            </a:r>
            <a:r>
              <a:rPr lang="de-CH" baseline="0" dirty="0" smtClean="0"/>
              <a:t> Angreifer manipuliert die ARP-Tabelle des Opfers indem er ihm ein Falschinformation schickt. Der Angreifer gibt sich als Standardgateway aus. Damit laufen ALLE Informationen, die das Oper sendet über den Angreifer. Dieser kann so </a:t>
            </a:r>
            <a:r>
              <a:rPr lang="de-CH" baseline="0" smtClean="0"/>
              <a:t>die Informationen </a:t>
            </a:r>
            <a:r>
              <a:rPr lang="de-CH" baseline="0" dirty="0" smtClean="0"/>
              <a:t>lesen und notfalls auch manipulieren.</a:t>
            </a:r>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71</a:t>
            </a:fld>
            <a:endParaRPr lang="de-CH"/>
          </a:p>
        </p:txBody>
      </p:sp>
    </p:spTree>
    <p:extLst>
      <p:ext uri="{BB962C8B-B14F-4D97-AF65-F5344CB8AC3E}">
        <p14:creationId xmlns:p14="http://schemas.microsoft.com/office/powerpoint/2010/main" val="12088889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65113" indent="-265113">
              <a:lnSpc>
                <a:spcPct val="200000"/>
              </a:lnSpc>
            </a:pPr>
            <a:r>
              <a:rPr lang="de-CH" sz="1200" b="1" dirty="0" smtClean="0"/>
              <a:t>«</a:t>
            </a:r>
            <a:r>
              <a:rPr lang="en-US" sz="1200" b="1" dirty="0" smtClean="0"/>
              <a:t>09_Arbeitsblatt ARP Cache Poisoning – Man-in-the-middle-attack</a:t>
            </a:r>
            <a:r>
              <a:rPr lang="de-CH" sz="1200" b="1" dirty="0" smtClean="0"/>
              <a:t>».</a:t>
            </a:r>
          </a:p>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72</a:t>
            </a:fld>
            <a:endParaRPr lang="de-CH"/>
          </a:p>
        </p:txBody>
      </p:sp>
    </p:spTree>
    <p:extLst>
      <p:ext uri="{BB962C8B-B14F-4D97-AF65-F5344CB8AC3E}">
        <p14:creationId xmlns:p14="http://schemas.microsoft.com/office/powerpoint/2010/main" val="4172441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Verwendete Quelle</a:t>
            </a:r>
          </a:p>
          <a:p>
            <a:endParaRPr lang="de-CH" dirty="0"/>
          </a:p>
        </p:txBody>
      </p:sp>
      <p:sp>
        <p:nvSpPr>
          <p:cNvPr id="4" name="Foliennummernplatzhalter 3"/>
          <p:cNvSpPr>
            <a:spLocks noGrp="1"/>
          </p:cNvSpPr>
          <p:nvPr>
            <p:ph type="sldNum" sz="quarter" idx="10"/>
          </p:nvPr>
        </p:nvSpPr>
        <p:spPr/>
        <p:txBody>
          <a:bodyPr/>
          <a:lstStyle/>
          <a:p>
            <a:fld id="{67D810C1-9E29-4B73-BADF-8A1A62A1D7AA}" type="slidenum">
              <a:rPr lang="de-CH" smtClean="0"/>
              <a:pPr/>
              <a:t>73</a:t>
            </a:fld>
            <a:endParaRPr lang="de-CH"/>
          </a:p>
        </p:txBody>
      </p:sp>
    </p:spTree>
    <p:extLst>
      <p:ext uri="{BB962C8B-B14F-4D97-AF65-F5344CB8AC3E}">
        <p14:creationId xmlns:p14="http://schemas.microsoft.com/office/powerpoint/2010/main" val="250405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sz="1200" dirty="0" smtClean="0"/>
              <a:t>Internet -&gt;deutsche Hackerszene</a:t>
            </a:r>
            <a:r>
              <a:rPr lang="de-CH" sz="1200" baseline="0" dirty="0" smtClean="0"/>
              <a:t> boomte mit -&gt;Kampf zwischen Sicherheitsspezialisten und neuen Angriffstechniken</a:t>
            </a:r>
            <a:endParaRPr lang="de-CH"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sz="1200" dirty="0" smtClean="0"/>
              <a:t>Den grössten Aufschwung, ein wahrer Boom, erlebte das Internet in den 90er Jahren. Vor allem die deutschsprachige Hacker-Szene nahm unvorhersehbare Dimensionen an. Hacker-Vereinigungen wie die </a:t>
            </a:r>
            <a:r>
              <a:rPr lang="de-CH" sz="1200" dirty="0" err="1" smtClean="0"/>
              <a:t>Kryptocrew</a:t>
            </a:r>
            <a:r>
              <a:rPr lang="de-CH" sz="1200" dirty="0" smtClean="0"/>
              <a:t> (KC) oder The Hackers Choice (THC) machen sich neben dem Chaos Computer Club (CCC) stark und vertreten das anarchistische Lebensgefühl einer jungen Generation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Mit der Popularisierung des Internets entwickelt sich das Thema Computersicherheit mit einer ebenso rasanten Geschwindigkeit. Errungenschaften auf der Seite von Sicherheitsspezialisten gehen mit neuen Angriffsvarianten der Hacker-Community einher. Neue Technologien, Techniken und Methoden werden am laufenden Band vorgestellt und übertrumpfen sich immer wieder mit einer neuen Qualität und Raffinesse. Es bilden sich eine Vielzahl an Hacker-Vereinigungen, die sich entweder für das Aufdecken neuer Schwachstellen stark machen und die Internet-Gemeinschaft vor korrupten Übergriffen warnen wollen [</a:t>
            </a:r>
            <a:r>
              <a:rPr lang="de-CH" dirty="0" err="1" smtClean="0"/>
              <a:t>Wieckmann</a:t>
            </a:r>
            <a:r>
              <a:rPr lang="de-CH" dirty="0" smtClean="0"/>
              <a:t> 1998, Rogge 2001].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Eine schöne Illustration der damaligen Entwicklungen ist im Artikel „Die Entwicklung der (deutschsprachigen) Hacker-Szene“ von Marc Ruef [2005] festgehalten.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CH" sz="1200" dirty="0" smtClean="0"/>
              <a:t>Quelle: http://yottabytepune.wordpress.com/.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sz="1200" dirty="0" smtClean="0"/>
          </a:p>
        </p:txBody>
      </p:sp>
      <p:sp>
        <p:nvSpPr>
          <p:cNvPr id="4" name="Foliennummernplatzhalter 3"/>
          <p:cNvSpPr>
            <a:spLocks noGrp="1"/>
          </p:cNvSpPr>
          <p:nvPr>
            <p:ph type="sldNum" sz="quarter" idx="10"/>
          </p:nvPr>
        </p:nvSpPr>
        <p:spPr/>
        <p:txBody>
          <a:bodyPr/>
          <a:lstStyle/>
          <a:p>
            <a:fld id="{67D810C1-9E29-4B73-BADF-8A1A62A1D7AA}" type="slidenum">
              <a:rPr lang="de-CH" smtClean="0"/>
              <a:pPr/>
              <a:t>8</a:t>
            </a:fld>
            <a:endParaRPr lang="de-CH"/>
          </a:p>
        </p:txBody>
      </p:sp>
    </p:spTree>
    <p:extLst>
      <p:ext uri="{BB962C8B-B14F-4D97-AF65-F5344CB8AC3E}">
        <p14:creationId xmlns:p14="http://schemas.microsoft.com/office/powerpoint/2010/main" val="10528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Der Spieltrieb und die Neugierde der Angreifer hat Kosten für Industrie und Wirtschaft verursacht.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Fortwährend werden neue Fälle von umfangreichen Einbrüchen oder Sabotage-Akten bekannt. Mitte der 90er Jahre spitzt sich der Fall um den US-Amerikaner Kevin </a:t>
            </a:r>
            <a:r>
              <a:rPr lang="de-CH" dirty="0" err="1" smtClean="0"/>
              <a:t>Mitnick</a:t>
            </a:r>
            <a:r>
              <a:rPr lang="de-CH" dirty="0" smtClean="0"/>
              <a:t> zu. Nach zweijähriger Fahndung wird er vom FBI verhaftet.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Seine</a:t>
            </a:r>
            <a:r>
              <a:rPr lang="de-CH" baseline="0" dirty="0" smtClean="0"/>
              <a:t> Angriffsmethode: </a:t>
            </a:r>
            <a:r>
              <a:rPr lang="de-CH" baseline="0" dirty="0" err="1" smtClean="0"/>
              <a:t>Social</a:t>
            </a:r>
            <a:r>
              <a:rPr lang="de-CH" baseline="0" dirty="0" smtClean="0"/>
              <a:t> </a:t>
            </a:r>
            <a:r>
              <a:rPr lang="de-CH" baseline="0" dirty="0" err="1" smtClean="0"/>
              <a:t>Ingeneering</a:t>
            </a:r>
            <a:r>
              <a:rPr lang="de-CH" baseline="0" dirty="0" smtClean="0"/>
              <a:t> – Der Mensch ist die Schwachstellen (Gibt sich als Admin aus, Sucht in Abfalleimern nach wichtigen Infos usw.)</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baseline="0" dirty="0" smtClean="0"/>
          </a:p>
          <a:p>
            <a:r>
              <a:rPr lang="de-CH" b="1" dirty="0" smtClean="0"/>
              <a:t>Zeit als Hacker </a:t>
            </a:r>
          </a:p>
          <a:p>
            <a:r>
              <a:rPr lang="de-CH" u="none" dirty="0" smtClean="0">
                <a:solidFill>
                  <a:schemeClr val="bg1">
                    <a:lumMod val="95000"/>
                    <a:lumOff val="5000"/>
                  </a:schemeClr>
                </a:solidFill>
              </a:rPr>
              <a:t>Er soll mehr als 100-mal in das Netzwerk des </a:t>
            </a:r>
            <a:r>
              <a:rPr lang="de-CH" u="none" dirty="0" smtClean="0">
                <a:solidFill>
                  <a:schemeClr val="bg1">
                    <a:lumMod val="95000"/>
                    <a:lumOff val="5000"/>
                  </a:schemeClr>
                </a:solidFill>
                <a:hlinkClick r:id="rId3" tooltip="Pentagon"/>
              </a:rPr>
              <a:t>Pentagon</a:t>
            </a:r>
            <a:r>
              <a:rPr lang="de-CH" u="none" dirty="0" smtClean="0">
                <a:solidFill>
                  <a:schemeClr val="bg1">
                    <a:lumMod val="95000"/>
                    <a:lumOff val="5000"/>
                  </a:schemeClr>
                </a:solidFill>
              </a:rPr>
              <a:t> sowie einige Male in das der </a:t>
            </a:r>
            <a:r>
              <a:rPr lang="de-CH" u="none" dirty="0" smtClean="0">
                <a:solidFill>
                  <a:schemeClr val="bg1">
                    <a:lumMod val="95000"/>
                    <a:lumOff val="5000"/>
                  </a:schemeClr>
                </a:solidFill>
                <a:hlinkClick r:id="rId4" tooltip="National Security Agency"/>
              </a:rPr>
              <a:t>NSA</a:t>
            </a:r>
            <a:r>
              <a:rPr lang="de-CH" u="none" dirty="0" smtClean="0">
                <a:solidFill>
                  <a:schemeClr val="bg1">
                    <a:lumMod val="95000"/>
                    <a:lumOff val="5000"/>
                  </a:schemeClr>
                </a:solidFill>
              </a:rPr>
              <a:t> eingedrungen sein. Im Jahr 1988 wurde </a:t>
            </a:r>
            <a:r>
              <a:rPr lang="de-CH" u="none" dirty="0" err="1" smtClean="0">
                <a:solidFill>
                  <a:schemeClr val="bg1">
                    <a:lumMod val="95000"/>
                    <a:lumOff val="5000"/>
                  </a:schemeClr>
                </a:solidFill>
              </a:rPr>
              <a:t>Mitnick</a:t>
            </a:r>
            <a:r>
              <a:rPr lang="de-CH" u="none" dirty="0" smtClean="0">
                <a:solidFill>
                  <a:schemeClr val="bg1">
                    <a:lumMod val="95000"/>
                    <a:lumOff val="5000"/>
                  </a:schemeClr>
                </a:solidFill>
              </a:rPr>
              <a:t> zu acht Monaten in </a:t>
            </a:r>
            <a:r>
              <a:rPr lang="de-CH" u="none" dirty="0" smtClean="0">
                <a:solidFill>
                  <a:schemeClr val="bg1">
                    <a:lumMod val="95000"/>
                    <a:lumOff val="5000"/>
                  </a:schemeClr>
                </a:solidFill>
                <a:hlinkClick r:id="rId5" tooltip="Einzelhaft"/>
              </a:rPr>
              <a:t>Einzelhaft</a:t>
            </a:r>
            <a:r>
              <a:rPr lang="de-CH" u="none" dirty="0" smtClean="0">
                <a:solidFill>
                  <a:schemeClr val="bg1">
                    <a:lumMod val="95000"/>
                    <a:lumOff val="5000"/>
                  </a:schemeClr>
                </a:solidFill>
              </a:rPr>
              <a:t> und weiteren sechs Monaten im </a:t>
            </a:r>
            <a:r>
              <a:rPr lang="de-CH" i="1" u="none" dirty="0" smtClean="0">
                <a:solidFill>
                  <a:schemeClr val="bg1">
                    <a:lumMod val="95000"/>
                    <a:lumOff val="5000"/>
                  </a:schemeClr>
                </a:solidFill>
              </a:rPr>
              <a:t>Half Way House</a:t>
            </a:r>
            <a:r>
              <a:rPr lang="de-CH" u="none" dirty="0" smtClean="0">
                <a:solidFill>
                  <a:schemeClr val="bg1">
                    <a:lumMod val="95000"/>
                    <a:lumOff val="5000"/>
                  </a:schemeClr>
                </a:solidFill>
              </a:rPr>
              <a:t> verurteilt. Am 15. Februar 1995 wurde </a:t>
            </a:r>
            <a:r>
              <a:rPr lang="de-CH" u="none" dirty="0" err="1" smtClean="0">
                <a:solidFill>
                  <a:schemeClr val="bg1">
                    <a:lumMod val="95000"/>
                    <a:lumOff val="5000"/>
                  </a:schemeClr>
                </a:solidFill>
              </a:rPr>
              <a:t>Mitnick</a:t>
            </a:r>
            <a:r>
              <a:rPr lang="de-CH" u="none" dirty="0" smtClean="0">
                <a:solidFill>
                  <a:schemeClr val="bg1">
                    <a:lumMod val="95000"/>
                    <a:lumOff val="5000"/>
                  </a:schemeClr>
                </a:solidFill>
              </a:rPr>
              <a:t> vom </a:t>
            </a:r>
            <a:r>
              <a:rPr lang="de-CH" u="none" dirty="0" smtClean="0">
                <a:solidFill>
                  <a:schemeClr val="bg1">
                    <a:lumMod val="95000"/>
                    <a:lumOff val="5000"/>
                  </a:schemeClr>
                </a:solidFill>
                <a:hlinkClick r:id="rId6" tooltip="Federal Bureau of Investigation"/>
              </a:rPr>
              <a:t>FBI</a:t>
            </a:r>
            <a:r>
              <a:rPr lang="de-CH" u="none" dirty="0" smtClean="0">
                <a:solidFill>
                  <a:schemeClr val="bg1">
                    <a:lumMod val="95000"/>
                    <a:lumOff val="5000"/>
                  </a:schemeClr>
                </a:solidFill>
              </a:rPr>
              <a:t> erneut verhaftet und angeklagt, in „einige der am besten gesicherten Computersysteme“ der </a:t>
            </a:r>
            <a:r>
              <a:rPr lang="de-CH" u="none" dirty="0" smtClean="0">
                <a:solidFill>
                  <a:schemeClr val="bg1">
                    <a:lumMod val="95000"/>
                    <a:lumOff val="5000"/>
                  </a:schemeClr>
                </a:solidFill>
                <a:hlinkClick r:id="rId7" tooltip="Vereinigte Staaten"/>
              </a:rPr>
              <a:t>USA</a:t>
            </a:r>
            <a:r>
              <a:rPr lang="de-CH" u="none" dirty="0" smtClean="0">
                <a:solidFill>
                  <a:schemeClr val="bg1">
                    <a:lumMod val="95000"/>
                    <a:lumOff val="5000"/>
                  </a:schemeClr>
                </a:solidFill>
              </a:rPr>
              <a:t> eingedrungen zu sein. Er wurde zwei Jahre ohne Gerichtsverhandlung bzw. viereinhalb Jahre ohne eine </a:t>
            </a:r>
            <a:r>
              <a:rPr lang="de-CH" u="none" dirty="0" smtClean="0">
                <a:solidFill>
                  <a:schemeClr val="bg1">
                    <a:lumMod val="95000"/>
                    <a:lumOff val="5000"/>
                  </a:schemeClr>
                </a:solidFill>
                <a:hlinkClick r:id="rId8" tooltip="Kautionssystem (Vereinigte Staaten)"/>
              </a:rPr>
              <a:t>Kautionsanhörung</a:t>
            </a:r>
            <a:r>
              <a:rPr lang="de-CH" u="none" dirty="0" smtClean="0">
                <a:solidFill>
                  <a:schemeClr val="bg1">
                    <a:lumMod val="95000"/>
                    <a:lumOff val="5000"/>
                  </a:schemeClr>
                </a:solidFill>
              </a:rPr>
              <a:t> inhaftiert. Eine weltweite </a:t>
            </a:r>
            <a:r>
              <a:rPr lang="de-CH" i="1" u="none" dirty="0" smtClean="0">
                <a:solidFill>
                  <a:schemeClr val="bg1">
                    <a:lumMod val="95000"/>
                    <a:lumOff val="5000"/>
                  </a:schemeClr>
                </a:solidFill>
              </a:rPr>
              <a:t>Free-Kevin</a:t>
            </a:r>
            <a:r>
              <a:rPr lang="de-CH" u="none" dirty="0" smtClean="0">
                <a:solidFill>
                  <a:schemeClr val="bg1">
                    <a:lumMod val="95000"/>
                    <a:lumOff val="5000"/>
                  </a:schemeClr>
                </a:solidFill>
              </a:rPr>
              <a:t>-Bewegung, angeführt durch das Hackermagazin </a:t>
            </a:r>
            <a:r>
              <a:rPr lang="de-CH" u="none" dirty="0" smtClean="0">
                <a:solidFill>
                  <a:schemeClr val="bg1">
                    <a:lumMod val="95000"/>
                    <a:lumOff val="5000"/>
                  </a:schemeClr>
                </a:solidFill>
                <a:hlinkClick r:id="rId9" tooltip="2600 magazine"/>
              </a:rPr>
              <a:t>2600</a:t>
            </a:r>
            <a:r>
              <a:rPr lang="de-CH" u="none" dirty="0" smtClean="0">
                <a:solidFill>
                  <a:schemeClr val="bg1">
                    <a:lumMod val="95000"/>
                    <a:lumOff val="5000"/>
                  </a:schemeClr>
                </a:solidFill>
              </a:rPr>
              <a:t>, setzte sich für </a:t>
            </a:r>
            <a:r>
              <a:rPr lang="de-CH" u="none" dirty="0" err="1" smtClean="0">
                <a:solidFill>
                  <a:schemeClr val="bg1">
                    <a:lumMod val="95000"/>
                    <a:lumOff val="5000"/>
                  </a:schemeClr>
                </a:solidFill>
              </a:rPr>
              <a:t>Mitnick</a:t>
            </a:r>
            <a:r>
              <a:rPr lang="de-CH" u="none" dirty="0" smtClean="0">
                <a:solidFill>
                  <a:schemeClr val="bg1">
                    <a:lumMod val="95000"/>
                    <a:lumOff val="5000"/>
                  </a:schemeClr>
                </a:solidFill>
              </a:rPr>
              <a:t> ein. </a:t>
            </a:r>
            <a:r>
              <a:rPr lang="de-CH" u="none" dirty="0" err="1" smtClean="0">
                <a:solidFill>
                  <a:schemeClr val="bg1">
                    <a:lumMod val="95000"/>
                    <a:lumOff val="5000"/>
                  </a:schemeClr>
                </a:solidFill>
              </a:rPr>
              <a:t>Mitnick</a:t>
            </a:r>
            <a:r>
              <a:rPr lang="de-CH" u="none" dirty="0" smtClean="0">
                <a:solidFill>
                  <a:schemeClr val="bg1">
                    <a:lumMod val="95000"/>
                    <a:lumOff val="5000"/>
                  </a:schemeClr>
                </a:solidFill>
              </a:rPr>
              <a:t> wurde schließlich zu einer Gefängnisstrafe verurteilt.</a:t>
            </a:r>
          </a:p>
          <a:p>
            <a:r>
              <a:rPr lang="de-CH" u="none" dirty="0" smtClean="0">
                <a:solidFill>
                  <a:schemeClr val="bg1">
                    <a:lumMod val="95000"/>
                    <a:lumOff val="5000"/>
                  </a:schemeClr>
                </a:solidFill>
              </a:rPr>
              <a:t>Im Januar 2000 wurde </a:t>
            </a:r>
            <a:r>
              <a:rPr lang="de-CH" u="none" dirty="0" err="1" smtClean="0">
                <a:solidFill>
                  <a:schemeClr val="bg1">
                    <a:lumMod val="95000"/>
                    <a:lumOff val="5000"/>
                  </a:schemeClr>
                </a:solidFill>
              </a:rPr>
              <a:t>Mitnick</a:t>
            </a:r>
            <a:r>
              <a:rPr lang="de-CH" u="none" dirty="0" smtClean="0">
                <a:solidFill>
                  <a:schemeClr val="bg1">
                    <a:lumMod val="95000"/>
                    <a:lumOff val="5000"/>
                  </a:schemeClr>
                </a:solidFill>
              </a:rPr>
              <a:t> nach knapp fünf Jahren aus der Haft entlassen. Als Bewährungsauflage ordneten die Richter ein dreijähriges Benutzungsverbot von </a:t>
            </a:r>
            <a:r>
              <a:rPr lang="de-CH" u="none" dirty="0" smtClean="0">
                <a:solidFill>
                  <a:schemeClr val="bg1">
                    <a:lumMod val="95000"/>
                    <a:lumOff val="5000"/>
                  </a:schemeClr>
                </a:solidFill>
                <a:hlinkClick r:id="rId10" tooltip="Informationssystem (Informatik)"/>
              </a:rPr>
              <a:t>EDV-Systemen</a:t>
            </a:r>
            <a:r>
              <a:rPr lang="de-CH" u="none" dirty="0" smtClean="0">
                <a:solidFill>
                  <a:schemeClr val="bg1">
                    <a:lumMod val="95000"/>
                    <a:lumOff val="5000"/>
                  </a:schemeClr>
                </a:solidFill>
              </a:rPr>
              <a:t> an. Die Staatsanwaltschaft bemerkte dazu „</a:t>
            </a:r>
            <a:r>
              <a:rPr lang="de-CH" i="1" u="none" dirty="0" err="1" smtClean="0">
                <a:solidFill>
                  <a:schemeClr val="bg1">
                    <a:lumMod val="95000"/>
                    <a:lumOff val="5000"/>
                  </a:schemeClr>
                </a:solidFill>
              </a:rPr>
              <a:t>Mitnick</a:t>
            </a:r>
            <a:r>
              <a:rPr lang="de-CH" i="1" u="none" dirty="0" smtClean="0">
                <a:solidFill>
                  <a:schemeClr val="bg1">
                    <a:lumMod val="95000"/>
                    <a:lumOff val="5000"/>
                  </a:schemeClr>
                </a:solidFill>
              </a:rPr>
              <a:t> könnte einen </a:t>
            </a:r>
            <a:r>
              <a:rPr lang="de-CH" i="1" u="none" dirty="0" smtClean="0">
                <a:solidFill>
                  <a:schemeClr val="bg1">
                    <a:lumMod val="95000"/>
                    <a:lumOff val="5000"/>
                  </a:schemeClr>
                </a:solidFill>
                <a:hlinkClick r:id="rId11" tooltip="Nuklearkrieg"/>
              </a:rPr>
              <a:t>Nuklearkrieg</a:t>
            </a:r>
            <a:r>
              <a:rPr lang="de-CH" i="1" u="none" dirty="0" smtClean="0">
                <a:solidFill>
                  <a:schemeClr val="bg1">
                    <a:lumMod val="95000"/>
                    <a:lumOff val="5000"/>
                  </a:schemeClr>
                </a:solidFill>
              </a:rPr>
              <a:t> starten, indem er ins Telefon pfeift</a:t>
            </a:r>
            <a:r>
              <a:rPr lang="de-CH" u="none" dirty="0" smtClean="0">
                <a:solidFill>
                  <a:schemeClr val="bg1">
                    <a:lumMod val="95000"/>
                    <a:lumOff val="5000"/>
                  </a:schemeClr>
                </a:solidFill>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de-CH" dirty="0" smtClean="0"/>
              <a:t>Eine etwas einseitige literarische Erzählung der damaligen Ereignisse ist im Buch „Data Zone“ von </a:t>
            </a:r>
            <a:r>
              <a:rPr lang="de-CH" dirty="0" err="1" smtClean="0"/>
              <a:t>Tsutsomu</a:t>
            </a:r>
            <a:r>
              <a:rPr lang="de-CH" dirty="0" smtClean="0"/>
              <a:t> </a:t>
            </a:r>
            <a:r>
              <a:rPr lang="de-CH" dirty="0" err="1" smtClean="0"/>
              <a:t>Shimomura</a:t>
            </a:r>
            <a:r>
              <a:rPr lang="de-CH" dirty="0" smtClean="0"/>
              <a:t> und John </a:t>
            </a:r>
            <a:r>
              <a:rPr lang="de-CH" dirty="0" err="1" smtClean="0"/>
              <a:t>Markoff</a:t>
            </a:r>
            <a:r>
              <a:rPr lang="de-CH" dirty="0" smtClean="0"/>
              <a:t> [1996] festgehalten. Ersterer war massgeblich an der Fassung von </a:t>
            </a:r>
            <a:r>
              <a:rPr lang="de-CH" dirty="0" err="1" smtClean="0"/>
              <a:t>Mitnick</a:t>
            </a:r>
            <a:r>
              <a:rPr lang="de-CH" dirty="0" smtClean="0"/>
              <a:t> beteiligt. Die mit dem Titel „</a:t>
            </a:r>
            <a:r>
              <a:rPr lang="de-CH" dirty="0" err="1" smtClean="0"/>
              <a:t>Takedown</a:t>
            </a:r>
            <a:r>
              <a:rPr lang="de-CH" dirty="0" smtClean="0"/>
              <a:t>“ (2000, http://www.imdb.com/title/tt0159784/) erschienene Verfilmung des Buches erschien ebenso voreingenommen und wurde durch eine Gegendarstellung der schönen Dokumentation „Freedom Downtime“ von Emmanuel Goldstein (2001, http://www.imdb.com/title/tt0309614/), einem engen Freund Kevin </a:t>
            </a:r>
            <a:r>
              <a:rPr lang="de-CH" dirty="0" err="1" smtClean="0"/>
              <a:t>Mitnicks</a:t>
            </a:r>
            <a:r>
              <a:rPr lang="de-CH" dirty="0" smtClean="0"/>
              <a:t>, relativiert.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CH"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CH" dirty="0" err="1" smtClean="0"/>
              <a:t>Quelle:http</a:t>
            </a:r>
            <a:r>
              <a:rPr lang="de-CH" dirty="0" smtClean="0"/>
              <a:t>://</a:t>
            </a:r>
            <a:r>
              <a:rPr lang="de-CH" dirty="0" err="1" smtClean="0"/>
              <a:t>www.computec.ch</a:t>
            </a:r>
            <a:r>
              <a:rPr lang="de-CH" dirty="0" smtClean="0"/>
              <a:t>/</a:t>
            </a:r>
            <a:r>
              <a:rPr lang="de-CH" dirty="0" err="1" smtClean="0"/>
              <a:t>mruef</a:t>
            </a:r>
            <a:r>
              <a:rPr lang="de-CH" dirty="0" smtClean="0"/>
              <a:t>/</a:t>
            </a:r>
            <a:r>
              <a:rPr lang="de-CH" dirty="0" err="1" smtClean="0"/>
              <a:t>publikationen</a:t>
            </a:r>
            <a:r>
              <a:rPr lang="de-CH" dirty="0" smtClean="0"/>
              <a:t>/</a:t>
            </a:r>
            <a:r>
              <a:rPr lang="de-CH" dirty="0" err="1" smtClean="0"/>
              <a:t>lehrgang_computersicherheit</a:t>
            </a:r>
            <a:r>
              <a:rPr lang="de-CH"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CH" sz="1200" dirty="0" smtClean="0"/>
          </a:p>
        </p:txBody>
      </p:sp>
      <p:sp>
        <p:nvSpPr>
          <p:cNvPr id="4" name="Foliennummernplatzhalter 3"/>
          <p:cNvSpPr>
            <a:spLocks noGrp="1"/>
          </p:cNvSpPr>
          <p:nvPr>
            <p:ph type="sldNum" sz="quarter" idx="10"/>
          </p:nvPr>
        </p:nvSpPr>
        <p:spPr/>
        <p:txBody>
          <a:bodyPr/>
          <a:lstStyle/>
          <a:p>
            <a:fld id="{67D810C1-9E29-4B73-BADF-8A1A62A1D7AA}" type="slidenum">
              <a:rPr lang="de-CH" smtClean="0"/>
              <a:pPr/>
              <a:t>9</a:t>
            </a:fld>
            <a:endParaRPr lang="de-CH"/>
          </a:p>
        </p:txBody>
      </p:sp>
    </p:spTree>
    <p:extLst>
      <p:ext uri="{BB962C8B-B14F-4D97-AF65-F5344CB8AC3E}">
        <p14:creationId xmlns:p14="http://schemas.microsoft.com/office/powerpoint/2010/main" val="358463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3CEAE70-B7B8-4079-ACE1-0BF6F39D1907}" type="datetimeFigureOut">
              <a:rPr lang="de-DE" smtClean="0"/>
              <a:pPr/>
              <a:t>26.10.2013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8F5BC8F-3472-4901-857D-62BD169517F7}"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EAE70-B7B8-4079-ACE1-0BF6F39D1907}" type="datetimeFigureOut">
              <a:rPr lang="de-DE" smtClean="0"/>
              <a:pPr/>
              <a:t>26.10.2013</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5BC8F-3472-4901-857D-62BD169517F7}" type="slidenum">
              <a:rPr lang="de-CH" smtClean="0"/>
              <a:pPr/>
              <a:t>‹Nr.›</a:t>
            </a:fld>
            <a:endParaRPr lang="de-CH"/>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21.gi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http://www.ibiblio.org/team/intro/search/peer_to_peer1.gif" TargetMode="Externa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http://www.ibiblio.org/team/intro/search/peer_to_peer1.gif" TargetMode="External"/><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8" Type="http://schemas.openxmlformats.org/officeDocument/2006/relationships/hyperlink" Target="http://upload.wikimedia.org/wikipedia/commons/7/71/Netzwerktopologie_Ring.png" TargetMode="External"/><Relationship Id="rId3" Type="http://schemas.openxmlformats.org/officeDocument/2006/relationships/slide" Target="slide13.xml"/><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3.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6.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3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3.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image" Target="../media/image47.gif"/></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4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4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7.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53.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6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6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CH" b="1" dirty="0" smtClean="0">
                <a:solidFill>
                  <a:srgbClr val="FFCC00"/>
                </a:solidFill>
              </a:rPr>
              <a:t>Grundlagen der Netzwerktechnik</a:t>
            </a:r>
            <a:br>
              <a:rPr lang="de-CH" b="1" dirty="0" smtClean="0">
                <a:solidFill>
                  <a:srgbClr val="FFCC00"/>
                </a:solidFill>
              </a:rPr>
            </a:br>
            <a:r>
              <a:rPr lang="de-CH" sz="2400" b="1" dirty="0" smtClean="0">
                <a:solidFill>
                  <a:srgbClr val="FFCC00"/>
                </a:solidFill>
              </a:rPr>
              <a:t>Sicherheitsaspekte im LAN</a:t>
            </a:r>
            <a:endParaRPr lang="de-CH" b="1" dirty="0">
              <a:solidFill>
                <a:srgbClr val="FFCC00"/>
              </a:solidFill>
            </a:endParaRPr>
          </a:p>
        </p:txBody>
      </p:sp>
      <p:sp>
        <p:nvSpPr>
          <p:cNvPr id="29" name="Abgerundetes Rechteck 28"/>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30" name="Abgerundetes Rechteck 29">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31" name="Abgerundetes Rechteck 30"/>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32" name="Abgerundetes Rechteck 3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33" name="Abgerundetes Rechteck 32"/>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34" name="Abgerundetes Rechteck 33"/>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38" name="Rechteck 37"/>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9" name="Rechteck 38"/>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13"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Geschichte</a:t>
            </a:r>
          </a:p>
        </p:txBody>
      </p:sp>
      <p:grpSp>
        <p:nvGrpSpPr>
          <p:cNvPr id="2" name="Gruppieren 22"/>
          <p:cNvGrpSpPr/>
          <p:nvPr/>
        </p:nvGrpSpPr>
        <p:grpSpPr>
          <a:xfrm>
            <a:off x="1078458" y="5082988"/>
            <a:ext cx="6962881" cy="510989"/>
            <a:chOff x="621260" y="5123329"/>
            <a:chExt cx="6962881" cy="510989"/>
          </a:xfrm>
        </p:grpSpPr>
        <p:sp>
          <p:nvSpPr>
            <p:cNvPr id="16" name="Rechteck 15"/>
            <p:cNvSpPr/>
            <p:nvPr/>
          </p:nvSpPr>
          <p:spPr>
            <a:xfrm>
              <a:off x="1532967"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a:solidFill>
                    <a:srgbClr val="FFCC00"/>
                  </a:solidFill>
                  <a:latin typeface="+mj-lt"/>
                  <a:ea typeface="+mj-ea"/>
                  <a:cs typeface="+mj-cs"/>
                </a:rPr>
                <a:t>1960</a:t>
              </a:r>
            </a:p>
          </p:txBody>
        </p:sp>
        <p:sp>
          <p:nvSpPr>
            <p:cNvPr id="17" name="Rechteck 16"/>
            <p:cNvSpPr/>
            <p:nvPr/>
          </p:nvSpPr>
          <p:spPr>
            <a:xfrm>
              <a:off x="2541496"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1970</a:t>
              </a:r>
              <a:endParaRPr lang="de-CH" sz="4400" b="1" dirty="0">
                <a:solidFill>
                  <a:srgbClr val="FFCC00"/>
                </a:solidFill>
                <a:latin typeface="+mj-lt"/>
                <a:ea typeface="+mj-ea"/>
                <a:cs typeface="+mj-cs"/>
              </a:endParaRPr>
            </a:p>
          </p:txBody>
        </p:sp>
        <p:sp>
          <p:nvSpPr>
            <p:cNvPr id="18" name="Rechteck 17"/>
            <p:cNvSpPr/>
            <p:nvPr/>
          </p:nvSpPr>
          <p:spPr>
            <a:xfrm>
              <a:off x="3550025"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1980</a:t>
              </a:r>
              <a:endParaRPr lang="de-CH" sz="4400" b="1" dirty="0">
                <a:solidFill>
                  <a:srgbClr val="FFCC00"/>
                </a:solidFill>
                <a:latin typeface="+mj-lt"/>
                <a:ea typeface="+mj-ea"/>
                <a:cs typeface="+mj-cs"/>
              </a:endParaRPr>
            </a:p>
          </p:txBody>
        </p:sp>
        <p:sp>
          <p:nvSpPr>
            <p:cNvPr id="19" name="Rechteck 18"/>
            <p:cNvSpPr/>
            <p:nvPr/>
          </p:nvSpPr>
          <p:spPr>
            <a:xfrm>
              <a:off x="4558554"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1990</a:t>
              </a:r>
              <a:endParaRPr lang="de-CH" sz="4400" b="1" dirty="0">
                <a:solidFill>
                  <a:srgbClr val="FFCC00"/>
                </a:solidFill>
                <a:latin typeface="+mj-lt"/>
                <a:ea typeface="+mj-ea"/>
                <a:cs typeface="+mj-cs"/>
              </a:endParaRPr>
            </a:p>
          </p:txBody>
        </p:sp>
        <p:sp>
          <p:nvSpPr>
            <p:cNvPr id="20" name="Rechteck 19"/>
            <p:cNvSpPr/>
            <p:nvPr/>
          </p:nvSpPr>
          <p:spPr>
            <a:xfrm>
              <a:off x="5567083"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2000</a:t>
              </a:r>
              <a:endParaRPr lang="de-CH" sz="4400" b="1" dirty="0">
                <a:solidFill>
                  <a:srgbClr val="FFCC00"/>
                </a:solidFill>
                <a:latin typeface="+mj-lt"/>
                <a:ea typeface="+mj-ea"/>
                <a:cs typeface="+mj-cs"/>
              </a:endParaRPr>
            </a:p>
          </p:txBody>
        </p:sp>
        <p:sp>
          <p:nvSpPr>
            <p:cNvPr id="21" name="Rechteck 20"/>
            <p:cNvSpPr/>
            <p:nvPr/>
          </p:nvSpPr>
          <p:spPr>
            <a:xfrm>
              <a:off x="6575612"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2010</a:t>
              </a:r>
              <a:endParaRPr lang="de-CH" sz="4400" b="1" dirty="0">
                <a:solidFill>
                  <a:srgbClr val="FFCC00"/>
                </a:solidFill>
                <a:latin typeface="+mj-lt"/>
                <a:ea typeface="+mj-ea"/>
                <a:cs typeface="+mj-cs"/>
              </a:endParaRPr>
            </a:p>
          </p:txBody>
        </p:sp>
        <p:sp>
          <p:nvSpPr>
            <p:cNvPr id="22" name="Rechteck 21"/>
            <p:cNvSpPr/>
            <p:nvPr/>
          </p:nvSpPr>
          <p:spPr>
            <a:xfrm>
              <a:off x="621260"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1950</a:t>
              </a:r>
              <a:endParaRPr lang="de-CH" sz="4400" b="1" dirty="0">
                <a:solidFill>
                  <a:srgbClr val="FFCC00"/>
                </a:solidFill>
                <a:latin typeface="+mj-lt"/>
                <a:ea typeface="+mj-ea"/>
                <a:cs typeface="+mj-cs"/>
              </a:endParaRPr>
            </a:p>
          </p:txBody>
        </p:sp>
      </p:grpSp>
      <p:pic>
        <p:nvPicPr>
          <p:cNvPr id="2050" name="Picture 2"/>
          <p:cNvPicPr>
            <a:picLocks noChangeAspect="1" noChangeArrowheads="1"/>
          </p:cNvPicPr>
          <p:nvPr/>
        </p:nvPicPr>
        <p:blipFill>
          <a:blip r:embed="rId3" cstate="print">
            <a:clrChange>
              <a:clrFrom>
                <a:srgbClr val="C3C3C3"/>
              </a:clrFrom>
              <a:clrTo>
                <a:srgbClr val="C3C3C3">
                  <a:alpha val="0"/>
                </a:srgbClr>
              </a:clrTo>
            </a:clrChange>
          </a:blip>
          <a:srcRect/>
          <a:stretch>
            <a:fillRect/>
          </a:stretch>
        </p:blipFill>
        <p:spPr bwMode="auto">
          <a:xfrm>
            <a:off x="-6399562" y="4936754"/>
            <a:ext cx="21934669" cy="684117"/>
          </a:xfrm>
          <a:prstGeom prst="rect">
            <a:avLst/>
          </a:prstGeom>
          <a:noFill/>
          <a:ln w="9525">
            <a:noFill/>
            <a:miter lim="800000"/>
            <a:headEnd/>
            <a:tailEnd/>
          </a:ln>
        </p:spPr>
      </p:pic>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Und die Zukunft?</a:t>
            </a:r>
          </a:p>
        </p:txBody>
      </p:sp>
      <p:pic>
        <p:nvPicPr>
          <p:cNvPr id="5122" name="Picture 2" descr="C:\Users\Kubba-von Jüchen\Downloads\Cartoons\Cartoons\ComputerCartoons\ComputerAllgemein\hotline_GIF.jpg"/>
          <p:cNvPicPr>
            <a:picLocks noChangeAspect="1" noChangeArrowheads="1"/>
          </p:cNvPicPr>
          <p:nvPr/>
        </p:nvPicPr>
        <p:blipFill>
          <a:blip r:embed="rId4" cstate="print"/>
          <a:srcRect/>
          <a:stretch>
            <a:fillRect/>
          </a:stretch>
        </p:blipFill>
        <p:spPr bwMode="auto">
          <a:xfrm>
            <a:off x="624781" y="1874525"/>
            <a:ext cx="34036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3" descr="C:\Users\Kubba-von Jüchen\Downloads\Cartoons\Cartoons\ComputerCartoons\GrafikUndPräsentation\g313.gif"/>
          <p:cNvPicPr>
            <a:picLocks noChangeAspect="1" noChangeArrowheads="1"/>
          </p:cNvPicPr>
          <p:nvPr/>
        </p:nvPicPr>
        <p:blipFill>
          <a:blip r:embed="rId5" cstate="print"/>
          <a:srcRect/>
          <a:stretch>
            <a:fillRect/>
          </a:stretch>
        </p:blipFill>
        <p:spPr bwMode="auto">
          <a:xfrm>
            <a:off x="4223202" y="1874525"/>
            <a:ext cx="4293054" cy="2830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Abgerundetes Rechteck 24"/>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26" name="Abgerundetes Rechteck 25">
            <a:hlinkClick r:id="rId6"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7" name="Abgerundetes Rechteck 2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8" name="Abgerundetes Rechteck 27"/>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30" name="Abgerundetes Rechteck 2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39" name="Abgerundetes Rechteck 38"/>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07407E-6 L 0.11094 4.07407E-6 " pathEditMode="relative" rAng="0" ptsTypes="AA">
                                      <p:cBhvr>
                                        <p:cTn id="6" dur="2000" fill="hold"/>
                                        <p:tgtEl>
                                          <p:spTgt spid="2050"/>
                                        </p:tgtEl>
                                        <p:attrNameLst>
                                          <p:attrName>ppt_x</p:attrName>
                                          <p:attrName>ppt_y</p:attrName>
                                        </p:attrNameLst>
                                      </p:cBhvr>
                                      <p:rCtr x="55"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2000"/>
                                        <p:tgtEl>
                                          <p:spTgt spid="5122"/>
                                        </p:tgtEl>
                                      </p:cBhvr>
                                    </p:animEffect>
                                  </p:childTnLst>
                                </p:cTn>
                              </p:par>
                              <p:par>
                                <p:cTn id="12" presetID="10" presetClass="entr" presetSubtype="0" fill="hold" nodeType="with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Recht</a:t>
            </a:r>
          </a:p>
        </p:txBody>
      </p:sp>
      <p:graphicFrame>
        <p:nvGraphicFramePr>
          <p:cNvPr id="15" name="Tabelle 14"/>
          <p:cNvGraphicFramePr>
            <a:graphicFrameLocks noGrp="1"/>
          </p:cNvGraphicFramePr>
          <p:nvPr/>
        </p:nvGraphicFramePr>
        <p:xfrm>
          <a:off x="837507" y="1947556"/>
          <a:ext cx="6245452" cy="3520440"/>
        </p:xfrm>
        <a:graphic>
          <a:graphicData uri="http://schemas.openxmlformats.org/drawingml/2006/table">
            <a:tbl>
              <a:tblPr/>
              <a:tblGrid>
                <a:gridCol w="6245452"/>
              </a:tblGrid>
              <a:tr h="1809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800" b="1" i="0" u="none" strike="noStrike" cap="none" normalizeH="0" baseline="0" dirty="0" smtClean="0">
                          <a:ln>
                            <a:noFill/>
                          </a:ln>
                          <a:solidFill>
                            <a:schemeClr val="bg1"/>
                          </a:solidFill>
                          <a:effectLst/>
                          <a:latin typeface="Arial" charset="0"/>
                        </a:rPr>
                        <a:t>Vergehen: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Urkundenfälschung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Unbefugte Datenbeschaffung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Unbefugtes Eindringen in Datenverarbeitungssysteme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247004">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Unbefugtes Beschädigen von Daten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Herstellung und Zurverfügungstellung bösartiger </a:t>
                      </a:r>
                      <a:r>
                        <a:rPr kumimoji="0" lang="de-CH" sz="1700" b="1" i="0" u="none" strike="noStrike" cap="none" normalizeH="0" baseline="0" dirty="0" err="1" smtClean="0">
                          <a:ln>
                            <a:noFill/>
                          </a:ln>
                          <a:solidFill>
                            <a:schemeClr val="bg1"/>
                          </a:solidFill>
                          <a:effectLst/>
                          <a:latin typeface="Arial" charset="0"/>
                        </a:rPr>
                        <a:t>Prgr</a:t>
                      </a:r>
                      <a:r>
                        <a:rPr kumimoji="0" lang="de-CH" sz="1700" b="1" i="0" u="none" strike="noStrike" cap="none" normalizeH="0" baseline="0" dirty="0" smtClean="0">
                          <a:ln>
                            <a:noFill/>
                          </a:ln>
                          <a:solidFill>
                            <a:schemeClr val="bg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Betrügerischer Missbrauch einer </a:t>
                      </a:r>
                      <a:r>
                        <a:rPr kumimoji="0" lang="de-CH" sz="1700" b="1" i="0" u="none" strike="noStrike" cap="none" normalizeH="0" baseline="0" dirty="0" err="1" smtClean="0">
                          <a:ln>
                            <a:noFill/>
                          </a:ln>
                          <a:solidFill>
                            <a:schemeClr val="bg1"/>
                          </a:solidFill>
                          <a:effectLst/>
                          <a:latin typeface="Arial" charset="0"/>
                        </a:rPr>
                        <a:t>Datenverarbeitungsan</a:t>
                      </a:r>
                      <a:r>
                        <a:rPr kumimoji="0" lang="de-CH" sz="1700" b="1" i="0" u="none" strike="noStrike" cap="none" normalizeH="0" baseline="0" dirty="0" smtClean="0">
                          <a:ln>
                            <a:noFill/>
                          </a:ln>
                          <a:solidFill>
                            <a:schemeClr val="bg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Erschleichen einer Leistung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Unbefugtes Benutzer von Computerprogrammen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Tx/>
                        <a:buNone/>
                        <a:tabLst/>
                      </a:pPr>
                      <a:r>
                        <a:rPr kumimoji="0" lang="de-CH" sz="1700" b="1" i="0" u="none" strike="noStrike" cap="none" normalizeH="0" baseline="0" dirty="0" smtClean="0">
                          <a:ln>
                            <a:noFill/>
                          </a:ln>
                          <a:solidFill>
                            <a:schemeClr val="bg1"/>
                          </a:solidFill>
                          <a:effectLst/>
                          <a:latin typeface="Arial" charset="0"/>
                        </a:rPr>
                        <a:t>- Verletzung von Persönlichkeitsrechten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16" name="Abgerundetes Rechteck 15"/>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18" name="Abgerundetes Rechteck 17">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13"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Recht</a:t>
            </a: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Aufgabe</a:t>
            </a:r>
          </a:p>
        </p:txBody>
      </p:sp>
      <p:sp>
        <p:nvSpPr>
          <p:cNvPr id="16" name="Textfeld 15"/>
          <p:cNvSpPr txBox="1"/>
          <p:nvPr/>
        </p:nvSpPr>
        <p:spPr>
          <a:xfrm>
            <a:off x="698499" y="2090065"/>
            <a:ext cx="8445501" cy="2031325"/>
          </a:xfrm>
          <a:prstGeom prst="rect">
            <a:avLst/>
          </a:prstGeom>
          <a:noFill/>
        </p:spPr>
        <p:txBody>
          <a:bodyPr wrap="square" rtlCol="0">
            <a:spAutoFit/>
          </a:bodyPr>
          <a:lstStyle/>
          <a:p>
            <a:pPr marL="363538" indent="-363538">
              <a:lnSpc>
                <a:spcPct val="150000"/>
              </a:lnSpc>
              <a:buFont typeface="Arial" pitchFamily="34" charset="0"/>
              <a:buChar char="•"/>
              <a:tabLst>
                <a:tab pos="363538" algn="l"/>
              </a:tabLst>
            </a:pPr>
            <a:r>
              <a:rPr lang="de-CH" sz="2400" b="1" dirty="0" smtClean="0"/>
              <a:t>Lest das Informationsblatt «00_Praxisbeispiele Recht» durch.</a:t>
            </a:r>
          </a:p>
          <a:p>
            <a:pPr marL="363538" indent="-363538">
              <a:lnSpc>
                <a:spcPct val="150000"/>
              </a:lnSpc>
              <a:buFont typeface="Arial" pitchFamily="34" charset="0"/>
              <a:buChar char="•"/>
              <a:tabLst>
                <a:tab pos="363538" algn="l"/>
              </a:tabLst>
            </a:pPr>
            <a:r>
              <a:rPr lang="de-CH" sz="2400" b="1" dirty="0" smtClean="0"/>
              <a:t>Überlegt euch, wo ihr schon mal mit dem entsprechenden Gesetz in Konflikt geraten seid – auch unbewusst.</a:t>
            </a:r>
          </a:p>
          <a:p>
            <a:pPr>
              <a:buFont typeface="Arial" pitchFamily="34" charset="0"/>
              <a:buChar char="•"/>
            </a:pPr>
            <a:endParaRPr lang="de-CH" b="1" dirty="0"/>
          </a:p>
        </p:txBody>
      </p:sp>
      <p:sp>
        <p:nvSpPr>
          <p:cNvPr id="15" name="Abgerundetes Rechteck 14"/>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18" name="Abgerundetes Rechteck 17">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Grundlagen Netzwerke</a:t>
            </a:r>
          </a:p>
        </p:txBody>
      </p:sp>
      <p:sp>
        <p:nvSpPr>
          <p:cNvPr id="17" name="Rechteck 16"/>
          <p:cNvSpPr/>
          <p:nvPr/>
        </p:nvSpPr>
        <p:spPr>
          <a:xfrm>
            <a:off x="685803" y="2274838"/>
            <a:ext cx="8395854" cy="3046988"/>
          </a:xfrm>
          <a:prstGeom prst="rect">
            <a:avLst/>
          </a:prstGeom>
        </p:spPr>
        <p:txBody>
          <a:bodyPr wrap="square">
            <a:spAutoFit/>
          </a:bodyPr>
          <a:lstStyle/>
          <a:p>
            <a:pPr marL="354013" lvl="0" indent="-354013">
              <a:lnSpc>
                <a:spcPct val="200000"/>
              </a:lnSpc>
              <a:buFont typeface="Arial" pitchFamily="34" charset="0"/>
              <a:buChar char="•"/>
              <a:tabLst>
                <a:tab pos="354013" algn="l"/>
              </a:tabLst>
            </a:pPr>
            <a:r>
              <a:rPr lang="de-CH" sz="2400" b="1" dirty="0" smtClean="0"/>
              <a:t>IP-Adresse</a:t>
            </a:r>
          </a:p>
          <a:p>
            <a:pPr marL="354013" lvl="0" indent="-354013">
              <a:lnSpc>
                <a:spcPct val="200000"/>
              </a:lnSpc>
              <a:buFont typeface="Arial" pitchFamily="34" charset="0"/>
              <a:buChar char="•"/>
              <a:tabLst>
                <a:tab pos="354013" algn="l"/>
              </a:tabLst>
            </a:pPr>
            <a:r>
              <a:rPr lang="de-CH" sz="2400" b="1" dirty="0" smtClean="0"/>
              <a:t>MAC-Adresse</a:t>
            </a:r>
          </a:p>
          <a:p>
            <a:pPr marL="354013" lvl="0" indent="-354013">
              <a:lnSpc>
                <a:spcPct val="200000"/>
              </a:lnSpc>
              <a:buFont typeface="Arial" pitchFamily="34" charset="0"/>
              <a:buChar char="•"/>
              <a:tabLst>
                <a:tab pos="354013" algn="l"/>
              </a:tabLst>
            </a:pPr>
            <a:r>
              <a:rPr lang="de-CH" sz="2400" b="1" dirty="0" smtClean="0"/>
              <a:t>ICMP-Mapping</a:t>
            </a:r>
          </a:p>
          <a:p>
            <a:pPr marL="354013" lvl="0" indent="-354013">
              <a:lnSpc>
                <a:spcPct val="200000"/>
              </a:lnSpc>
              <a:buFont typeface="Arial" pitchFamily="34" charset="0"/>
              <a:buChar char="•"/>
              <a:tabLst>
                <a:tab pos="354013" algn="l"/>
              </a:tabLst>
            </a:pPr>
            <a:r>
              <a:rPr lang="de-CH" sz="2400" b="1" dirty="0" smtClean="0"/>
              <a:t>Port </a:t>
            </a:r>
            <a:r>
              <a:rPr lang="de-CH" sz="2400" b="1" dirty="0" err="1" smtClean="0"/>
              <a:t>scanning</a:t>
            </a:r>
            <a:endParaRPr lang="de-CH" sz="2400" b="1" dirty="0" smtClean="0"/>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 - Überblick</a:t>
            </a:r>
          </a:p>
        </p:txBody>
      </p:sp>
      <p:sp>
        <p:nvSpPr>
          <p:cNvPr id="16" name="Abgerundetes Rechteck 15"/>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8" name="Abgerundetes Rechteck 17">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el 1"/>
          <p:cNvSpPr txBox="1">
            <a:spLocks/>
          </p:cNvSpPr>
          <p:nvPr/>
        </p:nvSpPr>
        <p:spPr>
          <a:xfrm>
            <a:off x="688574" y="753750"/>
            <a:ext cx="790678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Wie sprechen</a:t>
            </a:r>
            <a:r>
              <a:rPr kumimoji="0" lang="de-CH" sz="4400" b="1" i="0" u="none" strike="noStrike" kern="1200" cap="none" spc="0" normalizeH="0" noProof="0" dirty="0" smtClean="0">
                <a:ln>
                  <a:noFill/>
                </a:ln>
                <a:solidFill>
                  <a:srgbClr val="FFCC00"/>
                </a:solidFill>
                <a:effectLst/>
                <a:uLnTx/>
                <a:uFillTx/>
                <a:latin typeface="+mj-lt"/>
                <a:ea typeface="+mj-ea"/>
                <a:cs typeface="+mj-cs"/>
              </a:rPr>
              <a:t> </a:t>
            </a:r>
            <a:r>
              <a:rPr kumimoji="0" lang="de-CH" sz="4400" b="1" i="0" u="none" strike="noStrike" kern="1200" cap="none" spc="0" normalizeH="0" noProof="0" dirty="0" err="1" smtClean="0">
                <a:ln>
                  <a:noFill/>
                </a:ln>
                <a:solidFill>
                  <a:srgbClr val="FFCC00"/>
                </a:solidFill>
                <a:effectLst/>
                <a:uLnTx/>
                <a:uFillTx/>
                <a:latin typeface="+mj-lt"/>
                <a:ea typeface="+mj-ea"/>
                <a:cs typeface="+mj-cs"/>
              </a:rPr>
              <a:t>PC‘s</a:t>
            </a:r>
            <a:r>
              <a:rPr kumimoji="0" lang="de-CH" sz="4400" b="1" i="0" u="none" strike="noStrike" kern="1200" cap="none" spc="0" normalizeH="0" noProof="0" dirty="0" smtClean="0">
                <a:ln>
                  <a:noFill/>
                </a:ln>
                <a:solidFill>
                  <a:srgbClr val="FFCC00"/>
                </a:solidFill>
                <a:effectLst/>
                <a:uLnTx/>
                <a:uFillTx/>
                <a:latin typeface="+mj-lt"/>
                <a:ea typeface="+mj-ea"/>
                <a:cs typeface="+mj-cs"/>
              </a:rPr>
              <a:t> miteinander?</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pic>
        <p:nvPicPr>
          <p:cNvPr id="4" name="Picture 5"/>
          <p:cNvPicPr>
            <a:picLocks noChangeAspect="1" noChangeArrowheads="1"/>
          </p:cNvPicPr>
          <p:nvPr/>
        </p:nvPicPr>
        <p:blipFill>
          <a:blip r:embed="rId5" cstate="print"/>
          <a:srcRect/>
          <a:stretch>
            <a:fillRect/>
          </a:stretch>
        </p:blipFill>
        <p:spPr bwMode="auto">
          <a:xfrm>
            <a:off x="5921784" y="2487769"/>
            <a:ext cx="1324490" cy="3203418"/>
          </a:xfrm>
          <a:prstGeom prst="rect">
            <a:avLst/>
          </a:prstGeom>
          <a:noFill/>
          <a:ln w="9525">
            <a:noFill/>
            <a:miter lim="800000"/>
            <a:headEnd/>
            <a:tailEnd/>
          </a:ln>
        </p:spPr>
      </p:pic>
      <p:sp>
        <p:nvSpPr>
          <p:cNvPr id="21" name="Wolkenförmige Legende 20"/>
          <p:cNvSpPr/>
          <p:nvPr/>
        </p:nvSpPr>
        <p:spPr>
          <a:xfrm>
            <a:off x="6305550" y="1620004"/>
            <a:ext cx="2457450" cy="1068309"/>
          </a:xfrm>
          <a:prstGeom prst="cloudCallou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latin typeface="Comic Sans MS" pitchFamily="66" charset="0"/>
              </a:rPr>
              <a:t>079‘123????</a:t>
            </a:r>
            <a:endParaRPr lang="de-CH" b="1" dirty="0">
              <a:solidFill>
                <a:schemeClr val="bg1"/>
              </a:solidFill>
              <a:latin typeface="Comic Sans MS" pitchFamily="66" charset="0"/>
            </a:endParaRPr>
          </a:p>
        </p:txBody>
      </p:sp>
      <p:grpSp>
        <p:nvGrpSpPr>
          <p:cNvPr id="26" name="Gruppieren 25"/>
          <p:cNvGrpSpPr/>
          <p:nvPr/>
        </p:nvGrpSpPr>
        <p:grpSpPr>
          <a:xfrm>
            <a:off x="3081126" y="948218"/>
            <a:ext cx="2981747" cy="1852613"/>
            <a:chOff x="3081126" y="948218"/>
            <a:chExt cx="2981747" cy="1852613"/>
          </a:xfrm>
        </p:grpSpPr>
        <p:sp>
          <p:nvSpPr>
            <p:cNvPr id="24" name="Wolkenförmige Legende 23"/>
            <p:cNvSpPr/>
            <p:nvPr/>
          </p:nvSpPr>
          <p:spPr>
            <a:xfrm>
              <a:off x="3081126" y="948218"/>
              <a:ext cx="2981747" cy="1852613"/>
            </a:xfrm>
            <a:prstGeom prst="cloudCallout">
              <a:avLst>
                <a:gd name="adj1" fmla="val 45611"/>
                <a:gd name="adj2" fmla="val 56330"/>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smtClean="0">
                <a:solidFill>
                  <a:schemeClr val="bg1"/>
                </a:solidFill>
                <a:latin typeface="Comic Sans MS" pitchFamily="66" charset="0"/>
              </a:endParaRPr>
            </a:p>
          </p:txBody>
        </p:sp>
        <p:pic>
          <p:nvPicPr>
            <p:cNvPr id="1032" name="Picture 8" descr="C:\Users\Kubba-von Jüchen\AppData\Local\Microsoft\Windows\Temporary Internet Files\Content.IE5\1VJ2SZIZ\MC900030293[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9121" y="1197102"/>
              <a:ext cx="1826057" cy="1399032"/>
            </a:xfrm>
            <a:prstGeom prst="rect">
              <a:avLst/>
            </a:prstGeom>
            <a:noFill/>
          </p:spPr>
        </p:pic>
      </p:grpSp>
      <p:pic>
        <p:nvPicPr>
          <p:cNvPr id="1035"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5415178" y="2728912"/>
            <a:ext cx="1647825" cy="2867025"/>
          </a:xfrm>
          <a:prstGeom prst="rect">
            <a:avLst/>
          </a:prstGeom>
          <a:noFill/>
          <a:ln w="9525">
            <a:noFill/>
            <a:miter lim="800000"/>
            <a:headEnd/>
            <a:tailEnd/>
          </a:ln>
        </p:spPr>
      </p:pic>
      <p:pic>
        <p:nvPicPr>
          <p:cNvPr id="43"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5408554" y="2722288"/>
            <a:ext cx="1647825" cy="2867025"/>
          </a:xfrm>
          <a:prstGeom prst="rect">
            <a:avLst/>
          </a:prstGeom>
          <a:noFill/>
          <a:ln w="9525">
            <a:noFill/>
            <a:miter lim="800000"/>
            <a:headEnd/>
            <a:tailEnd/>
          </a:ln>
        </p:spPr>
      </p:pic>
      <p:pic>
        <p:nvPicPr>
          <p:cNvPr id="44"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5401930" y="2725603"/>
            <a:ext cx="1647825" cy="2867025"/>
          </a:xfrm>
          <a:prstGeom prst="rect">
            <a:avLst/>
          </a:prstGeom>
          <a:noFill/>
          <a:ln w="9525">
            <a:noFill/>
            <a:miter lim="800000"/>
            <a:headEnd/>
            <a:tailEnd/>
          </a:ln>
        </p:spPr>
      </p:pic>
      <p:sp>
        <p:nvSpPr>
          <p:cNvPr id="22" name="Abgerundetes Rechteck 21"/>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3" name="Abgerundetes Rechteck 22">
            <a:hlinkClick r:id="rId8"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5" name="Abgerundetes Rechteck 24"/>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7" name="Abgerundetes Rechteck 26"/>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8" name="Abgerundetes Rechteck 27"/>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39" name="Abgerundetes Rechteck 38"/>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4"/>
                                        </p:tgtEl>
                                      </p:cBhvr>
                                    </p:animEffect>
                                    <p:set>
                                      <p:cBhvr>
                                        <p:cTn id="25" dur="1" fill="hold">
                                          <p:stCondLst>
                                            <p:cond delay="1999"/>
                                          </p:stCondLst>
                                        </p:cTn>
                                        <p:tgtEl>
                                          <p:spTgt spid="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26"/>
                                        </p:tgtEl>
                                      </p:cBhvr>
                                    </p:animEffect>
                                    <p:set>
                                      <p:cBhvr>
                                        <p:cTn id="28" dur="1" fill="hold">
                                          <p:stCondLst>
                                            <p:cond delay="1999"/>
                                          </p:stCondLst>
                                        </p:cTn>
                                        <p:tgtEl>
                                          <p:spTgt spid="2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35"/>
                                        </p:tgtEl>
                                        <p:attrNameLst>
                                          <p:attrName>style.visibility</p:attrName>
                                        </p:attrNameLst>
                                      </p:cBhvr>
                                      <p:to>
                                        <p:strVal val="visible"/>
                                      </p:to>
                                    </p:set>
                                    <p:animEffect transition="in" filter="fade">
                                      <p:cBhvr>
                                        <p:cTn id="31" dur="2000"/>
                                        <p:tgtEl>
                                          <p:spTgt spid="10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2000"/>
                                        <p:tgtEl>
                                          <p:spTgt spid="43"/>
                                        </p:tgtEl>
                                      </p:cBhvr>
                                    </p:animEffect>
                                  </p:childTnLst>
                                  <p:subTnLst>
                                    <p:audio>
                                      <p:cMediaNode>
                                        <p:cTn display="0" masterRel="sameClick">
                                          <p:stCondLst>
                                            <p:cond evt="begin" delay="0">
                                              <p:tn val="34"/>
                                            </p:cond>
                                          </p:stCondLst>
                                          <p:endCondLst>
                                            <p:cond evt="onStopAudio" delay="0">
                                              <p:tgtEl>
                                                <p:sldTgt/>
                                              </p:tgtEl>
                                            </p:cond>
                                          </p:endCondLst>
                                        </p:cTn>
                                        <p:tgtEl>
                                          <p:sndTgt r:embed="rId3" name="Dialup.wav"/>
                                        </p:tgtEl>
                                      </p:cMediaNode>
                                    </p:audio>
                                  </p:subTnLst>
                                </p:cTn>
                              </p:par>
                            </p:childTnLst>
                          </p:cTn>
                        </p:par>
                        <p:par>
                          <p:cTn id="37" fill="hold">
                            <p:stCondLst>
                              <p:cond delay="2000"/>
                            </p:stCondLst>
                            <p:childTnLst>
                              <p:par>
                                <p:cTn id="38" presetID="10" presetClass="entr" presetSubtype="0" repeatCount="2000" fill="hold" nodeType="afterEffect">
                                  <p:stCondLst>
                                    <p:cond delay="20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subTnLst>
                                    <p:audio>
                                      <p:cMediaNode>
                                        <p:cTn display="0" masterRel="sameClick">
                                          <p:stCondLst>
                                            <p:cond evt="begin" delay="0">
                                              <p:tn val="38"/>
                                            </p:cond>
                                          </p:stCondLst>
                                          <p:endCondLst>
                                            <p:cond evt="onStopAudio" delay="0">
                                              <p:tgtEl>
                                                <p:sldTgt/>
                                              </p:tgtEl>
                                            </p:cond>
                                          </p:endCondLst>
                                        </p:cTn>
                                        <p:tgtEl>
                                          <p:sndTgt r:embed="rId4" name="Telepho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85529" y="2018352"/>
            <a:ext cx="7981950" cy="3552825"/>
          </a:xfrm>
          <a:prstGeom prst="rect">
            <a:avLst/>
          </a:prstGeom>
          <a:noFill/>
          <a:ln w="9525">
            <a:noFill/>
            <a:miter lim="800000"/>
            <a:headEnd/>
            <a:tailEnd/>
          </a:ln>
        </p:spPr>
      </p:pic>
      <p:sp>
        <p:nvSpPr>
          <p:cNvPr id="38" name="Titel 1"/>
          <p:cNvSpPr txBox="1">
            <a:spLocks/>
          </p:cNvSpPr>
          <p:nvPr/>
        </p:nvSpPr>
        <p:spPr>
          <a:xfrm>
            <a:off x="688575" y="753750"/>
            <a:ext cx="8121938" cy="1120775"/>
          </a:xfrm>
          <a:prstGeom prst="rect">
            <a:avLst/>
          </a:prstGeom>
        </p:spPr>
        <p:txBody>
          <a:bodyPr vert="horz" lIns="91440" tIns="45720" rIns="91440" bIns="45720" rtlCol="0" anchor="ctr">
            <a:normAutofit/>
          </a:bodyPr>
          <a:lstStyle/>
          <a:p>
            <a:pPr lvl="0">
              <a:spcBef>
                <a:spcPct val="0"/>
              </a:spcBef>
              <a:defRPr/>
            </a:pPr>
            <a:r>
              <a:rPr lang="de-CH" sz="4400" b="1" dirty="0" smtClean="0">
                <a:solidFill>
                  <a:srgbClr val="FFCC00"/>
                </a:solidFill>
              </a:rPr>
              <a:t>Wie sprechen </a:t>
            </a:r>
            <a:r>
              <a:rPr lang="de-CH" sz="4400" b="1" dirty="0" err="1" smtClean="0">
                <a:solidFill>
                  <a:srgbClr val="FFCC00"/>
                </a:solidFill>
              </a:rPr>
              <a:t>PC‘s</a:t>
            </a:r>
            <a:r>
              <a:rPr lang="de-CH" sz="4400" b="1" dirty="0" smtClean="0">
                <a:solidFill>
                  <a:srgbClr val="FFCC00"/>
                </a:solidFill>
              </a:rPr>
              <a:t> miteinander?</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23" name="Textfeld 22"/>
          <p:cNvSpPr txBox="1"/>
          <p:nvPr/>
        </p:nvSpPr>
        <p:spPr>
          <a:xfrm>
            <a:off x="937981" y="2416628"/>
            <a:ext cx="7520219" cy="2862322"/>
          </a:xfrm>
          <a:prstGeom prst="rect">
            <a:avLst/>
          </a:prstGeom>
          <a:noFill/>
        </p:spPr>
        <p:txBody>
          <a:bodyPr wrap="square" rtlCol="0">
            <a:spAutoFit/>
          </a:bodyPr>
          <a:lstStyle/>
          <a:p>
            <a:r>
              <a:rPr lang="de-CH" b="1" dirty="0" smtClean="0">
                <a:solidFill>
                  <a:schemeClr val="bg1"/>
                </a:solidFill>
              </a:rPr>
              <a:t>C:\Users\thomas&gt;</a:t>
            </a:r>
            <a:r>
              <a:rPr lang="de-CH" b="1" dirty="0" err="1" smtClean="0">
                <a:solidFill>
                  <a:schemeClr val="bg1"/>
                </a:solidFill>
              </a:rPr>
              <a:t>ipconfig</a:t>
            </a:r>
            <a:endParaRPr lang="de-CH" b="1" dirty="0" smtClean="0">
              <a:solidFill>
                <a:schemeClr val="bg1"/>
              </a:solidFill>
            </a:endParaRPr>
          </a:p>
          <a:p>
            <a:r>
              <a:rPr lang="de-CH" b="1" dirty="0" smtClean="0">
                <a:solidFill>
                  <a:schemeClr val="bg1"/>
                </a:solidFill>
              </a:rPr>
              <a:t>Windows-IP-Konfiguration</a:t>
            </a:r>
          </a:p>
          <a:p>
            <a:r>
              <a:rPr lang="de-CH" b="1" dirty="0" smtClean="0">
                <a:solidFill>
                  <a:schemeClr val="bg1"/>
                </a:solidFill>
              </a:rPr>
              <a:t>Drahtlos-LAN-Adapter Drahtlosnetzwerkverbindung:</a:t>
            </a:r>
          </a:p>
          <a:p>
            <a:r>
              <a:rPr lang="de-CH" b="1" dirty="0" smtClean="0">
                <a:solidFill>
                  <a:schemeClr val="bg1"/>
                </a:solidFill>
              </a:rPr>
              <a:t>   Verbindungsspezifisches DNS-Suffix: dzcmts001-cpe-001.datazug.ch</a:t>
            </a:r>
          </a:p>
          <a:p>
            <a:r>
              <a:rPr lang="de-CH" b="1" dirty="0" smtClean="0">
                <a:solidFill>
                  <a:schemeClr val="bg1"/>
                </a:solidFill>
              </a:rPr>
              <a:t>   Verbindungslokale IPv6-Adresse  . : fe80::e9fe:9544:e701:23a7%12</a:t>
            </a:r>
          </a:p>
          <a:p>
            <a:r>
              <a:rPr lang="de-CH" b="1" dirty="0" smtClean="0">
                <a:solidFill>
                  <a:schemeClr val="bg1"/>
                </a:solidFill>
              </a:rPr>
              <a:t>   IPv4-Adresse  . . . . . . . . . . : 192.168.1.38</a:t>
            </a:r>
          </a:p>
          <a:p>
            <a:r>
              <a:rPr lang="de-CH" b="1" dirty="0" smtClean="0">
                <a:solidFill>
                  <a:schemeClr val="bg1"/>
                </a:solidFill>
              </a:rPr>
              <a:t>   Subnetzmaske  . . . . . . . . . . : 255.255.255.0</a:t>
            </a:r>
          </a:p>
          <a:p>
            <a:r>
              <a:rPr lang="de-CH" b="1" dirty="0" smtClean="0">
                <a:solidFill>
                  <a:schemeClr val="bg1"/>
                </a:solidFill>
              </a:rPr>
              <a:t>   Standardgateway . . . . . . . . . : 192.168.1.1</a:t>
            </a:r>
          </a:p>
          <a:p>
            <a:endParaRPr lang="de-CH" b="1" dirty="0" smtClean="0">
              <a:solidFill>
                <a:schemeClr val="bg1"/>
              </a:solidFill>
            </a:endParaRPr>
          </a:p>
          <a:p>
            <a:endParaRPr lang="de-CH" dirty="0"/>
          </a:p>
        </p:txBody>
      </p:sp>
      <p:sp>
        <p:nvSpPr>
          <p:cNvPr id="17" name="Abgerundetes Rechteck 16"/>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8" name="Abgerundetes Rechteck 17">
            <a:hlinkClick r:id="rId4"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10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23"/>
                                        </p:tgtEl>
                                        <p:attrNameLst>
                                          <p:attrName>fillcolor</p:attrName>
                                        </p:attrNameLst>
                                      </p:cBhvr>
                                      <p:tavLst>
                                        <p:tav tm="0">
                                          <p:val>
                                            <p:clrVal>
                                              <a:schemeClr val="accent2"/>
                                            </p:clrVal>
                                          </p:val>
                                        </p:tav>
                                        <p:tav tm="50000">
                                          <p:val>
                                            <p:clrVal>
                                              <a:schemeClr val="hlink"/>
                                            </p:clrVal>
                                          </p:val>
                                        </p:tav>
                                      </p:tavLst>
                                    </p:anim>
                                    <p:set>
                                      <p:cBhvr>
                                        <p:cTn id="9" dur="10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5" cstate="print"/>
          <a:srcRect/>
          <a:stretch>
            <a:fillRect/>
          </a:stretch>
        </p:blipFill>
        <p:spPr bwMode="auto">
          <a:xfrm>
            <a:off x="685529" y="2044478"/>
            <a:ext cx="7981950" cy="3552825"/>
          </a:xfrm>
          <a:prstGeom prst="rect">
            <a:avLst/>
          </a:prstGeom>
          <a:noFill/>
          <a:ln w="9525">
            <a:noFill/>
            <a:miter lim="800000"/>
            <a:headEnd/>
            <a:tailEnd/>
          </a:ln>
        </p:spPr>
      </p:pic>
      <p:sp>
        <p:nvSpPr>
          <p:cNvPr id="38" name="Titel 1"/>
          <p:cNvSpPr txBox="1">
            <a:spLocks/>
          </p:cNvSpPr>
          <p:nvPr/>
        </p:nvSpPr>
        <p:spPr>
          <a:xfrm>
            <a:off x="688575" y="753750"/>
            <a:ext cx="8046634" cy="1120775"/>
          </a:xfrm>
          <a:prstGeom prst="rect">
            <a:avLst/>
          </a:prstGeom>
        </p:spPr>
        <p:txBody>
          <a:bodyPr vert="horz" lIns="91440" tIns="45720" rIns="91440" bIns="45720" rtlCol="0" anchor="ctr">
            <a:normAutofit/>
          </a:bodyPr>
          <a:lstStyle/>
          <a:p>
            <a:pPr lvl="0">
              <a:spcBef>
                <a:spcPct val="0"/>
              </a:spcBef>
              <a:defRPr/>
            </a:pPr>
            <a:r>
              <a:rPr lang="de-CH" sz="4400" b="1" dirty="0" smtClean="0">
                <a:solidFill>
                  <a:srgbClr val="FFCC00"/>
                </a:solidFill>
              </a:rPr>
              <a:t>Wie sprechen </a:t>
            </a:r>
            <a:r>
              <a:rPr lang="de-CH" sz="4400" b="1" dirty="0" err="1" smtClean="0">
                <a:solidFill>
                  <a:srgbClr val="FFCC00"/>
                </a:solidFill>
              </a:rPr>
              <a:t>PC‘s</a:t>
            </a:r>
            <a:r>
              <a:rPr lang="de-CH" sz="4400" b="1" dirty="0" smtClean="0">
                <a:solidFill>
                  <a:srgbClr val="FFCC00"/>
                </a:solidFill>
              </a:rPr>
              <a:t> miteinander?</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23" name="Textfeld 22"/>
          <p:cNvSpPr txBox="1"/>
          <p:nvPr/>
        </p:nvSpPr>
        <p:spPr>
          <a:xfrm>
            <a:off x="937981" y="2416629"/>
            <a:ext cx="7520219" cy="1200329"/>
          </a:xfrm>
          <a:prstGeom prst="rect">
            <a:avLst/>
          </a:prstGeom>
          <a:noFill/>
        </p:spPr>
        <p:txBody>
          <a:bodyPr wrap="square" rtlCol="0">
            <a:spAutoFit/>
          </a:bodyPr>
          <a:lstStyle/>
          <a:p>
            <a:r>
              <a:rPr lang="de-CH" b="1" dirty="0" smtClean="0">
                <a:solidFill>
                  <a:schemeClr val="bg1"/>
                </a:solidFill>
              </a:rPr>
              <a:t>C:\Users\testuser&gt;ping 192.168.1.38</a:t>
            </a:r>
          </a:p>
          <a:p>
            <a:r>
              <a:rPr lang="de-CH" b="1" dirty="0" smtClean="0">
                <a:solidFill>
                  <a:schemeClr val="bg1"/>
                </a:solidFill>
              </a:rPr>
              <a:t>Ping wird ausgeführt für 192.168.1.38 mit 32 Bytes Daten:</a:t>
            </a:r>
          </a:p>
          <a:p>
            <a:endParaRPr lang="de-CH" b="1" dirty="0" smtClean="0">
              <a:solidFill>
                <a:schemeClr val="bg1"/>
              </a:solidFill>
            </a:endParaRPr>
          </a:p>
          <a:p>
            <a:endParaRPr lang="de-CH" dirty="0"/>
          </a:p>
        </p:txBody>
      </p:sp>
      <p:sp>
        <p:nvSpPr>
          <p:cNvPr id="18" name="Rechteck 17"/>
          <p:cNvSpPr/>
          <p:nvPr/>
        </p:nvSpPr>
        <p:spPr>
          <a:xfrm>
            <a:off x="925281" y="3010614"/>
            <a:ext cx="7489371" cy="2585323"/>
          </a:xfrm>
          <a:prstGeom prst="rect">
            <a:avLst/>
          </a:prstGeom>
        </p:spPr>
        <p:txBody>
          <a:bodyPr wrap="square">
            <a:spAutoFit/>
          </a:bodyPr>
          <a:lstStyle/>
          <a:p>
            <a:r>
              <a:rPr lang="de-CH" b="1" dirty="0" smtClean="0">
                <a:solidFill>
                  <a:schemeClr val="bg1"/>
                </a:solidFill>
              </a:rPr>
              <a:t>Antwort von 192.168.1.38: Bytes=32 Zeit&lt;1ms TTL=128</a:t>
            </a:r>
          </a:p>
          <a:p>
            <a:r>
              <a:rPr lang="de-CH" b="1" dirty="0" smtClean="0">
                <a:solidFill>
                  <a:schemeClr val="bg1"/>
                </a:solidFill>
              </a:rPr>
              <a:t>Antwort von 192.168.1.38: Bytes=32 Zeit&lt;1ms TTL=128</a:t>
            </a:r>
          </a:p>
          <a:p>
            <a:r>
              <a:rPr lang="de-CH" b="1" dirty="0" smtClean="0">
                <a:solidFill>
                  <a:schemeClr val="bg1"/>
                </a:solidFill>
              </a:rPr>
              <a:t>Antwort von 192.168.1.38: Bytes=32 Zeit&lt;1ms TTL=128</a:t>
            </a:r>
          </a:p>
          <a:p>
            <a:r>
              <a:rPr lang="de-CH" b="1" dirty="0" smtClean="0">
                <a:solidFill>
                  <a:schemeClr val="bg1"/>
                </a:solidFill>
              </a:rPr>
              <a:t>Antwort von 192.168.1.38: Bytes=32 Zeit&lt;1ms TTL=128</a:t>
            </a:r>
          </a:p>
          <a:p>
            <a:r>
              <a:rPr lang="de-CH" b="1" dirty="0" smtClean="0">
                <a:solidFill>
                  <a:schemeClr val="bg1"/>
                </a:solidFill>
              </a:rPr>
              <a:t>Ping-Statistik für 192.168.1.38:</a:t>
            </a:r>
          </a:p>
          <a:p>
            <a:r>
              <a:rPr lang="de-CH" b="1" dirty="0" smtClean="0">
                <a:solidFill>
                  <a:schemeClr val="bg1"/>
                </a:solidFill>
              </a:rPr>
              <a:t>    Pakete: Gesendet = 4, Empfangen = 4, Verloren = 0</a:t>
            </a:r>
          </a:p>
          <a:p>
            <a:r>
              <a:rPr lang="de-CH" b="1" dirty="0" smtClean="0">
                <a:solidFill>
                  <a:schemeClr val="bg1"/>
                </a:solidFill>
              </a:rPr>
              <a:t>    (0% Verlust),</a:t>
            </a:r>
          </a:p>
          <a:p>
            <a:r>
              <a:rPr lang="de-CH" b="1" dirty="0" smtClean="0">
                <a:solidFill>
                  <a:schemeClr val="bg1"/>
                </a:solidFill>
              </a:rPr>
              <a:t>Ca. Zeitangaben in </a:t>
            </a:r>
            <a:r>
              <a:rPr lang="de-CH" b="1" dirty="0" err="1" smtClean="0">
                <a:solidFill>
                  <a:schemeClr val="bg1"/>
                </a:solidFill>
              </a:rPr>
              <a:t>Millisek</a:t>
            </a:r>
            <a:r>
              <a:rPr lang="de-CH" b="1" dirty="0" smtClean="0">
                <a:solidFill>
                  <a:schemeClr val="bg1"/>
                </a:solidFill>
              </a:rPr>
              <a:t>.:</a:t>
            </a:r>
          </a:p>
          <a:p>
            <a:r>
              <a:rPr lang="de-CH" b="1" dirty="0" smtClean="0">
                <a:solidFill>
                  <a:schemeClr val="bg1"/>
                </a:solidFill>
              </a:rPr>
              <a:t>    Minimum = 0ms, Maximum = 0ms, Mittelwert = 0ms</a:t>
            </a:r>
          </a:p>
        </p:txBody>
      </p:sp>
      <p:pic>
        <p:nvPicPr>
          <p:cNvPr id="2050" name="Picture 2"/>
          <p:cNvPicPr>
            <a:picLocks noChangeAspect="1" noChangeArrowheads="1"/>
          </p:cNvPicPr>
          <p:nvPr/>
        </p:nvPicPr>
        <p:blipFill>
          <a:blip r:embed="rId6" cstate="print"/>
          <a:srcRect/>
          <a:stretch>
            <a:fillRect/>
          </a:stretch>
        </p:blipFill>
        <p:spPr bwMode="auto">
          <a:xfrm>
            <a:off x="-1197429" y="3616958"/>
            <a:ext cx="232656" cy="279187"/>
          </a:xfrm>
          <a:prstGeom prst="rect">
            <a:avLst/>
          </a:prstGeom>
          <a:noFill/>
          <a:ln w="9525">
            <a:noFill/>
            <a:miter lim="800000"/>
            <a:headEnd/>
            <a:tailEnd/>
          </a:ln>
        </p:spPr>
      </p:pic>
      <p:sp>
        <p:nvSpPr>
          <p:cNvPr id="19" name="Abgerundetes Rechteck 18"/>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0" name="Abgerundetes Rechteck 19">
            <a:hlinkClick r:id="rId7"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4" name="Abgerundetes Rechteck 23"/>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5" name="Abgerundetes Rechteck 24"/>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10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23"/>
                                        </p:tgtEl>
                                        <p:attrNameLst>
                                          <p:attrName>fillcolor</p:attrName>
                                        </p:attrNameLst>
                                      </p:cBhvr>
                                      <p:tavLst>
                                        <p:tav tm="0">
                                          <p:val>
                                            <p:clrVal>
                                              <a:schemeClr val="accent2"/>
                                            </p:clrVal>
                                          </p:val>
                                        </p:tav>
                                        <p:tav tm="50000">
                                          <p:val>
                                            <p:clrVal>
                                              <a:schemeClr val="hlink"/>
                                            </p:clrVal>
                                          </p:val>
                                        </p:tav>
                                      </p:tavLst>
                                    </p:anim>
                                    <p:set>
                                      <p:cBhvr>
                                        <p:cTn id="9" dur="100"/>
                                        <p:tgtEl>
                                          <p:spTgt spid="2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Dialup.wav"/>
                                        </p:tgtEl>
                                      </p:cMediaNode>
                                    </p:audio>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childTnLst>
                                  <p:subTnLst>
                                    <p:audio>
                                      <p:cMediaNode>
                                        <p:cTn display="0" masterRel="sameClick">
                                          <p:stCondLst>
                                            <p:cond evt="begin" delay="0">
                                              <p:tn val="12"/>
                                            </p:cond>
                                          </p:stCondLst>
                                          <p:endCondLst>
                                            <p:cond evt="onStopAudio" delay="0">
                                              <p:tgtEl>
                                                <p:sldTgt/>
                                              </p:tgtEl>
                                            </p:cond>
                                          </p:endCondLst>
                                        </p:cTn>
                                        <p:tgtEl>
                                          <p:sndTgt r:embed="rId4" name="Telephone.wav"/>
                                        </p:tgtEl>
                                      </p:cMediaNode>
                                    </p:audio>
                                  </p:sub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8"/>
                                        </p:tgtEl>
                                        <p:attrNameLst>
                                          <p:attrName>style.visibility</p:attrName>
                                        </p:attrNameLst>
                                      </p:cBhvr>
                                      <p:to>
                                        <p:strVal val="visible"/>
                                      </p:to>
                                    </p:set>
                                    <p:anim calcmode="discrete" valueType="clr">
                                      <p:cBhvr override="childStyle">
                                        <p:cTn id="17" dur="10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8" dur="100"/>
                                        <p:tgtEl>
                                          <p:spTgt spid="18"/>
                                        </p:tgtEl>
                                        <p:attrNameLst>
                                          <p:attrName>fillcolor</p:attrName>
                                        </p:attrNameLst>
                                      </p:cBhvr>
                                      <p:tavLst>
                                        <p:tav tm="0">
                                          <p:val>
                                            <p:clrVal>
                                              <a:schemeClr val="accent2"/>
                                            </p:clrVal>
                                          </p:val>
                                        </p:tav>
                                        <p:tav tm="50000">
                                          <p:val>
                                            <p:clrVal>
                                              <a:schemeClr val="hlink"/>
                                            </p:clrVal>
                                          </p:val>
                                        </p:tav>
                                      </p:tavLst>
                                    </p:anim>
                                    <p:set>
                                      <p:cBhvr>
                                        <p:cTn id="19" dur="10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Übung</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7" name="Rechteck 16"/>
          <p:cNvSpPr/>
          <p:nvPr/>
        </p:nvSpPr>
        <p:spPr>
          <a:xfrm>
            <a:off x="685803" y="2025454"/>
            <a:ext cx="8395854" cy="830997"/>
          </a:xfrm>
          <a:prstGeom prst="rect">
            <a:avLst/>
          </a:prstGeom>
        </p:spPr>
        <p:txBody>
          <a:bodyPr wrap="square">
            <a:spAutoFit/>
          </a:bodyPr>
          <a:lstStyle/>
          <a:p>
            <a:pPr marL="354013" lvl="0" indent="-354013">
              <a:lnSpc>
                <a:spcPct val="200000"/>
              </a:lnSpc>
              <a:tabLst>
                <a:tab pos="354013" algn="l"/>
              </a:tabLst>
            </a:pPr>
            <a:r>
              <a:rPr lang="de-CH" sz="2400" b="1" dirty="0" smtClean="0"/>
              <a:t>Bearbeitet die Fragen auf dem «01_Arbeitsblatt IP»</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Firewall-Problem beheben</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48" name="Textfeld 47"/>
          <p:cNvSpPr txBox="1"/>
          <p:nvPr/>
        </p:nvSpPr>
        <p:spPr>
          <a:xfrm>
            <a:off x="690419" y="1803972"/>
            <a:ext cx="8417055" cy="3785652"/>
          </a:xfrm>
          <a:prstGeom prst="rect">
            <a:avLst/>
          </a:prstGeom>
          <a:noFill/>
        </p:spPr>
        <p:txBody>
          <a:bodyPr wrap="square" rtlCol="0">
            <a:spAutoFit/>
          </a:bodyPr>
          <a:lstStyle/>
          <a:p>
            <a:pPr marL="354013" indent="-354013">
              <a:lnSpc>
                <a:spcPct val="200000"/>
              </a:lnSpc>
              <a:buFont typeface="Arial" pitchFamily="34" charset="0"/>
              <a:buChar char="•"/>
              <a:tabLst>
                <a:tab pos="354013" algn="l"/>
              </a:tabLst>
            </a:pPr>
            <a:r>
              <a:rPr lang="de-CH" sz="2400" b="1" dirty="0" smtClean="0"/>
              <a:t>Firewall → erweiterte Einstellungen → eingehende Regeln, Netzwerk Echoanforderung zulassen oder</a:t>
            </a:r>
          </a:p>
          <a:p>
            <a:pPr marL="354013" indent="-354013">
              <a:lnSpc>
                <a:spcPct val="200000"/>
              </a:lnSpc>
              <a:buFont typeface="Arial" pitchFamily="34" charset="0"/>
              <a:buChar char="•"/>
              <a:tabLst>
                <a:tab pos="354013" algn="l"/>
              </a:tabLst>
            </a:pPr>
            <a:r>
              <a:rPr lang="de-CH" sz="2400" b="1" dirty="0" smtClean="0"/>
              <a:t>Datei- und Druckerfreigabe (Echoanforderung – ICMP v4) zulassen</a:t>
            </a:r>
          </a:p>
          <a:p>
            <a:pPr marL="354013" indent="-354013">
              <a:lnSpc>
                <a:spcPct val="200000"/>
              </a:lnSpc>
              <a:buFont typeface="Arial" pitchFamily="34" charset="0"/>
              <a:buChar char="•"/>
              <a:tabLst>
                <a:tab pos="354013" algn="l"/>
              </a:tabLst>
            </a:pPr>
            <a:endParaRPr lang="de-CH" sz="2400" b="1" dirty="0" smtClean="0"/>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6" name="Abgerundetes Rechteck 15"/>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7" name="Abgerundetes Rechteck 16">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18" name="Abgerundetes Rechteck 17"/>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Mapping</a:t>
            </a:r>
          </a:p>
        </p:txBody>
      </p:sp>
      <p:sp>
        <p:nvSpPr>
          <p:cNvPr id="17" name="Rechteck 16"/>
          <p:cNvSpPr/>
          <p:nvPr/>
        </p:nvSpPr>
        <p:spPr>
          <a:xfrm>
            <a:off x="685800" y="2274838"/>
            <a:ext cx="7772400" cy="2308324"/>
          </a:xfrm>
          <a:prstGeom prst="rect">
            <a:avLst/>
          </a:prstGeom>
        </p:spPr>
        <p:txBody>
          <a:bodyPr wrap="square">
            <a:spAutoFit/>
          </a:bodyPr>
          <a:lstStyle/>
          <a:p>
            <a:pPr marL="354013" indent="-354013">
              <a:lnSpc>
                <a:spcPct val="200000"/>
              </a:lnSpc>
              <a:buFont typeface="Arial" pitchFamily="34" charset="0"/>
              <a:buChar char="•"/>
              <a:tabLst>
                <a:tab pos="354013" algn="l"/>
              </a:tabLst>
            </a:pPr>
            <a:r>
              <a:rPr lang="de-CH" sz="2400" b="1" dirty="0" smtClean="0"/>
              <a:t>Erkennen von aktiven und erreichbaren Systemen</a:t>
            </a:r>
          </a:p>
          <a:p>
            <a:pPr marL="354013" indent="-354013">
              <a:lnSpc>
                <a:spcPct val="200000"/>
              </a:lnSpc>
              <a:buFont typeface="Arial" pitchFamily="34" charset="0"/>
              <a:buChar char="•"/>
              <a:tabLst>
                <a:tab pos="354013" algn="l"/>
              </a:tabLst>
            </a:pPr>
            <a:r>
              <a:rPr lang="de-CH" sz="2400" b="1" dirty="0" smtClean="0"/>
              <a:t>Erkennen von Netzwerkproblemen </a:t>
            </a:r>
          </a:p>
          <a:p>
            <a:pPr marL="354013" indent="-354013">
              <a:lnSpc>
                <a:spcPct val="200000"/>
              </a:lnSpc>
              <a:buFont typeface="Arial" pitchFamily="34" charset="0"/>
              <a:buChar char="•"/>
              <a:tabLst>
                <a:tab pos="354013" algn="l"/>
              </a:tabLst>
            </a:pPr>
            <a:r>
              <a:rPr lang="de-CH" sz="2400" b="1" dirty="0" smtClean="0"/>
              <a:t>Erkennen von Sicherheitsmechanismen </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6" name="Abgerundetes Rechteck 15"/>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2" name="Titel 1"/>
          <p:cNvSpPr>
            <a:spLocks noGrp="1"/>
          </p:cNvSpPr>
          <p:nvPr>
            <p:ph type="ctrTitle"/>
          </p:nvPr>
        </p:nvSpPr>
        <p:spPr>
          <a:xfrm>
            <a:off x="685800" y="784225"/>
            <a:ext cx="7772400" cy="1120775"/>
          </a:xfrm>
        </p:spPr>
        <p:txBody>
          <a:bodyPr/>
          <a:lstStyle/>
          <a:p>
            <a:pPr algn="l"/>
            <a:r>
              <a:rPr lang="de-CH" b="1" dirty="0" smtClean="0">
                <a:solidFill>
                  <a:srgbClr val="FFCC00"/>
                </a:solidFill>
              </a:rPr>
              <a:t>Ein einfacher Hack</a:t>
            </a:r>
            <a:endParaRPr lang="de-CH" b="1" dirty="0">
              <a:solidFill>
                <a:srgbClr val="FFCC00"/>
              </a:solidFill>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Textfeld 11"/>
          <p:cNvSpPr txBox="1"/>
          <p:nvPr/>
        </p:nvSpPr>
        <p:spPr>
          <a:xfrm>
            <a:off x="685800" y="2489200"/>
            <a:ext cx="8027894" cy="3046988"/>
          </a:xfrm>
          <a:prstGeom prst="rect">
            <a:avLst/>
          </a:prstGeom>
          <a:noFill/>
        </p:spPr>
        <p:txBody>
          <a:bodyPr wrap="square" rtlCol="0">
            <a:spAutoFit/>
          </a:bodyPr>
          <a:lstStyle/>
          <a:p>
            <a:pPr marL="355600" indent="-355600">
              <a:lnSpc>
                <a:spcPct val="200000"/>
              </a:lnSpc>
              <a:buFont typeface="Arial" pitchFamily="34" charset="0"/>
              <a:buChar char="•"/>
              <a:tabLst>
                <a:tab pos="355600" algn="l"/>
              </a:tabLst>
            </a:pPr>
            <a:r>
              <a:rPr lang="de-CH" sz="2400" b="1" dirty="0" smtClean="0">
                <a:solidFill>
                  <a:srgbClr val="FFCC00"/>
                </a:solidFill>
              </a:rPr>
              <a:t>Öffne die Site </a:t>
            </a:r>
            <a:r>
              <a:rPr lang="de-CH" sz="2400" u="sng" dirty="0">
                <a:solidFill>
                  <a:srgbClr val="FFCC00"/>
                </a:solidFill>
              </a:rPr>
              <a:t>http://www.computec.ch/projekte/coa</a:t>
            </a:r>
            <a:r>
              <a:rPr lang="de-CH" sz="2400" u="sng" dirty="0" smtClean="0">
                <a:solidFill>
                  <a:srgbClr val="FFCC00"/>
                </a:solidFill>
              </a:rPr>
              <a:t>/</a:t>
            </a:r>
          </a:p>
          <a:p>
            <a:pPr marL="355600" indent="-355600">
              <a:lnSpc>
                <a:spcPct val="200000"/>
              </a:lnSpc>
              <a:buFont typeface="Arial" pitchFamily="34" charset="0"/>
              <a:buChar char="•"/>
              <a:tabLst>
                <a:tab pos="355600" algn="l"/>
              </a:tabLst>
            </a:pPr>
            <a:r>
              <a:rPr lang="de-CH" sz="2400" b="1" dirty="0" smtClean="0">
                <a:solidFill>
                  <a:srgbClr val="FFCC00"/>
                </a:solidFill>
              </a:rPr>
              <a:t>Verfolge das Intro</a:t>
            </a:r>
          </a:p>
          <a:p>
            <a:pPr marL="355600" indent="-355600">
              <a:lnSpc>
                <a:spcPct val="200000"/>
              </a:lnSpc>
              <a:buFont typeface="Arial" pitchFamily="34" charset="0"/>
              <a:buChar char="•"/>
              <a:tabLst>
                <a:tab pos="355600" algn="l"/>
              </a:tabLst>
            </a:pPr>
            <a:r>
              <a:rPr lang="de-CH" sz="2400" b="1" dirty="0" smtClean="0">
                <a:solidFill>
                  <a:srgbClr val="FFCC00"/>
                </a:solidFill>
              </a:rPr>
              <a:t>Finde das Passwort</a:t>
            </a:r>
          </a:p>
          <a:p>
            <a:pPr marL="355600" indent="-355600">
              <a:lnSpc>
                <a:spcPct val="200000"/>
              </a:lnSpc>
              <a:buFont typeface="Arial" pitchFamily="34" charset="0"/>
              <a:buChar char="•"/>
              <a:tabLst>
                <a:tab pos="355600" algn="l"/>
              </a:tabLst>
            </a:pPr>
            <a:r>
              <a:rPr lang="de-CH" sz="2400" b="1" dirty="0" smtClean="0">
                <a:solidFill>
                  <a:srgbClr val="FFCC00"/>
                </a:solidFill>
              </a:rPr>
              <a:t>Vertrag</a:t>
            </a:r>
            <a:endParaRPr lang="de-CH" sz="2400" dirty="0">
              <a:solidFill>
                <a:srgbClr val="FFCC00"/>
              </a:solidFill>
            </a:endParaRPr>
          </a:p>
        </p:txBody>
      </p:sp>
      <p:sp>
        <p:nvSpPr>
          <p:cNvPr id="13"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Überblick</a:t>
            </a:r>
          </a:p>
        </p:txBody>
      </p:sp>
      <p:pic>
        <p:nvPicPr>
          <p:cNvPr id="27" name="Picture 2"/>
          <p:cNvPicPr>
            <a:picLocks noChangeAspect="1" noChangeArrowheads="1"/>
          </p:cNvPicPr>
          <p:nvPr/>
        </p:nvPicPr>
        <p:blipFill>
          <a:blip r:embed="rId3" cstate="print"/>
          <a:srcRect/>
          <a:stretch>
            <a:fillRect/>
          </a:stretch>
        </p:blipFill>
        <p:spPr bwMode="auto">
          <a:xfrm>
            <a:off x="4255539" y="3263482"/>
            <a:ext cx="3762830" cy="2698751"/>
          </a:xfrm>
          <a:prstGeom prst="ellipse">
            <a:avLst/>
          </a:prstGeom>
          <a:ln>
            <a:noFill/>
          </a:ln>
          <a:effectLst>
            <a:innerShdw blurRad="127000" dist="50800" dir="8100000">
              <a:prstClr val="black">
                <a:alpha val="50000"/>
              </a:prstClr>
            </a:innerShdw>
            <a:softEdge rad="112500"/>
          </a:effectLst>
        </p:spPr>
      </p:pic>
      <p:sp>
        <p:nvSpPr>
          <p:cNvPr id="22" name="Abgerundetes Rechteck 21"/>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23" name="Abgerundetes Rechteck 22">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4" name="Abgerundetes Rechteck 23"/>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5" name="Abgerundetes Rechteck 24"/>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6" name="Abgerundetes Rechteck 25"/>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8" name="Abgerundetes Rechteck 27"/>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Wie funktioniert Mapping?</a:t>
            </a:r>
          </a:p>
        </p:txBody>
      </p:sp>
      <p:sp>
        <p:nvSpPr>
          <p:cNvPr id="15" name="Rectangle 4"/>
          <p:cNvSpPr>
            <a:spLocks noChangeArrowheads="1"/>
          </p:cNvSpPr>
          <p:nvPr/>
        </p:nvSpPr>
        <p:spPr bwMode="auto">
          <a:xfrm>
            <a:off x="1709271" y="2126693"/>
            <a:ext cx="1368425" cy="576263"/>
          </a:xfrm>
          <a:prstGeom prst="rect">
            <a:avLst/>
          </a:prstGeom>
          <a:solidFill>
            <a:srgbClr val="FFCC00"/>
          </a:solidFill>
          <a:ln w="9525">
            <a:solidFill>
              <a:schemeClr val="bg1"/>
            </a:solidFill>
            <a:miter lim="800000"/>
            <a:headEnd/>
            <a:tailEnd/>
          </a:ln>
          <a:effectLst/>
        </p:spPr>
        <p:txBody>
          <a:bodyPr wrap="none" anchor="ctr"/>
          <a:lstStyle/>
          <a:p>
            <a:pPr algn="ctr" eaLnBrk="1" hangingPunct="1"/>
            <a:r>
              <a:rPr lang="de-CH" b="1" dirty="0">
                <a:solidFill>
                  <a:schemeClr val="bg1"/>
                </a:solidFill>
              </a:rPr>
              <a:t>Mapper</a:t>
            </a:r>
          </a:p>
        </p:txBody>
      </p:sp>
      <p:sp>
        <p:nvSpPr>
          <p:cNvPr id="16" name="Rectangle 6"/>
          <p:cNvSpPr>
            <a:spLocks noChangeArrowheads="1"/>
          </p:cNvSpPr>
          <p:nvPr/>
        </p:nvSpPr>
        <p:spPr bwMode="auto">
          <a:xfrm>
            <a:off x="6074896" y="2126693"/>
            <a:ext cx="1368425" cy="576263"/>
          </a:xfrm>
          <a:prstGeom prst="rect">
            <a:avLst/>
          </a:prstGeom>
          <a:solidFill>
            <a:srgbClr val="FFCC00"/>
          </a:solidFill>
          <a:ln w="9525">
            <a:solidFill>
              <a:schemeClr val="bg1"/>
            </a:solidFill>
            <a:miter lim="800000"/>
            <a:headEnd/>
            <a:tailEnd/>
          </a:ln>
          <a:effectLst/>
        </p:spPr>
        <p:txBody>
          <a:bodyPr wrap="none" anchor="ctr"/>
          <a:lstStyle/>
          <a:p>
            <a:pPr algn="ctr" eaLnBrk="1" hangingPunct="1"/>
            <a:r>
              <a:rPr lang="de-CH" b="1" dirty="0">
                <a:solidFill>
                  <a:schemeClr val="bg1"/>
                </a:solidFill>
              </a:rPr>
              <a:t>Zielsystem</a:t>
            </a:r>
          </a:p>
        </p:txBody>
      </p:sp>
      <p:sp>
        <p:nvSpPr>
          <p:cNvPr id="17" name="Line 9"/>
          <p:cNvSpPr>
            <a:spLocks noChangeShapeType="1"/>
          </p:cNvSpPr>
          <p:nvPr/>
        </p:nvSpPr>
        <p:spPr bwMode="auto">
          <a:xfrm flipV="1">
            <a:off x="3087221" y="2315606"/>
            <a:ext cx="2978150" cy="0"/>
          </a:xfrm>
          <a:prstGeom prst="line">
            <a:avLst/>
          </a:prstGeom>
          <a:noFill/>
          <a:ln w="25400">
            <a:solidFill>
              <a:schemeClr val="tx1"/>
            </a:solidFill>
            <a:round/>
            <a:headEnd/>
            <a:tailEnd type="triangle" w="med" len="med"/>
          </a:ln>
          <a:effectLst/>
        </p:spPr>
        <p:txBody>
          <a:bodyPr/>
          <a:lstStyle/>
          <a:p>
            <a:endParaRPr lang="de-CH"/>
          </a:p>
        </p:txBody>
      </p:sp>
      <p:sp>
        <p:nvSpPr>
          <p:cNvPr id="18" name="Line 10"/>
          <p:cNvSpPr>
            <a:spLocks noChangeShapeType="1"/>
          </p:cNvSpPr>
          <p:nvPr/>
        </p:nvSpPr>
        <p:spPr bwMode="auto">
          <a:xfrm flipH="1">
            <a:off x="3087221" y="2531506"/>
            <a:ext cx="2978150" cy="0"/>
          </a:xfrm>
          <a:prstGeom prst="line">
            <a:avLst/>
          </a:prstGeom>
          <a:noFill/>
          <a:ln w="25400">
            <a:solidFill>
              <a:schemeClr val="tx1"/>
            </a:solidFill>
            <a:round/>
            <a:headEnd/>
            <a:tailEnd type="triangle" w="med" len="med"/>
          </a:ln>
          <a:effectLst/>
        </p:spPr>
        <p:txBody>
          <a:bodyPr/>
          <a:lstStyle/>
          <a:p>
            <a:endParaRPr lang="de-CH"/>
          </a:p>
        </p:txBody>
      </p:sp>
      <p:sp>
        <p:nvSpPr>
          <p:cNvPr id="19" name="Text Box 15"/>
          <p:cNvSpPr txBox="1">
            <a:spLocks noChangeArrowheads="1"/>
          </p:cNvSpPr>
          <p:nvPr/>
        </p:nvSpPr>
        <p:spPr bwMode="auto">
          <a:xfrm>
            <a:off x="3690471" y="1952068"/>
            <a:ext cx="1655762" cy="369332"/>
          </a:xfrm>
          <a:prstGeom prst="rect">
            <a:avLst/>
          </a:prstGeom>
          <a:noFill/>
          <a:ln w="9525">
            <a:noFill/>
            <a:miter lim="800000"/>
            <a:headEnd/>
            <a:tailEnd/>
          </a:ln>
          <a:effectLst/>
        </p:spPr>
        <p:txBody>
          <a:bodyPr>
            <a:spAutoFit/>
          </a:bodyPr>
          <a:lstStyle/>
          <a:p>
            <a:pPr algn="ctr" eaLnBrk="1" hangingPunct="1">
              <a:spcBef>
                <a:spcPct val="50000"/>
              </a:spcBef>
            </a:pPr>
            <a:r>
              <a:rPr lang="de-CH" dirty="0"/>
              <a:t>Hallo, wer da?</a:t>
            </a:r>
          </a:p>
        </p:txBody>
      </p:sp>
      <p:sp>
        <p:nvSpPr>
          <p:cNvPr id="20" name="Text Box 16"/>
          <p:cNvSpPr txBox="1">
            <a:spLocks noChangeArrowheads="1"/>
          </p:cNvSpPr>
          <p:nvPr/>
        </p:nvSpPr>
        <p:spPr bwMode="auto">
          <a:xfrm>
            <a:off x="3531721" y="2485468"/>
            <a:ext cx="1974850" cy="369332"/>
          </a:xfrm>
          <a:prstGeom prst="rect">
            <a:avLst/>
          </a:prstGeom>
          <a:noFill/>
          <a:ln w="9525">
            <a:noFill/>
            <a:miter lim="800000"/>
            <a:headEnd/>
            <a:tailEnd/>
          </a:ln>
          <a:effectLst/>
        </p:spPr>
        <p:txBody>
          <a:bodyPr wrap="square">
            <a:spAutoFit/>
          </a:bodyPr>
          <a:lstStyle/>
          <a:p>
            <a:pPr algn="ctr" eaLnBrk="1" hangingPunct="1">
              <a:spcBef>
                <a:spcPct val="50000"/>
              </a:spcBef>
            </a:pPr>
            <a:r>
              <a:rPr lang="de-CH" dirty="0"/>
              <a:t>Ja, ich hör Dich.</a:t>
            </a:r>
          </a:p>
        </p:txBody>
      </p:sp>
      <p:sp>
        <p:nvSpPr>
          <p:cNvPr id="21" name="Text Box 17"/>
          <p:cNvSpPr txBox="1">
            <a:spLocks noChangeArrowheads="1"/>
          </p:cNvSpPr>
          <p:nvPr/>
        </p:nvSpPr>
        <p:spPr bwMode="auto">
          <a:xfrm>
            <a:off x="6643221" y="1818718"/>
            <a:ext cx="287337" cy="369332"/>
          </a:xfrm>
          <a:prstGeom prst="rect">
            <a:avLst/>
          </a:prstGeom>
          <a:noFill/>
          <a:ln w="9525">
            <a:noFill/>
            <a:miter lim="800000"/>
            <a:headEnd/>
            <a:tailEnd/>
          </a:ln>
          <a:effectLst/>
        </p:spPr>
        <p:txBody>
          <a:bodyPr>
            <a:spAutoFit/>
          </a:bodyPr>
          <a:lstStyle/>
          <a:p>
            <a:pPr algn="ctr" eaLnBrk="1" hangingPunct="1">
              <a:spcBef>
                <a:spcPct val="50000"/>
              </a:spcBef>
            </a:pPr>
            <a:r>
              <a:rPr lang="de-CH" b="1" dirty="0"/>
              <a:t>?</a:t>
            </a:r>
          </a:p>
        </p:txBody>
      </p:sp>
      <p:sp>
        <p:nvSpPr>
          <p:cNvPr id="22" name="Text Box 18"/>
          <p:cNvSpPr txBox="1">
            <a:spLocks noChangeArrowheads="1"/>
          </p:cNvSpPr>
          <p:nvPr/>
        </p:nvSpPr>
        <p:spPr bwMode="auto">
          <a:xfrm>
            <a:off x="6643221" y="1818718"/>
            <a:ext cx="287337" cy="369332"/>
          </a:xfrm>
          <a:prstGeom prst="rect">
            <a:avLst/>
          </a:prstGeom>
          <a:noFill/>
          <a:ln w="9525">
            <a:noFill/>
            <a:miter lim="800000"/>
            <a:headEnd/>
            <a:tailEnd/>
          </a:ln>
          <a:effectLst/>
        </p:spPr>
        <p:txBody>
          <a:bodyPr>
            <a:spAutoFit/>
          </a:bodyPr>
          <a:lstStyle/>
          <a:p>
            <a:pPr algn="ctr" eaLnBrk="1" hangingPunct="1">
              <a:spcBef>
                <a:spcPct val="50000"/>
              </a:spcBef>
            </a:pPr>
            <a:r>
              <a:rPr lang="de-CH" b="1" dirty="0"/>
              <a:t>!</a:t>
            </a:r>
          </a:p>
        </p:txBody>
      </p:sp>
      <p:sp>
        <p:nvSpPr>
          <p:cNvPr id="23" name="Line 20"/>
          <p:cNvSpPr>
            <a:spLocks noChangeShapeType="1"/>
          </p:cNvSpPr>
          <p:nvPr/>
        </p:nvSpPr>
        <p:spPr bwMode="auto">
          <a:xfrm>
            <a:off x="1456858" y="3063318"/>
            <a:ext cx="6408738" cy="0"/>
          </a:xfrm>
          <a:prstGeom prst="line">
            <a:avLst/>
          </a:prstGeom>
          <a:noFill/>
          <a:ln w="9525">
            <a:solidFill>
              <a:schemeClr val="tx1"/>
            </a:solidFill>
            <a:round/>
            <a:headEnd/>
            <a:tailEnd/>
          </a:ln>
          <a:effectLst/>
        </p:spPr>
        <p:txBody>
          <a:bodyPr/>
          <a:lstStyle/>
          <a:p>
            <a:endParaRPr lang="de-CH"/>
          </a:p>
        </p:txBody>
      </p:sp>
      <p:sp>
        <p:nvSpPr>
          <p:cNvPr id="24" name="Line 21"/>
          <p:cNvSpPr>
            <a:spLocks noChangeShapeType="1"/>
          </p:cNvSpPr>
          <p:nvPr/>
        </p:nvSpPr>
        <p:spPr bwMode="auto">
          <a:xfrm>
            <a:off x="4554071" y="3063318"/>
            <a:ext cx="0" cy="2844800"/>
          </a:xfrm>
          <a:prstGeom prst="line">
            <a:avLst/>
          </a:prstGeom>
          <a:noFill/>
          <a:ln w="9525">
            <a:solidFill>
              <a:schemeClr val="tx1"/>
            </a:solidFill>
            <a:round/>
            <a:headEnd/>
            <a:tailEnd/>
          </a:ln>
          <a:effectLst/>
        </p:spPr>
        <p:txBody>
          <a:bodyPr/>
          <a:lstStyle/>
          <a:p>
            <a:endParaRPr lang="de-CH"/>
          </a:p>
        </p:txBody>
      </p:sp>
      <p:sp>
        <p:nvSpPr>
          <p:cNvPr id="25" name="Text Box 22"/>
          <p:cNvSpPr txBox="1">
            <a:spLocks noChangeArrowheads="1"/>
          </p:cNvSpPr>
          <p:nvPr/>
        </p:nvSpPr>
        <p:spPr bwMode="auto">
          <a:xfrm>
            <a:off x="1456858" y="3206193"/>
            <a:ext cx="2952750" cy="311467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de-CH" dirty="0"/>
              <a:t>Mapper verschickt Reiz an das Zielsystem.</a:t>
            </a:r>
          </a:p>
          <a:p>
            <a:pPr marL="342900" indent="-342900">
              <a:spcBef>
                <a:spcPct val="50000"/>
              </a:spcBef>
              <a:buFontTx/>
              <a:buAutoNum type="arabicPeriod"/>
            </a:pPr>
            <a:r>
              <a:rPr lang="de-CH" dirty="0"/>
              <a:t>Zielsystem empfängt und reagiert auf den Reiz.</a:t>
            </a:r>
          </a:p>
          <a:p>
            <a:pPr marL="342900" indent="-342900">
              <a:spcBef>
                <a:spcPct val="50000"/>
              </a:spcBef>
              <a:buFontTx/>
              <a:buAutoNum type="arabicPeriod"/>
            </a:pPr>
            <a:r>
              <a:rPr lang="de-CH" dirty="0"/>
              <a:t>Mapper erhält Reaktion und weiss um die Existenz und Erreichbarkeit des Zielsystems.</a:t>
            </a:r>
          </a:p>
        </p:txBody>
      </p:sp>
      <p:sp>
        <p:nvSpPr>
          <p:cNvPr id="26" name="Line 23"/>
          <p:cNvSpPr>
            <a:spLocks noChangeShapeType="1"/>
          </p:cNvSpPr>
          <p:nvPr/>
        </p:nvSpPr>
        <p:spPr bwMode="auto">
          <a:xfrm>
            <a:off x="5344647" y="3639581"/>
            <a:ext cx="0" cy="2268537"/>
          </a:xfrm>
          <a:prstGeom prst="line">
            <a:avLst/>
          </a:prstGeom>
          <a:noFill/>
          <a:ln w="25400">
            <a:solidFill>
              <a:schemeClr val="tx1"/>
            </a:solidFill>
            <a:round/>
            <a:headEnd/>
            <a:tailEnd type="triangle" w="med" len="med"/>
          </a:ln>
          <a:effectLst/>
        </p:spPr>
        <p:txBody>
          <a:bodyPr/>
          <a:lstStyle/>
          <a:p>
            <a:endParaRPr lang="de-CH"/>
          </a:p>
        </p:txBody>
      </p:sp>
      <p:sp>
        <p:nvSpPr>
          <p:cNvPr id="27" name="Line 24"/>
          <p:cNvSpPr>
            <a:spLocks noChangeShapeType="1"/>
          </p:cNvSpPr>
          <p:nvPr/>
        </p:nvSpPr>
        <p:spPr bwMode="auto">
          <a:xfrm>
            <a:off x="7289333" y="3639581"/>
            <a:ext cx="0" cy="2268537"/>
          </a:xfrm>
          <a:prstGeom prst="line">
            <a:avLst/>
          </a:prstGeom>
          <a:noFill/>
          <a:ln w="25400">
            <a:solidFill>
              <a:schemeClr val="tx1"/>
            </a:solidFill>
            <a:round/>
            <a:headEnd/>
            <a:tailEnd type="triangle" w="med" len="med"/>
          </a:ln>
          <a:effectLst/>
        </p:spPr>
        <p:txBody>
          <a:bodyPr/>
          <a:lstStyle/>
          <a:p>
            <a:endParaRPr lang="de-CH"/>
          </a:p>
        </p:txBody>
      </p:sp>
      <p:sp>
        <p:nvSpPr>
          <p:cNvPr id="28" name="Line 25"/>
          <p:cNvSpPr>
            <a:spLocks noChangeShapeType="1"/>
          </p:cNvSpPr>
          <p:nvPr/>
        </p:nvSpPr>
        <p:spPr bwMode="auto">
          <a:xfrm>
            <a:off x="5346233" y="3999943"/>
            <a:ext cx="1943100" cy="503238"/>
          </a:xfrm>
          <a:prstGeom prst="line">
            <a:avLst/>
          </a:prstGeom>
          <a:noFill/>
          <a:ln w="9525">
            <a:solidFill>
              <a:schemeClr val="tx1"/>
            </a:solidFill>
            <a:round/>
            <a:headEnd/>
            <a:tailEnd type="triangle" w="med" len="med"/>
          </a:ln>
          <a:effectLst/>
        </p:spPr>
        <p:txBody>
          <a:bodyPr/>
          <a:lstStyle/>
          <a:p>
            <a:endParaRPr lang="de-CH"/>
          </a:p>
        </p:txBody>
      </p:sp>
      <p:sp>
        <p:nvSpPr>
          <p:cNvPr id="39" name="Line 26"/>
          <p:cNvSpPr>
            <a:spLocks noChangeShapeType="1"/>
          </p:cNvSpPr>
          <p:nvPr/>
        </p:nvSpPr>
        <p:spPr bwMode="auto">
          <a:xfrm flipH="1">
            <a:off x="5346233" y="5008006"/>
            <a:ext cx="1943100" cy="649287"/>
          </a:xfrm>
          <a:prstGeom prst="line">
            <a:avLst/>
          </a:prstGeom>
          <a:noFill/>
          <a:ln w="9525">
            <a:solidFill>
              <a:schemeClr val="tx1"/>
            </a:solidFill>
            <a:round/>
            <a:headEnd/>
            <a:tailEnd type="triangle" w="med" len="med"/>
          </a:ln>
          <a:effectLst/>
        </p:spPr>
        <p:txBody>
          <a:bodyPr/>
          <a:lstStyle/>
          <a:p>
            <a:endParaRPr lang="de-CH"/>
          </a:p>
        </p:txBody>
      </p:sp>
      <p:sp>
        <p:nvSpPr>
          <p:cNvPr id="40" name="Text Box 33"/>
          <p:cNvSpPr txBox="1">
            <a:spLocks noChangeArrowheads="1"/>
          </p:cNvSpPr>
          <p:nvPr/>
        </p:nvSpPr>
        <p:spPr bwMode="auto">
          <a:xfrm>
            <a:off x="4865221" y="3241118"/>
            <a:ext cx="1066800" cy="369332"/>
          </a:xfrm>
          <a:prstGeom prst="rect">
            <a:avLst/>
          </a:prstGeom>
          <a:noFill/>
          <a:ln w="9525">
            <a:noFill/>
            <a:miter lim="800000"/>
            <a:headEnd/>
            <a:tailEnd/>
          </a:ln>
          <a:effectLst/>
        </p:spPr>
        <p:txBody>
          <a:bodyPr wrap="square">
            <a:spAutoFit/>
          </a:bodyPr>
          <a:lstStyle/>
          <a:p>
            <a:pPr algn="ctr">
              <a:spcBef>
                <a:spcPct val="50000"/>
              </a:spcBef>
            </a:pPr>
            <a:r>
              <a:rPr lang="de-CH" dirty="0" smtClean="0"/>
              <a:t>Mapper</a:t>
            </a:r>
            <a:endParaRPr lang="de-CH" dirty="0"/>
          </a:p>
        </p:txBody>
      </p:sp>
      <p:sp>
        <p:nvSpPr>
          <p:cNvPr id="41" name="Text Box 34"/>
          <p:cNvSpPr txBox="1">
            <a:spLocks noChangeArrowheads="1"/>
          </p:cNvSpPr>
          <p:nvPr/>
        </p:nvSpPr>
        <p:spPr bwMode="auto">
          <a:xfrm>
            <a:off x="6776571" y="3241118"/>
            <a:ext cx="1289050" cy="369332"/>
          </a:xfrm>
          <a:prstGeom prst="rect">
            <a:avLst/>
          </a:prstGeom>
          <a:noFill/>
          <a:ln w="9525">
            <a:noFill/>
            <a:miter lim="800000"/>
            <a:headEnd/>
            <a:tailEnd/>
          </a:ln>
          <a:effectLst/>
        </p:spPr>
        <p:txBody>
          <a:bodyPr wrap="square">
            <a:spAutoFit/>
          </a:bodyPr>
          <a:lstStyle/>
          <a:p>
            <a:pPr algn="ctr">
              <a:spcBef>
                <a:spcPct val="50000"/>
              </a:spcBef>
            </a:pPr>
            <a:r>
              <a:rPr lang="de-CH" dirty="0" smtClean="0"/>
              <a:t>Zielsystem</a:t>
            </a:r>
            <a:endParaRPr lang="de-CH" dirty="0"/>
          </a:p>
        </p:txBody>
      </p:sp>
      <p:sp>
        <p:nvSpPr>
          <p:cNvPr id="42" name="Text Box 35"/>
          <p:cNvSpPr txBox="1">
            <a:spLocks noChangeArrowheads="1"/>
          </p:cNvSpPr>
          <p:nvPr/>
        </p:nvSpPr>
        <p:spPr bwMode="auto">
          <a:xfrm>
            <a:off x="5346233" y="3782456"/>
            <a:ext cx="1943100" cy="274637"/>
          </a:xfrm>
          <a:prstGeom prst="rect">
            <a:avLst/>
          </a:prstGeom>
          <a:noFill/>
          <a:ln w="9525">
            <a:noFill/>
            <a:miter lim="800000"/>
            <a:headEnd/>
            <a:tailEnd/>
          </a:ln>
          <a:effectLst/>
        </p:spPr>
        <p:txBody>
          <a:bodyPr>
            <a:spAutoFit/>
          </a:bodyPr>
          <a:lstStyle/>
          <a:p>
            <a:pPr algn="ctr" eaLnBrk="1" hangingPunct="1">
              <a:spcBef>
                <a:spcPct val="50000"/>
              </a:spcBef>
            </a:pPr>
            <a:r>
              <a:rPr lang="de-CH" sz="1200" dirty="0"/>
              <a:t>ICMP echo </a:t>
            </a:r>
            <a:r>
              <a:rPr lang="de-CH" sz="1200" dirty="0" err="1"/>
              <a:t>request</a:t>
            </a:r>
            <a:endParaRPr lang="de-CH" sz="1200" dirty="0"/>
          </a:p>
        </p:txBody>
      </p:sp>
      <p:sp>
        <p:nvSpPr>
          <p:cNvPr id="43" name="Text Box 36"/>
          <p:cNvSpPr txBox="1">
            <a:spLocks noChangeArrowheads="1"/>
          </p:cNvSpPr>
          <p:nvPr/>
        </p:nvSpPr>
        <p:spPr bwMode="auto">
          <a:xfrm>
            <a:off x="5346233" y="4863543"/>
            <a:ext cx="1943100" cy="274638"/>
          </a:xfrm>
          <a:prstGeom prst="rect">
            <a:avLst/>
          </a:prstGeom>
          <a:noFill/>
          <a:ln w="9525">
            <a:noFill/>
            <a:miter lim="800000"/>
            <a:headEnd/>
            <a:tailEnd/>
          </a:ln>
          <a:effectLst/>
        </p:spPr>
        <p:txBody>
          <a:bodyPr>
            <a:spAutoFit/>
          </a:bodyPr>
          <a:lstStyle/>
          <a:p>
            <a:pPr algn="ctr" eaLnBrk="1" hangingPunct="1">
              <a:spcBef>
                <a:spcPct val="50000"/>
              </a:spcBef>
            </a:pPr>
            <a:r>
              <a:rPr lang="de-CH" sz="1200" dirty="0"/>
              <a:t>ICMP echo </a:t>
            </a:r>
            <a:r>
              <a:rPr lang="de-CH" sz="1200" dirty="0" err="1"/>
              <a:t>reply</a:t>
            </a:r>
            <a:endParaRPr lang="de-CH" sz="1200" dirty="0"/>
          </a:p>
        </p:txBody>
      </p:sp>
      <p:sp>
        <p:nvSpPr>
          <p:cNvPr id="44"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45" name="Abgerundetes Rechteck 4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6" name="Abgerundetes Rechteck 45">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47" name="Abgerundetes Rechteck 4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49" name="Abgerundetes Rechteck 48"/>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51" name="Abgerundetes Rechteck 5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2" name="Abgerundetes Rechteck 5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0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0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20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mph" presetSubtype="0" repeatCount="indefinite" fill="hold" nodeType="clickEffect">
                                  <p:stCondLst>
                                    <p:cond delay="0"/>
                                  </p:stCondLst>
                                  <p:endCondLst>
                                    <p:cond evt="onNext" delay="0">
                                      <p:tgtEl>
                                        <p:sldTgt/>
                                      </p:tgtEl>
                                    </p:cond>
                                  </p:endCondLst>
                                  <p:childTnLst>
                                    <p:anim calcmode="discrete" valueType="str">
                                      <p:cBhvr>
                                        <p:cTn id="32" dur="1000" fill="hold"/>
                                        <p:tgtEl>
                                          <p:spTgt spid="21">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2000"/>
                                        <p:tgtEl>
                                          <p:spTgt spid="2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childTnLst>
                          </p:cTn>
                        </p:par>
                        <p:par>
                          <p:cTn id="45" fill="hold">
                            <p:stCondLst>
                              <p:cond delay="1000"/>
                            </p:stCondLst>
                            <p:childTnLst>
                              <p:par>
                                <p:cTn id="46" presetID="3" presetClass="entr" presetSubtype="1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1000" fill="hold"/>
                                        <p:tgtEl>
                                          <p:spTgt spid="28"/>
                                        </p:tgtEl>
                                        <p:attrNameLst>
                                          <p:attrName>ppt_w</p:attrName>
                                        </p:attrNameLst>
                                      </p:cBhvr>
                                      <p:tavLst>
                                        <p:tav tm="0">
                                          <p:val>
                                            <p:strVal val="#ppt_w*0.70"/>
                                          </p:val>
                                        </p:tav>
                                        <p:tav tm="100000">
                                          <p:val>
                                            <p:strVal val="#ppt_w"/>
                                          </p:val>
                                        </p:tav>
                                      </p:tavLst>
                                    </p:anim>
                                    <p:anim calcmode="lin" valueType="num">
                                      <p:cBhvr>
                                        <p:cTn id="54" dur="1000" fill="hold"/>
                                        <p:tgtEl>
                                          <p:spTgt spid="28"/>
                                        </p:tgtEl>
                                        <p:attrNameLst>
                                          <p:attrName>ppt_h</p:attrName>
                                        </p:attrNameLst>
                                      </p:cBhvr>
                                      <p:tavLst>
                                        <p:tav tm="0">
                                          <p:val>
                                            <p:strVal val="#ppt_h"/>
                                          </p:val>
                                        </p:tav>
                                        <p:tav tm="100000">
                                          <p:val>
                                            <p:strVal val="#ppt_h"/>
                                          </p:val>
                                        </p:tav>
                                      </p:tavLst>
                                    </p:anim>
                                    <p:animEffect transition="in" filter="fade">
                                      <p:cBhvr>
                                        <p:cTn id="55" dur="1000"/>
                                        <p:tgtEl>
                                          <p:spTgt spid="28"/>
                                        </p:tgtEl>
                                      </p:cBhvr>
                                    </p:animEffect>
                                  </p:childTnLst>
                                </p:cTn>
                              </p:par>
                            </p:childTnLst>
                          </p:cTn>
                        </p:par>
                        <p:par>
                          <p:cTn id="56" fill="hold">
                            <p:stCondLst>
                              <p:cond delay="1000"/>
                            </p:stCondLst>
                            <p:childTnLst>
                              <p:par>
                                <p:cTn id="57" presetID="3" presetClass="entr" presetSubtype="1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linds(horizont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5">
                                            <p:txEl>
                                              <p:pRg st="1" end="1"/>
                                            </p:txEl>
                                          </p:spTgt>
                                        </p:tgtEl>
                                        <p:attrNameLst>
                                          <p:attrName>style.visibility</p:attrName>
                                        </p:attrNameLst>
                                      </p:cBhvr>
                                      <p:to>
                                        <p:strVal val="visible"/>
                                      </p:to>
                                    </p:set>
                                    <p:animEffect transition="in" filter="fade">
                                      <p:cBhvr>
                                        <p:cTn id="64" dur="2000"/>
                                        <p:tgtEl>
                                          <p:spTgt spid="2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strVal val="#ppt_w*0.70"/>
                                          </p:val>
                                        </p:tav>
                                        <p:tav tm="100000">
                                          <p:val>
                                            <p:strVal val="#ppt_w"/>
                                          </p:val>
                                        </p:tav>
                                      </p:tavLst>
                                    </p:anim>
                                    <p:anim calcmode="lin" valueType="num">
                                      <p:cBhvr>
                                        <p:cTn id="70" dur="1000" fill="hold"/>
                                        <p:tgtEl>
                                          <p:spTgt spid="18"/>
                                        </p:tgtEl>
                                        <p:attrNameLst>
                                          <p:attrName>ppt_h</p:attrName>
                                        </p:attrNameLst>
                                      </p:cBhvr>
                                      <p:tavLst>
                                        <p:tav tm="0">
                                          <p:val>
                                            <p:strVal val="#ppt_h"/>
                                          </p:val>
                                        </p:tav>
                                        <p:tav tm="100000">
                                          <p:val>
                                            <p:strVal val="#ppt_h"/>
                                          </p:val>
                                        </p:tav>
                                      </p:tavLst>
                                    </p:anim>
                                    <p:animEffect transition="in" filter="fade">
                                      <p:cBhvr>
                                        <p:cTn id="71" dur="1000"/>
                                        <p:tgtEl>
                                          <p:spTgt spid="18"/>
                                        </p:tgtEl>
                                      </p:cBhvr>
                                    </p:animEffect>
                                  </p:childTnLst>
                                </p:cTn>
                              </p:par>
                            </p:childTnLst>
                          </p:cTn>
                        </p:par>
                        <p:par>
                          <p:cTn id="72" fill="hold">
                            <p:stCondLst>
                              <p:cond delay="1000"/>
                            </p:stCondLst>
                            <p:childTnLst>
                              <p:par>
                                <p:cTn id="73" presetID="3" presetClass="entr" presetSubtype="1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linds(horizont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1000" fill="hold"/>
                                        <p:tgtEl>
                                          <p:spTgt spid="39"/>
                                        </p:tgtEl>
                                        <p:attrNameLst>
                                          <p:attrName>ppt_w</p:attrName>
                                        </p:attrNameLst>
                                      </p:cBhvr>
                                      <p:tavLst>
                                        <p:tav tm="0">
                                          <p:val>
                                            <p:strVal val="#ppt_w*0.70"/>
                                          </p:val>
                                        </p:tav>
                                        <p:tav tm="100000">
                                          <p:val>
                                            <p:strVal val="#ppt_w"/>
                                          </p:val>
                                        </p:tav>
                                      </p:tavLst>
                                    </p:anim>
                                    <p:anim calcmode="lin" valueType="num">
                                      <p:cBhvr>
                                        <p:cTn id="81" dur="1000" fill="hold"/>
                                        <p:tgtEl>
                                          <p:spTgt spid="39"/>
                                        </p:tgtEl>
                                        <p:attrNameLst>
                                          <p:attrName>ppt_h</p:attrName>
                                        </p:attrNameLst>
                                      </p:cBhvr>
                                      <p:tavLst>
                                        <p:tav tm="0">
                                          <p:val>
                                            <p:strVal val="#ppt_h"/>
                                          </p:val>
                                        </p:tav>
                                        <p:tav tm="100000">
                                          <p:val>
                                            <p:strVal val="#ppt_h"/>
                                          </p:val>
                                        </p:tav>
                                      </p:tavLst>
                                    </p:anim>
                                    <p:animEffect transition="in" filter="fade">
                                      <p:cBhvr>
                                        <p:cTn id="82" dur="1000"/>
                                        <p:tgtEl>
                                          <p:spTgt spid="39"/>
                                        </p:tgtEl>
                                      </p:cBhvr>
                                    </p:animEffect>
                                  </p:childTnLst>
                                </p:cTn>
                              </p:par>
                            </p:childTnLst>
                          </p:cTn>
                        </p:par>
                        <p:par>
                          <p:cTn id="83" fill="hold">
                            <p:stCondLst>
                              <p:cond delay="1000"/>
                            </p:stCondLst>
                            <p:childTnLst>
                              <p:par>
                                <p:cTn id="84" presetID="3" presetClass="entr" presetSubtype="1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blinds(horizontal)">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5">
                                            <p:txEl>
                                              <p:pRg st="2" end="2"/>
                                            </p:txEl>
                                          </p:spTgt>
                                        </p:tgtEl>
                                        <p:attrNameLst>
                                          <p:attrName>style.visibility</p:attrName>
                                        </p:attrNameLst>
                                      </p:cBhvr>
                                      <p:to>
                                        <p:strVal val="visible"/>
                                      </p:to>
                                    </p:set>
                                    <p:animEffect transition="in" filter="fade">
                                      <p:cBhvr>
                                        <p:cTn id="91" dur="2000"/>
                                        <p:tgtEl>
                                          <p:spTgt spid="25">
                                            <p:txEl>
                                              <p:pRg st="2" end="2"/>
                                            </p:txEl>
                                          </p:spTgt>
                                        </p:tgtEl>
                                      </p:cBhvr>
                                    </p:animEffect>
                                  </p:childTnLst>
                                </p:cTn>
                              </p:par>
                              <p:par>
                                <p:cTn id="92" presetID="3" presetClass="exit" presetSubtype="10" fill="hold" grpId="0" nodeType="withEffect">
                                  <p:stCondLst>
                                    <p:cond delay="0"/>
                                  </p:stCondLst>
                                  <p:childTnLst>
                                    <p:animEffect transition="out" filter="blinds(horizontal)">
                                      <p:cBhvr>
                                        <p:cTn id="93" dur="500"/>
                                        <p:tgtEl>
                                          <p:spTgt spid="21">
                                            <p:txEl>
                                              <p:pRg st="0" end="0"/>
                                            </p:txEl>
                                          </p:spTgt>
                                        </p:tgtEl>
                                      </p:cBhvr>
                                    </p:animEffect>
                                    <p:set>
                                      <p:cBhvr>
                                        <p:cTn id="94" dur="1" fill="hold">
                                          <p:stCondLst>
                                            <p:cond delay="499"/>
                                          </p:stCondLst>
                                        </p:cTn>
                                        <p:tgtEl>
                                          <p:spTgt spid="21">
                                            <p:txEl>
                                              <p:pRg st="0" end="0"/>
                                            </p:txEl>
                                          </p:spTgt>
                                        </p:tgtEl>
                                        <p:attrNameLst>
                                          <p:attrName>style.visibility</p:attrName>
                                        </p:attrNameLst>
                                      </p:cBhvr>
                                      <p:to>
                                        <p:strVal val="hidden"/>
                                      </p:to>
                                    </p:set>
                                  </p:childTnLst>
                                </p:cTn>
                              </p:par>
                              <p:par>
                                <p:cTn id="95" presetID="3" presetClass="entr" presetSubtype="1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horizontal)">
                                      <p:cBhvr>
                                        <p:cTn id="97" dur="500"/>
                                        <p:tgtEl>
                                          <p:spTgt spid="22"/>
                                        </p:tgtEl>
                                      </p:cBhvr>
                                    </p:animEffect>
                                  </p:childTnLst>
                                </p:cTn>
                              </p:par>
                            </p:childTnLst>
                          </p:cTn>
                        </p:par>
                        <p:par>
                          <p:cTn id="98" fill="hold">
                            <p:stCondLst>
                              <p:cond delay="2000"/>
                            </p:stCondLst>
                            <p:childTnLst>
                              <p:par>
                                <p:cTn id="99" presetID="35" presetClass="emph" presetSubtype="0" repeatCount="indefinite" fill="hold" grpId="1" nodeType="afterEffect">
                                  <p:stCondLst>
                                    <p:cond delay="0"/>
                                  </p:stCondLst>
                                  <p:endCondLst>
                                    <p:cond evt="onNext" delay="0">
                                      <p:tgtEl>
                                        <p:sldTgt/>
                                      </p:tgtEl>
                                    </p:cond>
                                  </p:endCondLst>
                                  <p:childTnLst>
                                    <p:anim calcmode="discrete" valueType="str">
                                      <p:cBhvr>
                                        <p:cTn id="100"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build="allAtOnce"/>
      <p:bldP spid="22" grpId="0"/>
      <p:bldP spid="22" grpId="1"/>
      <p:bldP spid="23" grpId="0" animBg="1"/>
      <p:bldP spid="24" grpId="0" animBg="1"/>
      <p:bldP spid="26" grpId="0" animBg="1"/>
      <p:bldP spid="27" grpId="0" animBg="1"/>
      <p:bldP spid="28" grpId="0" animBg="1"/>
      <p:bldP spid="39" grpId="0" animBg="1"/>
      <p:bldP spid="40"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Übung</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7" name="Rechteck 16"/>
          <p:cNvSpPr/>
          <p:nvPr/>
        </p:nvSpPr>
        <p:spPr>
          <a:xfrm>
            <a:off x="685803" y="2025454"/>
            <a:ext cx="8395854" cy="2204899"/>
          </a:xfrm>
          <a:prstGeom prst="rect">
            <a:avLst/>
          </a:prstGeom>
        </p:spPr>
        <p:txBody>
          <a:bodyPr wrap="square">
            <a:spAutoFit/>
          </a:bodyPr>
          <a:lstStyle/>
          <a:p>
            <a:pPr marL="354013" lvl="0" indent="-354013">
              <a:lnSpc>
                <a:spcPct val="200000"/>
              </a:lnSpc>
              <a:buFont typeface="Arial" pitchFamily="34" charset="0"/>
              <a:buChar char="•"/>
              <a:tabLst>
                <a:tab pos="354013" algn="l"/>
              </a:tabLst>
            </a:pPr>
            <a:r>
              <a:rPr lang="de-CH" sz="2400" b="1" dirty="0" smtClean="0"/>
              <a:t>Versucht möglichst viele Clients im </a:t>
            </a:r>
            <a:r>
              <a:rPr lang="de-CH" sz="2400" b="1" dirty="0" err="1" smtClean="0"/>
              <a:t>Subnetz</a:t>
            </a:r>
            <a:r>
              <a:rPr lang="de-CH" sz="2400" b="1" dirty="0" smtClean="0"/>
              <a:t> zu finden.</a:t>
            </a:r>
          </a:p>
          <a:p>
            <a:pPr marL="354013" lvl="0" indent="-354013">
              <a:lnSpc>
                <a:spcPct val="200000"/>
              </a:lnSpc>
              <a:buFont typeface="Arial" pitchFamily="34" charset="0"/>
              <a:buChar char="•"/>
              <a:tabLst>
                <a:tab pos="354013" algn="l"/>
              </a:tabLst>
            </a:pPr>
            <a:r>
              <a:rPr lang="de-CH" sz="2400" b="1" dirty="0" smtClean="0"/>
              <a:t>Protokolliert die gefundenen IP-Adressen.</a:t>
            </a:r>
          </a:p>
          <a:p>
            <a:pPr marL="1268413" lvl="2" indent="-354013">
              <a:lnSpc>
                <a:spcPct val="200000"/>
              </a:lnSpc>
              <a:buFont typeface="Arial" pitchFamily="34" charset="0"/>
              <a:buChar char="•"/>
              <a:tabLst>
                <a:tab pos="354013" algn="l"/>
              </a:tabLst>
            </a:pPr>
            <a:endParaRPr lang="de-CH" sz="2400" b="1" dirty="0" smtClean="0"/>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Vernetzungsarten</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7" name="Rechteck 16"/>
          <p:cNvSpPr/>
          <p:nvPr/>
        </p:nvSpPr>
        <p:spPr>
          <a:xfrm>
            <a:off x="685803" y="2025454"/>
            <a:ext cx="8395854" cy="2308324"/>
          </a:xfrm>
          <a:prstGeom prst="rect">
            <a:avLst/>
          </a:prstGeom>
        </p:spPr>
        <p:txBody>
          <a:bodyPr wrap="square">
            <a:spAutoFit/>
          </a:bodyPr>
          <a:lstStyle/>
          <a:p>
            <a:pPr marL="354013" lvl="0" indent="-354013">
              <a:lnSpc>
                <a:spcPct val="200000"/>
              </a:lnSpc>
              <a:buFont typeface="Arial" pitchFamily="34" charset="0"/>
              <a:buChar char="•"/>
              <a:tabLst>
                <a:tab pos="354013" algn="l"/>
              </a:tabLst>
            </a:pPr>
            <a:r>
              <a:rPr lang="de-CH" sz="2400" b="1" dirty="0" smtClean="0"/>
              <a:t>Peer-</a:t>
            </a:r>
            <a:r>
              <a:rPr lang="de-CH" sz="2400" b="1" dirty="0" err="1" smtClean="0"/>
              <a:t>to</a:t>
            </a:r>
            <a:r>
              <a:rPr lang="de-CH" sz="2400" b="1" dirty="0" smtClean="0"/>
              <a:t>-Peer</a:t>
            </a:r>
          </a:p>
          <a:p>
            <a:pPr marL="354013" lvl="0" indent="-354013">
              <a:lnSpc>
                <a:spcPct val="200000"/>
              </a:lnSpc>
              <a:buFont typeface="Arial" pitchFamily="34" charset="0"/>
              <a:buChar char="•"/>
              <a:tabLst>
                <a:tab pos="354013" algn="l"/>
              </a:tabLst>
            </a:pPr>
            <a:r>
              <a:rPr lang="de-CH" sz="2400" b="1" dirty="0" smtClean="0"/>
              <a:t>Client-Server</a:t>
            </a:r>
          </a:p>
          <a:p>
            <a:pPr marL="1268413" lvl="2" indent="-354013">
              <a:lnSpc>
                <a:spcPct val="200000"/>
              </a:lnSpc>
              <a:buFont typeface="Arial" pitchFamily="34" charset="0"/>
              <a:buChar char="•"/>
              <a:tabLst>
                <a:tab pos="354013" algn="l"/>
              </a:tabLst>
            </a:pPr>
            <a:endParaRPr lang="de-CH" sz="2400" b="1" dirty="0" smtClean="0"/>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401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Vernetzungsarten – Peer </a:t>
            </a:r>
            <a:r>
              <a:rPr lang="de-CH" sz="4400" b="1" dirty="0" err="1" smtClean="0">
                <a:solidFill>
                  <a:srgbClr val="FFCC00"/>
                </a:solidFill>
                <a:latin typeface="+mj-lt"/>
                <a:ea typeface="+mj-ea"/>
                <a:cs typeface="+mj-cs"/>
              </a:rPr>
              <a:t>to</a:t>
            </a:r>
            <a:r>
              <a:rPr lang="de-CH" sz="4400" b="1" dirty="0" smtClean="0">
                <a:solidFill>
                  <a:srgbClr val="FFCC00"/>
                </a:solidFill>
                <a:latin typeface="+mj-lt"/>
                <a:ea typeface="+mj-ea"/>
                <a:cs typeface="+mj-cs"/>
              </a:rPr>
              <a:t> Peer</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pic>
        <p:nvPicPr>
          <p:cNvPr id="13" name="Bild 3" descr="The image “http://www.ibiblio.org/team/intro/search/peer_to_peer1.gif” cannot be displayed, because it contains errors."/>
          <p:cNvPicPr/>
          <p:nvPr/>
        </p:nvPicPr>
        <p:blipFill rotWithShape="1">
          <a:blip r:embed="rId4" r:link="rId5" cstate="screen">
            <a:extLst>
              <a:ext uri="{28A0092B-C50C-407E-A947-70E740481C1C}">
                <a14:useLocalDpi xmlns:a14="http://schemas.microsoft.com/office/drawing/2010/main"/>
              </a:ext>
            </a:extLst>
          </a:blip>
          <a:srcRect t="57044"/>
          <a:stretch/>
        </p:blipFill>
        <p:spPr bwMode="auto">
          <a:xfrm>
            <a:off x="1936459" y="1724892"/>
            <a:ext cx="5224995" cy="4162136"/>
          </a:xfrm>
          <a:prstGeom prst="rect">
            <a:avLst/>
          </a:prstGeom>
          <a:noFill/>
          <a:ln w="9525">
            <a:noFill/>
            <a:miter lim="800000"/>
            <a:headEnd/>
            <a:tailEnd/>
          </a:ln>
        </p:spPr>
      </p:pic>
    </p:spTree>
    <p:extLst>
      <p:ext uri="{BB962C8B-B14F-4D97-AF65-F5344CB8AC3E}">
        <p14:creationId xmlns:p14="http://schemas.microsoft.com/office/powerpoint/2010/main" val="2682791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7769625" cy="112077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Vernetzungsarten – Server-Client</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pic>
        <p:nvPicPr>
          <p:cNvPr id="13" name="Bild 3" descr="The image “http://www.ibiblio.org/team/intro/search/peer_to_peer1.gif” cannot be displayed, because it contains errors."/>
          <p:cNvPicPr/>
          <p:nvPr/>
        </p:nvPicPr>
        <p:blipFill rotWithShape="1">
          <a:blip r:embed="rId4" r:link="rId5" cstate="screen">
            <a:extLst>
              <a:ext uri="{28A0092B-C50C-407E-A947-70E740481C1C}">
                <a14:useLocalDpi xmlns:a14="http://schemas.microsoft.com/office/drawing/2010/main"/>
              </a:ext>
            </a:extLst>
          </a:blip>
          <a:srcRect t="3425" b="55223"/>
          <a:stretch/>
        </p:blipFill>
        <p:spPr bwMode="auto">
          <a:xfrm>
            <a:off x="1936459" y="1874525"/>
            <a:ext cx="5224995" cy="4006730"/>
          </a:xfrm>
          <a:prstGeom prst="rect">
            <a:avLst/>
          </a:prstGeom>
          <a:noFill/>
          <a:ln w="9525">
            <a:noFill/>
            <a:miter lim="800000"/>
            <a:headEnd/>
            <a:tailEnd/>
          </a:ln>
        </p:spPr>
      </p:pic>
    </p:spTree>
    <p:extLst>
      <p:ext uri="{BB962C8B-B14F-4D97-AF65-F5344CB8AC3E}">
        <p14:creationId xmlns:p14="http://schemas.microsoft.com/office/powerpoint/2010/main" val="1706035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err="1" smtClean="0">
                <a:solidFill>
                  <a:srgbClr val="FFCC00"/>
                </a:solidFill>
                <a:latin typeface="+mj-lt"/>
                <a:ea typeface="+mj-ea"/>
                <a:cs typeface="+mj-cs"/>
              </a:rPr>
              <a:t>Netzwerktopologien</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 name="Textfeld 1"/>
          <p:cNvSpPr txBox="1"/>
          <p:nvPr/>
        </p:nvSpPr>
        <p:spPr>
          <a:xfrm>
            <a:off x="756525" y="2101339"/>
            <a:ext cx="1820420" cy="1938992"/>
          </a:xfrm>
          <a:prstGeom prst="rect">
            <a:avLst/>
          </a:prstGeom>
          <a:noFill/>
        </p:spPr>
        <p:txBody>
          <a:bodyPr wrap="square" rtlCol="0">
            <a:spAutoFit/>
          </a:bodyPr>
          <a:lstStyle/>
          <a:p>
            <a:pPr marL="285750" indent="-285750">
              <a:buFont typeface="Arial" pitchFamily="34" charset="0"/>
              <a:buChar char="•"/>
            </a:pPr>
            <a:r>
              <a:rPr lang="de-CH" sz="2400" b="1" dirty="0" smtClean="0"/>
              <a:t>Bus</a:t>
            </a:r>
            <a:br>
              <a:rPr lang="de-CH" sz="2400" b="1" dirty="0" smtClean="0"/>
            </a:br>
            <a:endParaRPr lang="de-CH" sz="2400" b="1" dirty="0"/>
          </a:p>
          <a:p>
            <a:pPr marL="285750" indent="-285750">
              <a:buFont typeface="Arial" pitchFamily="34" charset="0"/>
              <a:buChar char="•"/>
            </a:pPr>
            <a:r>
              <a:rPr lang="de-CH" sz="2400" b="1" dirty="0" smtClean="0"/>
              <a:t>Ring</a:t>
            </a:r>
            <a:br>
              <a:rPr lang="de-CH" sz="2400" b="1" dirty="0" smtClean="0"/>
            </a:br>
            <a:endParaRPr lang="de-CH" sz="2400" b="1" dirty="0"/>
          </a:p>
          <a:p>
            <a:pPr marL="285750" indent="-285750">
              <a:buFont typeface="Arial" pitchFamily="34" charset="0"/>
              <a:buChar char="•"/>
            </a:pPr>
            <a:r>
              <a:rPr lang="de-CH" sz="2400" b="1" dirty="0"/>
              <a:t>Stern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95973" y="3116406"/>
            <a:ext cx="10287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53098" y="2184087"/>
            <a:ext cx="13144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16121" y="3851677"/>
            <a:ext cx="1143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upload.wikimedia.org/wikipedia/commons/5/53/Netzwerktopologie_Stern.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56122" y="4323164"/>
            <a:ext cx="1952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atei:Netzwerktopologie Ring.png">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324673" y="3578368"/>
            <a:ext cx="1952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3/32/Netzwerktopologie_Bus.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453963" y="1458401"/>
            <a:ext cx="19431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85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err="1" smtClean="0">
                <a:solidFill>
                  <a:srgbClr val="FFCC00"/>
                </a:solidFill>
                <a:latin typeface="+mj-lt"/>
                <a:ea typeface="+mj-ea"/>
                <a:cs typeface="+mj-cs"/>
              </a:rPr>
              <a:t>Netzwerktopologien</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 name="Textfeld 1"/>
          <p:cNvSpPr txBox="1"/>
          <p:nvPr/>
        </p:nvSpPr>
        <p:spPr>
          <a:xfrm>
            <a:off x="756525" y="2101339"/>
            <a:ext cx="7078220" cy="830997"/>
          </a:xfrm>
          <a:prstGeom prst="rect">
            <a:avLst/>
          </a:prstGeom>
          <a:noFill/>
        </p:spPr>
        <p:txBody>
          <a:bodyPr wrap="square" rtlCol="0">
            <a:spAutoFit/>
          </a:bodyPr>
          <a:lstStyle/>
          <a:p>
            <a:pPr marL="285750" indent="-285750">
              <a:buFont typeface="Arial" pitchFamily="34" charset="0"/>
              <a:buChar char="•"/>
            </a:pPr>
            <a:r>
              <a:rPr lang="de-CH" sz="2400" b="1" dirty="0" smtClean="0"/>
              <a:t>Mehrere Sterne hierarchisch strukturiert führen zur Baumtopologie</a:t>
            </a:r>
            <a:endParaRPr lang="de-CH" sz="2400" b="1" dirty="0"/>
          </a:p>
        </p:txBody>
      </p:sp>
      <p:pic>
        <p:nvPicPr>
          <p:cNvPr id="2050" name="Picture 2" descr="http://upload.wikimedia.org/wikipedia/commons/a/ad/Netzwerktopologie_Baum.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5236" y="2968639"/>
            <a:ext cx="44196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31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Die IP-Adressbereiche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graphicFrame>
        <p:nvGraphicFramePr>
          <p:cNvPr id="3" name="Tabelle 2"/>
          <p:cNvGraphicFramePr>
            <a:graphicFrameLocks noGrp="1"/>
          </p:cNvGraphicFramePr>
          <p:nvPr>
            <p:extLst>
              <p:ext uri="{D42A27DB-BD31-4B8C-83A1-F6EECF244321}">
                <p14:modId xmlns:p14="http://schemas.microsoft.com/office/powerpoint/2010/main" val="2527598124"/>
              </p:ext>
            </p:extLst>
          </p:nvPr>
        </p:nvGraphicFramePr>
        <p:xfrm>
          <a:off x="756525" y="1799446"/>
          <a:ext cx="8096532" cy="4268844"/>
        </p:xfrm>
        <a:graphic>
          <a:graphicData uri="http://schemas.openxmlformats.org/drawingml/2006/table">
            <a:tbl>
              <a:tblPr>
                <a:tableStyleId>{5C22544A-7EE6-4342-B048-85BDC9FD1C3A}</a:tableStyleId>
              </a:tblPr>
              <a:tblGrid>
                <a:gridCol w="2024133"/>
                <a:gridCol w="2024133"/>
                <a:gridCol w="2024133"/>
                <a:gridCol w="2024133"/>
              </a:tblGrid>
              <a:tr h="711474">
                <a:tc>
                  <a:txBody>
                    <a:bodyPr/>
                    <a:lstStyle/>
                    <a:p>
                      <a:pPr algn="ctr">
                        <a:spcBef>
                          <a:spcPts val="1200"/>
                        </a:spcBef>
                        <a:spcAft>
                          <a:spcPts val="1200"/>
                        </a:spcAft>
                      </a:pPr>
                      <a:r>
                        <a:rPr lang="de-CH" sz="2000" dirty="0" err="1">
                          <a:effectLst/>
                        </a:rPr>
                        <a:t>Netzname</a:t>
                      </a:r>
                      <a:endParaRPr lang="de-CH" sz="3200" dirty="0">
                        <a:effectLst/>
                        <a:latin typeface="Arial"/>
                        <a:ea typeface="Times New Roman"/>
                        <a:cs typeface="Times New Roman"/>
                      </a:endParaRPr>
                    </a:p>
                  </a:txBody>
                  <a:tcPr marL="38100" marR="38100" marT="38100" marB="38100" anchor="ctr"/>
                </a:tc>
                <a:tc>
                  <a:txBody>
                    <a:bodyPr/>
                    <a:lstStyle/>
                    <a:p>
                      <a:pPr algn="ctr">
                        <a:spcBef>
                          <a:spcPts val="1200"/>
                        </a:spcBef>
                        <a:spcAft>
                          <a:spcPts val="1200"/>
                        </a:spcAft>
                      </a:pPr>
                      <a:r>
                        <a:rPr lang="de-CH" sz="2000">
                          <a:effectLst/>
                        </a:rPr>
                        <a:t>Adresse</a:t>
                      </a:r>
                      <a:endParaRPr lang="de-CH" sz="3200">
                        <a:effectLst/>
                        <a:latin typeface="Arial"/>
                        <a:ea typeface="Times New Roman"/>
                        <a:cs typeface="Times New Roman"/>
                      </a:endParaRPr>
                    </a:p>
                  </a:txBody>
                  <a:tcPr marL="38100" marR="38100" marT="38100" marB="38100" anchor="ctr"/>
                </a:tc>
                <a:tc>
                  <a:txBody>
                    <a:bodyPr/>
                    <a:lstStyle/>
                    <a:p>
                      <a:pPr algn="ctr">
                        <a:spcBef>
                          <a:spcPts val="1200"/>
                        </a:spcBef>
                        <a:spcAft>
                          <a:spcPts val="1200"/>
                        </a:spcAft>
                      </a:pPr>
                      <a:r>
                        <a:rPr lang="de-CH" sz="2000">
                          <a:effectLst/>
                        </a:rPr>
                        <a:t>Netzmaske</a:t>
                      </a:r>
                      <a:endParaRPr lang="de-CH" sz="3200">
                        <a:effectLst/>
                        <a:latin typeface="Arial"/>
                        <a:ea typeface="Times New Roman"/>
                        <a:cs typeface="Times New Roman"/>
                      </a:endParaRPr>
                    </a:p>
                  </a:txBody>
                  <a:tcPr marL="38100" marR="38100" marT="38100" marB="38100" anchor="ctr"/>
                </a:tc>
                <a:tc>
                  <a:txBody>
                    <a:bodyPr/>
                    <a:lstStyle/>
                    <a:p>
                      <a:pPr algn="ctr">
                        <a:spcBef>
                          <a:spcPts val="1200"/>
                        </a:spcBef>
                        <a:spcAft>
                          <a:spcPts val="1200"/>
                        </a:spcAft>
                      </a:pPr>
                      <a:r>
                        <a:rPr lang="de-CH" sz="2000">
                          <a:effectLst/>
                        </a:rPr>
                        <a:t>Nutzbare Adressen</a:t>
                      </a:r>
                      <a:endParaRPr lang="de-CH" sz="3200">
                        <a:effectLst/>
                        <a:latin typeface="Arial"/>
                        <a:ea typeface="Times New Roman"/>
                        <a:cs typeface="Times New Roman"/>
                      </a:endParaRPr>
                    </a:p>
                  </a:txBody>
                  <a:tcPr marL="38100" marR="38100" marT="38100" marB="38100" anchor="ctr"/>
                </a:tc>
              </a:tr>
              <a:tr h="1185790">
                <a:tc>
                  <a:txBody>
                    <a:bodyPr/>
                    <a:lstStyle/>
                    <a:p>
                      <a:pPr algn="ctr">
                        <a:spcBef>
                          <a:spcPts val="1200"/>
                        </a:spcBef>
                        <a:spcAft>
                          <a:spcPts val="1200"/>
                        </a:spcAft>
                      </a:pPr>
                      <a:r>
                        <a:rPr lang="de-CH" sz="2000">
                          <a:effectLst/>
                        </a:rPr>
                        <a:t>A</a:t>
                      </a:r>
                      <a:endParaRPr lang="de-CH" sz="320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dirty="0">
                          <a:effectLst/>
                        </a:rPr>
                        <a:t>10.0.0.44</a:t>
                      </a:r>
                      <a:endParaRPr lang="de-CH" sz="3200" dirty="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a:effectLst/>
                        </a:rPr>
                        <a:t>255.0.0.0</a:t>
                      </a:r>
                      <a:endParaRPr lang="de-CH" sz="320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a:effectLst/>
                        </a:rPr>
                        <a:t>10.0.0.1 bis 10.255.255.254</a:t>
                      </a:r>
                      <a:endParaRPr lang="de-CH" sz="3200">
                        <a:effectLst/>
                        <a:latin typeface="Arial"/>
                        <a:ea typeface="Times New Roman"/>
                        <a:cs typeface="Times New Roman"/>
                      </a:endParaRPr>
                    </a:p>
                  </a:txBody>
                  <a:tcPr marL="38100" marR="38100" marT="38100" marB="38100" anchor="ctr"/>
                </a:tc>
              </a:tr>
              <a:tr h="1185790">
                <a:tc>
                  <a:txBody>
                    <a:bodyPr/>
                    <a:lstStyle/>
                    <a:p>
                      <a:pPr algn="ctr">
                        <a:spcBef>
                          <a:spcPts val="1200"/>
                        </a:spcBef>
                        <a:spcAft>
                          <a:spcPts val="1200"/>
                        </a:spcAft>
                      </a:pPr>
                      <a:r>
                        <a:rPr lang="de-CH" sz="2000">
                          <a:effectLst/>
                        </a:rPr>
                        <a:t>B</a:t>
                      </a:r>
                      <a:endParaRPr lang="de-CH" sz="320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a:effectLst/>
                        </a:rPr>
                        <a:t>172.16.232.15</a:t>
                      </a:r>
                      <a:endParaRPr lang="de-CH" sz="320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a:effectLst/>
                        </a:rPr>
                        <a:t>255.255.0.0</a:t>
                      </a:r>
                      <a:endParaRPr lang="de-CH" sz="320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a:effectLst/>
                        </a:rPr>
                        <a:t>172.16.0.1 bis 172.16.255.254</a:t>
                      </a:r>
                      <a:endParaRPr lang="de-CH" sz="3200">
                        <a:effectLst/>
                        <a:latin typeface="Arial"/>
                        <a:ea typeface="Times New Roman"/>
                        <a:cs typeface="Times New Roman"/>
                      </a:endParaRPr>
                    </a:p>
                  </a:txBody>
                  <a:tcPr marL="38100" marR="38100" marT="38100" marB="38100" anchor="ctr"/>
                </a:tc>
              </a:tr>
              <a:tr h="1185790">
                <a:tc>
                  <a:txBody>
                    <a:bodyPr/>
                    <a:lstStyle/>
                    <a:p>
                      <a:pPr algn="ctr">
                        <a:spcBef>
                          <a:spcPts val="1200"/>
                        </a:spcBef>
                        <a:spcAft>
                          <a:spcPts val="1200"/>
                        </a:spcAft>
                      </a:pPr>
                      <a:r>
                        <a:rPr lang="de-CH" sz="2000">
                          <a:effectLst/>
                        </a:rPr>
                        <a:t>C</a:t>
                      </a:r>
                      <a:endParaRPr lang="de-CH" sz="320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a:effectLst/>
                        </a:rPr>
                        <a:t>192.168.0.1</a:t>
                      </a:r>
                      <a:endParaRPr lang="de-CH" sz="320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a:effectLst/>
                        </a:rPr>
                        <a:t>255.255.255.0</a:t>
                      </a:r>
                      <a:endParaRPr lang="de-CH" sz="3200">
                        <a:effectLst/>
                        <a:latin typeface="Arial"/>
                        <a:ea typeface="Times New Roman"/>
                        <a:cs typeface="Times New Roman"/>
                      </a:endParaRPr>
                    </a:p>
                  </a:txBody>
                  <a:tcPr marL="38100" marR="38100" marT="38100" marB="38100" anchor="ctr"/>
                </a:tc>
                <a:tc>
                  <a:txBody>
                    <a:bodyPr/>
                    <a:lstStyle/>
                    <a:p>
                      <a:pPr>
                        <a:spcBef>
                          <a:spcPts val="1200"/>
                        </a:spcBef>
                        <a:spcAft>
                          <a:spcPts val="1200"/>
                        </a:spcAft>
                      </a:pPr>
                      <a:r>
                        <a:rPr lang="de-CH" sz="2000" dirty="0">
                          <a:effectLst/>
                        </a:rPr>
                        <a:t>192.168.0.1 bis 192.168.255.254</a:t>
                      </a:r>
                      <a:endParaRPr lang="de-CH" sz="3200" dirty="0">
                        <a:effectLst/>
                        <a:latin typeface="Arial"/>
                        <a:ea typeface="Times New Roman"/>
                        <a:cs typeface="Times New Roman"/>
                      </a:endParaRPr>
                    </a:p>
                  </a:txBody>
                  <a:tcPr marL="38100" marR="38100" marT="38100" marB="38100" anchor="ctr"/>
                </a:tc>
              </a:tr>
            </a:tbl>
          </a:graphicData>
        </a:graphic>
      </p:graphicFrame>
    </p:spTree>
    <p:extLst>
      <p:ext uri="{BB962C8B-B14F-4D97-AF65-F5344CB8AC3E}">
        <p14:creationId xmlns:p14="http://schemas.microsoft.com/office/powerpoint/2010/main" val="215312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Private IP-Adressbereiche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graphicFrame>
        <p:nvGraphicFramePr>
          <p:cNvPr id="4" name="Tabelle 3"/>
          <p:cNvGraphicFramePr>
            <a:graphicFrameLocks noGrp="1"/>
          </p:cNvGraphicFramePr>
          <p:nvPr>
            <p:extLst>
              <p:ext uri="{D42A27DB-BD31-4B8C-83A1-F6EECF244321}">
                <p14:modId xmlns:p14="http://schemas.microsoft.com/office/powerpoint/2010/main" val="768211522"/>
              </p:ext>
            </p:extLst>
          </p:nvPr>
        </p:nvGraphicFramePr>
        <p:xfrm>
          <a:off x="756521" y="2521670"/>
          <a:ext cx="6837867" cy="1280160"/>
        </p:xfrm>
        <a:graphic>
          <a:graphicData uri="http://schemas.openxmlformats.org/drawingml/2006/table">
            <a:tbl>
              <a:tblPr firstRow="1" bandRow="1">
                <a:tableStyleId>{5C22544A-7EE6-4342-B048-85BDC9FD1C3A}</a:tableStyleId>
              </a:tblPr>
              <a:tblGrid>
                <a:gridCol w="6837867"/>
              </a:tblGrid>
              <a:tr h="370840">
                <a:tc>
                  <a:txBody>
                    <a:bodyPr/>
                    <a:lstStyle/>
                    <a:p>
                      <a:r>
                        <a:rPr lang="de-CH" sz="3600" dirty="0"/>
                        <a:t>172.16.0.0 bis 172.31.255.255</a:t>
                      </a:r>
                    </a:p>
                  </a:txBody>
                  <a:tcPr anchor="ctr"/>
                </a:tc>
              </a:tr>
              <a:tr h="370840">
                <a:tc>
                  <a:txBody>
                    <a:bodyPr/>
                    <a:lstStyle/>
                    <a:p>
                      <a:r>
                        <a:rPr lang="de-CH" sz="3600" dirty="0"/>
                        <a:t>192.168.0.0 bis 192.168.255.255</a:t>
                      </a:r>
                    </a:p>
                  </a:txBody>
                  <a:tcPr anchor="ctr"/>
                </a:tc>
              </a:tr>
            </a:tbl>
          </a:graphicData>
        </a:graphic>
      </p:graphicFrame>
    </p:spTree>
    <p:extLst>
      <p:ext uri="{BB962C8B-B14F-4D97-AF65-F5344CB8AC3E}">
        <p14:creationId xmlns:p14="http://schemas.microsoft.com/office/powerpoint/2010/main" val="4261920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Ziele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7" name="Abgerundetes Rechteck 16"/>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8" name="Abgerundetes Rechteck 17">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9" name="Abgerundetes Rechteck 18"/>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4" name="Abgerundetes Rechteck 23"/>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3" name="Textfeld 2"/>
          <p:cNvSpPr txBox="1"/>
          <p:nvPr/>
        </p:nvSpPr>
        <p:spPr>
          <a:xfrm>
            <a:off x="685800" y="1623576"/>
            <a:ext cx="7613581" cy="4708981"/>
          </a:xfrm>
          <a:prstGeom prst="rect">
            <a:avLst/>
          </a:prstGeom>
          <a:noFill/>
        </p:spPr>
        <p:txBody>
          <a:bodyPr wrap="square" rtlCol="0">
            <a:spAutoFit/>
          </a:bodyPr>
          <a:lstStyle/>
          <a:p>
            <a:pPr marL="285750" lvl="0" indent="-285750">
              <a:buFont typeface="Arial" pitchFamily="34" charset="0"/>
              <a:buChar char="•"/>
            </a:pPr>
            <a:r>
              <a:rPr lang="de-CH" sz="2800" dirty="0" smtClean="0"/>
              <a:t>Du kennst </a:t>
            </a:r>
            <a:r>
              <a:rPr lang="de-CH" sz="2800" dirty="0"/>
              <a:t>neben der IP-Adresse auch die MAC-Adresse und </a:t>
            </a:r>
            <a:r>
              <a:rPr lang="de-CH" sz="2800" dirty="0" smtClean="0"/>
              <a:t>kannst diese </a:t>
            </a:r>
            <a:r>
              <a:rPr lang="de-CH" sz="2800" dirty="0"/>
              <a:t>am eigenen Gerät bestimmen.</a:t>
            </a:r>
          </a:p>
          <a:p>
            <a:pPr marL="285750" lvl="0" indent="-285750">
              <a:buFont typeface="Arial" pitchFamily="34" charset="0"/>
              <a:buChar char="•"/>
            </a:pPr>
            <a:r>
              <a:rPr lang="de-CH" sz="2800" dirty="0" smtClean="0"/>
              <a:t>Du weisst, </a:t>
            </a:r>
            <a:r>
              <a:rPr lang="de-CH" sz="2800" dirty="0"/>
              <a:t>was eine MAC-Adresse ist und </a:t>
            </a:r>
            <a:r>
              <a:rPr lang="de-CH" sz="2800" dirty="0" smtClean="0"/>
              <a:t>kennst deren </a:t>
            </a:r>
            <a:r>
              <a:rPr lang="de-CH" sz="2800" dirty="0"/>
              <a:t>Funktion.</a:t>
            </a:r>
          </a:p>
          <a:p>
            <a:pPr marL="285750" lvl="0" indent="-285750">
              <a:buFont typeface="Arial" pitchFamily="34" charset="0"/>
              <a:buChar char="•"/>
            </a:pPr>
            <a:r>
              <a:rPr lang="de-CH" sz="2800" dirty="0" smtClean="0"/>
              <a:t>Du verstehst, </a:t>
            </a:r>
            <a:r>
              <a:rPr lang="de-CH" sz="2800" dirty="0"/>
              <a:t>warum es beide Adressen braucht.</a:t>
            </a:r>
          </a:p>
          <a:p>
            <a:pPr marL="285750" lvl="0" indent="-285750">
              <a:buFont typeface="Arial" pitchFamily="34" charset="0"/>
              <a:buChar char="•"/>
            </a:pPr>
            <a:r>
              <a:rPr lang="de-CH" sz="2800" dirty="0" smtClean="0"/>
              <a:t>Du weisst, </a:t>
            </a:r>
            <a:r>
              <a:rPr lang="de-CH" sz="2800" dirty="0"/>
              <a:t>was die Aufgabe der ARP-Tabelle ist und </a:t>
            </a:r>
            <a:r>
              <a:rPr lang="de-CH" sz="2800" dirty="0" smtClean="0"/>
              <a:t>kannst sie </a:t>
            </a:r>
            <a:r>
              <a:rPr lang="de-CH" sz="2800" dirty="0"/>
              <a:t>mit «</a:t>
            </a:r>
            <a:r>
              <a:rPr lang="de-CH" sz="2800" dirty="0" err="1"/>
              <a:t>arp</a:t>
            </a:r>
            <a:r>
              <a:rPr lang="de-CH" sz="2800" dirty="0"/>
              <a:t> –a» anzeigen.</a:t>
            </a:r>
          </a:p>
          <a:p>
            <a:pPr marL="285750" lvl="0" indent="-285750">
              <a:buFont typeface="Arial" pitchFamily="34" charset="0"/>
              <a:buChar char="•"/>
            </a:pPr>
            <a:r>
              <a:rPr lang="de-CH" sz="2800" dirty="0" smtClean="0"/>
              <a:t>Du kannst </a:t>
            </a:r>
            <a:r>
              <a:rPr lang="de-CH" sz="2800" dirty="0"/>
              <a:t>den Protokollablauf </a:t>
            </a:r>
            <a:r>
              <a:rPr lang="de-CH" sz="2800" dirty="0" smtClean="0"/>
              <a:t> </a:t>
            </a:r>
            <a:r>
              <a:rPr lang="de-CH" sz="2800" smtClean="0"/>
              <a:t>des ARP mit </a:t>
            </a:r>
            <a:r>
              <a:rPr lang="de-CH" sz="2800" dirty="0" smtClean="0"/>
              <a:t>eigenen Worten </a:t>
            </a:r>
            <a:r>
              <a:rPr lang="de-CH" sz="2800" smtClean="0"/>
              <a:t>beschreiben.</a:t>
            </a:r>
            <a:endParaRPr lang="de-CH" sz="2800" dirty="0"/>
          </a:p>
          <a:p>
            <a:endParaRPr lang="de-CH"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Gerade Verbindung 78"/>
          <p:cNvCxnSpPr/>
          <p:nvPr/>
        </p:nvCxnSpPr>
        <p:spPr>
          <a:xfrm flipV="1">
            <a:off x="3702506" y="2568218"/>
            <a:ext cx="36124" cy="1262205"/>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3" name="Gruppieren 109"/>
          <p:cNvGrpSpPr/>
          <p:nvPr/>
        </p:nvGrpSpPr>
        <p:grpSpPr>
          <a:xfrm>
            <a:off x="3434142" y="2167236"/>
            <a:ext cx="618671" cy="618671"/>
            <a:chOff x="7429412" y="2030941"/>
            <a:chExt cx="1361670" cy="1361670"/>
          </a:xfrm>
        </p:grpSpPr>
        <p:sp>
          <p:nvSpPr>
            <p:cNvPr id="111" name="Ellipse 110"/>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12" name="Picture 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2796" y="2157609"/>
              <a:ext cx="1009650" cy="942975"/>
            </a:xfrm>
            <a:prstGeom prst="rect">
              <a:avLst/>
            </a:prstGeom>
            <a:noFill/>
            <a:ln w="9525">
              <a:noFill/>
              <a:miter lim="800000"/>
              <a:headEnd/>
              <a:tailEnd/>
            </a:ln>
          </p:spPr>
        </p:pic>
      </p:grpSp>
      <p:sp>
        <p:nvSpPr>
          <p:cNvPr id="2" name="Titel 1"/>
          <p:cNvSpPr>
            <a:spLocks noGrp="1"/>
          </p:cNvSpPr>
          <p:nvPr>
            <p:ph type="ctrTitle"/>
          </p:nvPr>
        </p:nvSpPr>
        <p:spPr>
          <a:xfrm>
            <a:off x="685800" y="784225"/>
            <a:ext cx="7772400" cy="1120775"/>
          </a:xfrm>
        </p:spPr>
        <p:txBody>
          <a:bodyPr/>
          <a:lstStyle/>
          <a:p>
            <a:pPr algn="l"/>
            <a:r>
              <a:rPr lang="de-CH" b="1" dirty="0" smtClean="0">
                <a:solidFill>
                  <a:srgbClr val="FFCC00"/>
                </a:solidFill>
              </a:rPr>
              <a:t>Kommunikation</a:t>
            </a:r>
            <a:endParaRPr lang="de-CH" b="1" dirty="0">
              <a:solidFill>
                <a:srgbClr val="FFCC00"/>
              </a:solidFill>
            </a:endParaRPr>
          </a:p>
        </p:txBody>
      </p:sp>
      <p:sp>
        <p:nvSpPr>
          <p:cNvPr id="14" name="Rechteck 1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Rechteck 14"/>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cxnSp>
        <p:nvCxnSpPr>
          <p:cNvPr id="68" name="Gerade Verbindung 67"/>
          <p:cNvCxnSpPr/>
          <p:nvPr/>
        </p:nvCxnSpPr>
        <p:spPr>
          <a:xfrm rot="16200000" flipH="1">
            <a:off x="3135290" y="4460141"/>
            <a:ext cx="1237799" cy="36122"/>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a:off x="2169551" y="3817055"/>
            <a:ext cx="1269440"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4" name="Gruppieren 69"/>
          <p:cNvGrpSpPr/>
          <p:nvPr/>
        </p:nvGrpSpPr>
        <p:grpSpPr>
          <a:xfrm>
            <a:off x="916517" y="3218899"/>
            <a:ext cx="1361670" cy="1361670"/>
            <a:chOff x="1125525" y="2030941"/>
            <a:chExt cx="1361670" cy="1361670"/>
          </a:xfrm>
        </p:grpSpPr>
        <p:sp>
          <p:nvSpPr>
            <p:cNvPr id="71" name="Ellipse 70"/>
            <p:cNvSpPr/>
            <p:nvPr/>
          </p:nvSpPr>
          <p:spPr>
            <a:xfrm>
              <a:off x="1125525"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68909" y="2157609"/>
              <a:ext cx="1009650" cy="942975"/>
            </a:xfrm>
            <a:prstGeom prst="rect">
              <a:avLst/>
            </a:prstGeom>
            <a:noFill/>
            <a:ln w="9525">
              <a:noFill/>
              <a:miter lim="800000"/>
              <a:headEnd/>
              <a:tailEnd/>
            </a:ln>
          </p:spPr>
        </p:pic>
      </p:grpSp>
      <p:grpSp>
        <p:nvGrpSpPr>
          <p:cNvPr id="5" name="Gruppieren 72"/>
          <p:cNvGrpSpPr/>
          <p:nvPr/>
        </p:nvGrpSpPr>
        <p:grpSpPr>
          <a:xfrm>
            <a:off x="7220404" y="3140521"/>
            <a:ext cx="1361670" cy="1361670"/>
            <a:chOff x="7429412" y="2030941"/>
            <a:chExt cx="1361670" cy="1361670"/>
          </a:xfrm>
        </p:grpSpPr>
        <p:sp>
          <p:nvSpPr>
            <p:cNvPr id="74" name="Ellipse 73"/>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72796" y="2157609"/>
              <a:ext cx="1009650" cy="942975"/>
            </a:xfrm>
            <a:prstGeom prst="rect">
              <a:avLst/>
            </a:prstGeom>
            <a:noFill/>
            <a:ln w="9525">
              <a:noFill/>
              <a:miter lim="800000"/>
              <a:headEnd/>
              <a:tailEnd/>
            </a:ln>
          </p:spPr>
        </p:pic>
      </p:grpSp>
      <p:cxnSp>
        <p:nvCxnSpPr>
          <p:cNvPr id="76" name="Gerade Verbindung 75"/>
          <p:cNvCxnSpPr/>
          <p:nvPr/>
        </p:nvCxnSpPr>
        <p:spPr>
          <a:xfrm flipV="1">
            <a:off x="3748327" y="3832660"/>
            <a:ext cx="1254745" cy="519"/>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5584183" y="3814301"/>
            <a:ext cx="1636221" cy="7055"/>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flipV="1">
            <a:off x="3702508" y="2938564"/>
            <a:ext cx="930217" cy="910738"/>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rot="16200000" flipH="1">
            <a:off x="3735676" y="3829707"/>
            <a:ext cx="909700" cy="884398"/>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6" name="Gruppieren 80"/>
          <p:cNvGrpSpPr/>
          <p:nvPr/>
        </p:nvGrpSpPr>
        <p:grpSpPr>
          <a:xfrm>
            <a:off x="4384401" y="2566166"/>
            <a:ext cx="618671" cy="618671"/>
            <a:chOff x="7429412" y="2030941"/>
            <a:chExt cx="1361670" cy="1361670"/>
          </a:xfrm>
        </p:grpSpPr>
        <p:sp>
          <p:nvSpPr>
            <p:cNvPr id="82" name="Ellipse 81"/>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3" name="Picture 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2796" y="2157609"/>
              <a:ext cx="1009650" cy="942975"/>
            </a:xfrm>
            <a:prstGeom prst="rect">
              <a:avLst/>
            </a:prstGeom>
            <a:noFill/>
            <a:ln w="9525">
              <a:noFill/>
              <a:miter lim="800000"/>
              <a:headEnd/>
              <a:tailEnd/>
            </a:ln>
          </p:spPr>
        </p:pic>
      </p:grpSp>
      <p:grpSp>
        <p:nvGrpSpPr>
          <p:cNvPr id="7" name="Gruppieren 83"/>
          <p:cNvGrpSpPr/>
          <p:nvPr/>
        </p:nvGrpSpPr>
        <p:grpSpPr>
          <a:xfrm>
            <a:off x="4494982" y="4444102"/>
            <a:ext cx="618671" cy="618671"/>
            <a:chOff x="7429412" y="2030941"/>
            <a:chExt cx="1361670" cy="1361670"/>
          </a:xfrm>
        </p:grpSpPr>
        <p:sp>
          <p:nvSpPr>
            <p:cNvPr id="85" name="Ellipse 84"/>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6" name="Picture 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2796" y="2157609"/>
              <a:ext cx="1009650" cy="942975"/>
            </a:xfrm>
            <a:prstGeom prst="rect">
              <a:avLst/>
            </a:prstGeom>
            <a:noFill/>
            <a:ln w="9525">
              <a:noFill/>
              <a:miter lim="800000"/>
              <a:headEnd/>
              <a:tailEnd/>
            </a:ln>
          </p:spPr>
        </p:pic>
      </p:grpSp>
      <p:grpSp>
        <p:nvGrpSpPr>
          <p:cNvPr id="8" name="Gruppieren 86"/>
          <p:cNvGrpSpPr/>
          <p:nvPr/>
        </p:nvGrpSpPr>
        <p:grpSpPr>
          <a:xfrm>
            <a:off x="3429000" y="4930091"/>
            <a:ext cx="618671" cy="618671"/>
            <a:chOff x="7429412" y="2030941"/>
            <a:chExt cx="1361670" cy="1361670"/>
          </a:xfrm>
        </p:grpSpPr>
        <p:sp>
          <p:nvSpPr>
            <p:cNvPr id="88" name="Ellipse 87"/>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9" name="Picture 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2796" y="2157609"/>
              <a:ext cx="1009650" cy="942975"/>
            </a:xfrm>
            <a:prstGeom prst="rect">
              <a:avLst/>
            </a:prstGeom>
            <a:noFill/>
            <a:ln w="9525">
              <a:noFill/>
              <a:miter lim="800000"/>
              <a:headEnd/>
              <a:tailEnd/>
            </a:ln>
          </p:spPr>
        </p:pic>
      </p:grpSp>
      <p:grpSp>
        <p:nvGrpSpPr>
          <p:cNvPr id="9" name="Gruppieren 89"/>
          <p:cNvGrpSpPr/>
          <p:nvPr/>
        </p:nvGrpSpPr>
        <p:grpSpPr>
          <a:xfrm>
            <a:off x="3438991" y="3477567"/>
            <a:ext cx="678976" cy="678976"/>
            <a:chOff x="3150265" y="2031281"/>
            <a:chExt cx="1361670" cy="1361670"/>
          </a:xfrm>
        </p:grpSpPr>
        <p:sp>
          <p:nvSpPr>
            <p:cNvPr id="91" name="Ellipse 90"/>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10" name="Gruppieren 92"/>
          <p:cNvGrpSpPr/>
          <p:nvPr/>
        </p:nvGrpSpPr>
        <p:grpSpPr>
          <a:xfrm>
            <a:off x="4953714" y="3493691"/>
            <a:ext cx="678976" cy="678976"/>
            <a:chOff x="3150265" y="2031281"/>
            <a:chExt cx="1361670" cy="1361670"/>
          </a:xfrm>
        </p:grpSpPr>
        <p:sp>
          <p:nvSpPr>
            <p:cNvPr id="94" name="Ellipse 93"/>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5"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sp>
        <p:nvSpPr>
          <p:cNvPr id="96" name="Ellipse 95"/>
          <p:cNvSpPr/>
          <p:nvPr/>
        </p:nvSpPr>
        <p:spPr>
          <a:xfrm>
            <a:off x="2101375" y="3730726"/>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7" name="Ellipse 96"/>
          <p:cNvSpPr/>
          <p:nvPr/>
        </p:nvSpPr>
        <p:spPr>
          <a:xfrm>
            <a:off x="3655056" y="3730726"/>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8" name="Ellipse 97"/>
          <p:cNvSpPr/>
          <p:nvPr/>
        </p:nvSpPr>
        <p:spPr>
          <a:xfrm>
            <a:off x="3652804" y="3728474"/>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9" name="Ellipse 98"/>
          <p:cNvSpPr/>
          <p:nvPr/>
        </p:nvSpPr>
        <p:spPr>
          <a:xfrm>
            <a:off x="3670724" y="370605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0" name="Ellipse 99"/>
          <p:cNvSpPr/>
          <p:nvPr/>
        </p:nvSpPr>
        <p:spPr>
          <a:xfrm>
            <a:off x="3670724" y="3728474"/>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1" name="Ellipse 100"/>
          <p:cNvSpPr/>
          <p:nvPr/>
        </p:nvSpPr>
        <p:spPr>
          <a:xfrm>
            <a:off x="3681920" y="369035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2" name="Ellipse 101"/>
          <p:cNvSpPr/>
          <p:nvPr/>
        </p:nvSpPr>
        <p:spPr>
          <a:xfrm>
            <a:off x="5177001" y="3748314"/>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4" name="Ellipse 113"/>
          <p:cNvSpPr/>
          <p:nvPr/>
        </p:nvSpPr>
        <p:spPr>
          <a:xfrm>
            <a:off x="7678955" y="3573848"/>
            <a:ext cx="453609" cy="453609"/>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Überblick</a:t>
            </a:r>
          </a:p>
        </p:txBody>
      </p:sp>
      <p:sp>
        <p:nvSpPr>
          <p:cNvPr id="59" name="Abgerundetes Rechteck 58"/>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60" name="Abgerundetes Rechteck 59">
            <a:hlinkClick r:id="rId6"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61" name="Abgerundetes Rechteck 60"/>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62" name="Abgerundetes Rechteck 6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63" name="Abgerundetes Rechteck 62"/>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64" name="Abgerundetes Rechteck 63"/>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2000"/>
                                        <p:tgtEl>
                                          <p:spTgt spid="96"/>
                                        </p:tgtEl>
                                      </p:cBhvr>
                                    </p:animEffect>
                                  </p:childTnLst>
                                </p:cTn>
                              </p:par>
                            </p:childTnLst>
                          </p:cTn>
                        </p:par>
                        <p:par>
                          <p:cTn id="8" fill="hold">
                            <p:stCondLst>
                              <p:cond delay="2000"/>
                            </p:stCondLst>
                            <p:childTnLst>
                              <p:par>
                                <p:cTn id="9" presetID="63" presetClass="path" presetSubtype="0" accel="50000" decel="50000" fill="hold" grpId="1" nodeType="afterEffect">
                                  <p:stCondLst>
                                    <p:cond delay="0"/>
                                  </p:stCondLst>
                                  <p:childTnLst>
                                    <p:animMotion origin="layout" path="M 1.11111E-6 -7.12303E-7 L 0.17153 -7.12303E-7 " pathEditMode="relative" rAng="0" ptsTypes="AA">
                                      <p:cBhvr>
                                        <p:cTn id="10" dur="2000" fill="hold"/>
                                        <p:tgtEl>
                                          <p:spTgt spid="96"/>
                                        </p:tgtEl>
                                        <p:attrNameLst>
                                          <p:attrName>ppt_x</p:attrName>
                                          <p:attrName>ppt_y</p:attrName>
                                        </p:attrNameLst>
                                      </p:cBhvr>
                                      <p:rCtr x="86" y="0"/>
                                    </p:animMotion>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2000"/>
                                        <p:tgtEl>
                                          <p:spTgt spid="97"/>
                                        </p:tgtEl>
                                      </p:cBhvr>
                                    </p:animEffect>
                                  </p:childTnLst>
                                </p:cTn>
                              </p:par>
                              <p:par>
                                <p:cTn id="15" presetID="64" presetClass="path" presetSubtype="0" accel="50000" decel="50000" fill="hold" grpId="1" nodeType="withEffect">
                                  <p:stCondLst>
                                    <p:cond delay="2000"/>
                                  </p:stCondLst>
                                  <p:childTnLst>
                                    <p:animMotion origin="layout" path="M 0.00156 -7.12303E-7 L 0.00156 -0.21785 " pathEditMode="relative" rAng="0" ptsTypes="AA">
                                      <p:cBhvr>
                                        <p:cTn id="16" dur="2000" fill="hold"/>
                                        <p:tgtEl>
                                          <p:spTgt spid="97"/>
                                        </p:tgtEl>
                                        <p:attrNameLst>
                                          <p:attrName>ppt_x</p:attrName>
                                          <p:attrName>ppt_y</p:attrName>
                                        </p:attrNameLst>
                                      </p:cBhvr>
                                      <p:rCtr x="0" y="-109"/>
                                    </p:animMotion>
                                  </p:childTnLst>
                                </p:cTn>
                              </p:par>
                              <p:par>
                                <p:cTn id="17" presetID="10"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2000"/>
                                        <p:tgtEl>
                                          <p:spTgt spid="98"/>
                                        </p:tgtEl>
                                      </p:cBhvr>
                                    </p:animEffect>
                                  </p:childTnLst>
                                </p:cTn>
                              </p:par>
                              <p:par>
                                <p:cTn id="20" presetID="64" presetClass="path" presetSubtype="0" accel="50000" decel="50000" fill="hold" grpId="1" nodeType="withEffect">
                                  <p:stCondLst>
                                    <p:cond delay="2000"/>
                                  </p:stCondLst>
                                  <p:childTnLst>
                                    <p:animMotion origin="layout" path="M 0.00191 0.00024 L 0.15955 0.00718 " pathEditMode="relative" rAng="0" ptsTypes="AA">
                                      <p:cBhvr>
                                        <p:cTn id="21" dur="2000" fill="hold"/>
                                        <p:tgtEl>
                                          <p:spTgt spid="98"/>
                                        </p:tgtEl>
                                        <p:attrNameLst>
                                          <p:attrName>ppt_x</p:attrName>
                                          <p:attrName>ppt_y</p:attrName>
                                        </p:attrNameLst>
                                      </p:cBhvr>
                                      <p:rCtr x="79" y="3"/>
                                    </p:animMotion>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2000"/>
                                        <p:tgtEl>
                                          <p:spTgt spid="99"/>
                                        </p:tgtEl>
                                      </p:cBhvr>
                                    </p:animEffect>
                                  </p:childTnLst>
                                </p:cTn>
                              </p:par>
                              <p:par>
                                <p:cTn id="25" presetID="64" presetClass="path" presetSubtype="0" accel="50000" decel="50000" fill="hold" grpId="1" nodeType="withEffect">
                                  <p:stCondLst>
                                    <p:cond delay="2000"/>
                                  </p:stCondLst>
                                  <p:childTnLst>
                                    <p:animMotion origin="layout" path="M 5.55556E-7 4.44444E-6 L 0.10434 -0.13426 " pathEditMode="relative" rAng="0" ptsTypes="AA">
                                      <p:cBhvr>
                                        <p:cTn id="26" dur="2000" fill="hold"/>
                                        <p:tgtEl>
                                          <p:spTgt spid="99"/>
                                        </p:tgtEl>
                                        <p:attrNameLst>
                                          <p:attrName>ppt_x</p:attrName>
                                          <p:attrName>ppt_y</p:attrName>
                                        </p:attrNameLst>
                                      </p:cBhvr>
                                      <p:rCtr x="52" y="-67"/>
                                    </p:animMotion>
                                  </p:childTnLst>
                                </p:cTn>
                              </p:par>
                              <p:par>
                                <p:cTn id="27" presetID="10"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2000"/>
                                        <p:tgtEl>
                                          <p:spTgt spid="100"/>
                                        </p:tgtEl>
                                      </p:cBhvr>
                                    </p:animEffect>
                                  </p:childTnLst>
                                </p:cTn>
                              </p:par>
                              <p:par>
                                <p:cTn id="30" presetID="64" presetClass="path" presetSubtype="0" accel="50000" decel="50000" fill="hold" grpId="1" nodeType="withEffect">
                                  <p:stCondLst>
                                    <p:cond delay="2000"/>
                                  </p:stCondLst>
                                  <p:childTnLst>
                                    <p:animMotion origin="layout" path="M -0.00017 0.00024 L 0.10417 0.14144 " pathEditMode="relative" rAng="0" ptsTypes="AA">
                                      <p:cBhvr>
                                        <p:cTn id="31" dur="2000" fill="hold"/>
                                        <p:tgtEl>
                                          <p:spTgt spid="100"/>
                                        </p:tgtEl>
                                        <p:attrNameLst>
                                          <p:attrName>ppt_x</p:attrName>
                                          <p:attrName>ppt_y</p:attrName>
                                        </p:attrNameLst>
                                      </p:cBhvr>
                                      <p:rCtr x="52" y="71"/>
                                    </p:animMotion>
                                  </p:childTnLst>
                                </p:cTn>
                              </p:par>
                              <p:par>
                                <p:cTn id="32" presetID="10" presetClass="entr" presetSubtype="0"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2000"/>
                                        <p:tgtEl>
                                          <p:spTgt spid="101"/>
                                        </p:tgtEl>
                                      </p:cBhvr>
                                    </p:animEffect>
                                  </p:childTnLst>
                                </p:cTn>
                              </p:par>
                              <p:par>
                                <p:cTn id="35" presetID="64" presetClass="path" presetSubtype="0" accel="50000" decel="50000" fill="hold" grpId="1" nodeType="withEffect">
                                  <p:stCondLst>
                                    <p:cond delay="2000"/>
                                  </p:stCondLst>
                                  <p:childTnLst>
                                    <p:animMotion origin="layout" path="M 3.33333E-6 2.96296E-6 L 3.33333E-6 0.20277 " pathEditMode="relative" rAng="0" ptsTypes="AA">
                                      <p:cBhvr>
                                        <p:cTn id="36" dur="2000" fill="hold"/>
                                        <p:tgtEl>
                                          <p:spTgt spid="101"/>
                                        </p:tgtEl>
                                        <p:attrNameLst>
                                          <p:attrName>ppt_x</p:attrName>
                                          <p:attrName>ppt_y</p:attrName>
                                        </p:attrNameLst>
                                      </p:cBhvr>
                                      <p:rCtr x="0" y="101"/>
                                    </p:animMotion>
                                  </p:childTnLst>
                                </p:cTn>
                              </p:par>
                            </p:childTnLst>
                          </p:cTn>
                        </p:par>
                        <p:par>
                          <p:cTn id="37" fill="hold">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2000"/>
                                        <p:tgtEl>
                                          <p:spTgt spid="102"/>
                                        </p:tgtEl>
                                      </p:cBhvr>
                                    </p:animEffect>
                                  </p:childTnLst>
                                </p:cTn>
                              </p:par>
                            </p:childTnLst>
                          </p:cTn>
                        </p:par>
                        <p:par>
                          <p:cTn id="41" fill="hold">
                            <p:stCondLst>
                              <p:cond delay="10000"/>
                            </p:stCondLst>
                            <p:childTnLst>
                              <p:par>
                                <p:cTn id="42" presetID="64" presetClass="path" presetSubtype="0" accel="50000" decel="50000" fill="hold" grpId="1" nodeType="afterEffect">
                                  <p:stCondLst>
                                    <p:cond delay="0"/>
                                  </p:stCondLst>
                                  <p:childTnLst>
                                    <p:animMotion origin="layout" path="M -0.0092 0.00023 L 0.28715 -0.00648 " pathEditMode="relative" rAng="0" ptsTypes="AA">
                                      <p:cBhvr>
                                        <p:cTn id="43" dur="2000" fill="hold"/>
                                        <p:tgtEl>
                                          <p:spTgt spid="102"/>
                                        </p:tgtEl>
                                        <p:attrNameLst>
                                          <p:attrName>ppt_x</p:attrName>
                                          <p:attrName>ppt_y</p:attrName>
                                        </p:attrNameLst>
                                      </p:cBhvr>
                                      <p:rCtr x="148" y="-3"/>
                                    </p:animMotion>
                                  </p:childTnLst>
                                </p:cTn>
                              </p:par>
                            </p:childTnLst>
                          </p:cTn>
                        </p:par>
                        <p:par>
                          <p:cTn id="44" fill="hold">
                            <p:stCondLst>
                              <p:cond delay="12000"/>
                            </p:stCondLst>
                            <p:childTnLst>
                              <p:par>
                                <p:cTn id="45" presetID="10" presetClass="entr" presetSubtype="0" fill="hold" grpId="0" nodeType="after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fade">
                                      <p:cBhvr>
                                        <p:cTn id="47" dur="2000"/>
                                        <p:tgtEl>
                                          <p:spTgt spid="114"/>
                                        </p:tgtEl>
                                      </p:cBhvr>
                                    </p:animEffect>
                                  </p:childTnLst>
                                </p:cTn>
                              </p:par>
                            </p:childTnLst>
                          </p:cTn>
                        </p:par>
                        <p:par>
                          <p:cTn id="48" fill="hold">
                            <p:stCondLst>
                              <p:cond delay="14000"/>
                            </p:stCondLst>
                            <p:childTnLst>
                              <p:par>
                                <p:cTn id="49" presetID="35" presetClass="path" presetSubtype="0" accel="50000" decel="50000" fill="hold" grpId="1" nodeType="afterEffect">
                                  <p:stCondLst>
                                    <p:cond delay="0"/>
                                  </p:stCondLst>
                                  <p:childTnLst>
                                    <p:animMotion origin="layout" path="M -3.33333E-6 4.81481E-6 L -0.67205 4.81481E-6 " pathEditMode="relative" rAng="0" ptsTypes="AA">
                                      <p:cBhvr>
                                        <p:cTn id="50" dur="2000" fill="hold"/>
                                        <p:tgtEl>
                                          <p:spTgt spid="114"/>
                                        </p:tgtEl>
                                        <p:attrNameLst>
                                          <p:attrName>ppt_x</p:attrName>
                                          <p:attrName>ppt_y</p:attrName>
                                        </p:attrNameLst>
                                      </p:cBhvr>
                                      <p:rCtr x="-336" y="0"/>
                                    </p:animMotion>
                                  </p:childTnLst>
                                </p:cTn>
                              </p:par>
                            </p:childTnLst>
                          </p:cTn>
                        </p:par>
                        <p:par>
                          <p:cTn id="51" fill="hold">
                            <p:stCondLst>
                              <p:cond delay="16000"/>
                            </p:stCondLst>
                            <p:childTnLst>
                              <p:par>
                                <p:cTn id="52" presetID="10" presetClass="exit" presetSubtype="0" fill="hold" grpId="2" nodeType="afterEffect">
                                  <p:stCondLst>
                                    <p:cond delay="0"/>
                                  </p:stCondLst>
                                  <p:childTnLst>
                                    <p:animEffect transition="out" filter="fade">
                                      <p:cBhvr>
                                        <p:cTn id="53" dur="2000"/>
                                        <p:tgtEl>
                                          <p:spTgt spid="114"/>
                                        </p:tgtEl>
                                      </p:cBhvr>
                                    </p:animEffect>
                                    <p:set>
                                      <p:cBhvr>
                                        <p:cTn id="54" dur="1" fill="hold">
                                          <p:stCondLst>
                                            <p:cond delay="1999"/>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14" grpId="0" animBg="1"/>
      <p:bldP spid="114" grpId="1" animBg="1"/>
      <p:bldP spid="114"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72466" y="2031415"/>
            <a:ext cx="7981950" cy="3552825"/>
          </a:xfrm>
          <a:prstGeom prst="rect">
            <a:avLst/>
          </a:prstGeom>
          <a:noFill/>
          <a:ln w="9525">
            <a:noFill/>
            <a:miter lim="800000"/>
            <a:headEnd/>
            <a:tailEnd/>
          </a:ln>
        </p:spPr>
      </p:pic>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MAC-Adresse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20" name="Textfeld 19"/>
          <p:cNvSpPr txBox="1"/>
          <p:nvPr/>
        </p:nvSpPr>
        <p:spPr>
          <a:xfrm>
            <a:off x="937981" y="2416628"/>
            <a:ext cx="7520219" cy="3139321"/>
          </a:xfrm>
          <a:prstGeom prst="rect">
            <a:avLst/>
          </a:prstGeom>
          <a:noFill/>
        </p:spPr>
        <p:txBody>
          <a:bodyPr wrap="square" rtlCol="0">
            <a:spAutoFit/>
          </a:bodyPr>
          <a:lstStyle/>
          <a:p>
            <a:r>
              <a:rPr lang="de-CH" b="1" dirty="0" smtClean="0">
                <a:solidFill>
                  <a:schemeClr val="bg1"/>
                </a:solidFill>
              </a:rPr>
              <a:t>C:\Users\Kubba-von Jüchen&gt;</a:t>
            </a:r>
            <a:r>
              <a:rPr lang="de-CH" b="1" dirty="0" err="1" smtClean="0">
                <a:solidFill>
                  <a:schemeClr val="bg1"/>
                </a:solidFill>
              </a:rPr>
              <a:t>ipconfig</a:t>
            </a:r>
            <a:r>
              <a:rPr lang="de-CH" b="1" dirty="0" smtClean="0">
                <a:solidFill>
                  <a:schemeClr val="bg1"/>
                </a:solidFill>
              </a:rPr>
              <a:t> /all</a:t>
            </a:r>
          </a:p>
          <a:p>
            <a:r>
              <a:rPr lang="de-CH" b="1" dirty="0" smtClean="0">
                <a:solidFill>
                  <a:schemeClr val="bg1"/>
                </a:solidFill>
              </a:rPr>
              <a:t>Drahtlos-LAN-Adapter Drahtlosnetzwerkverbindung:</a:t>
            </a:r>
          </a:p>
          <a:p>
            <a:r>
              <a:rPr lang="de-CH" b="1" dirty="0" smtClean="0">
                <a:solidFill>
                  <a:schemeClr val="bg1"/>
                </a:solidFill>
              </a:rPr>
              <a:t>   Verbindungsspezifisches DNS-Suffix: dzcmts001-cpe-001.datazug.ch</a:t>
            </a:r>
          </a:p>
          <a:p>
            <a:r>
              <a:rPr lang="de-CH" b="1" dirty="0" smtClean="0">
                <a:solidFill>
                  <a:schemeClr val="bg1"/>
                </a:solidFill>
              </a:rPr>
              <a:t>   Beschreibung. . . . . . . . . . . : Intel(R) </a:t>
            </a:r>
            <a:r>
              <a:rPr lang="de-CH" b="1" dirty="0" err="1" smtClean="0">
                <a:solidFill>
                  <a:schemeClr val="bg1"/>
                </a:solidFill>
              </a:rPr>
              <a:t>WiFi</a:t>
            </a:r>
            <a:r>
              <a:rPr lang="de-CH" b="1" dirty="0" smtClean="0">
                <a:solidFill>
                  <a:schemeClr val="bg1"/>
                </a:solidFill>
              </a:rPr>
              <a:t> Link 5100 AGN</a:t>
            </a:r>
          </a:p>
          <a:p>
            <a:endParaRPr lang="de-CH" b="1" dirty="0" smtClean="0">
              <a:solidFill>
                <a:schemeClr val="bg1"/>
              </a:solidFill>
            </a:endParaRPr>
          </a:p>
          <a:p>
            <a:r>
              <a:rPr lang="de-CH" b="1" dirty="0" smtClean="0">
                <a:solidFill>
                  <a:schemeClr val="bg1"/>
                </a:solidFill>
              </a:rPr>
              <a:t>   Physikalische Adresse . . . . . . : 00-21-5D-75-EC-48</a:t>
            </a:r>
          </a:p>
          <a:p>
            <a:endParaRPr lang="de-CH" b="1" dirty="0" smtClean="0">
              <a:solidFill>
                <a:schemeClr val="bg1"/>
              </a:solidFill>
            </a:endParaRPr>
          </a:p>
          <a:p>
            <a:r>
              <a:rPr lang="de-CH" b="1" dirty="0" smtClean="0">
                <a:solidFill>
                  <a:schemeClr val="bg1"/>
                </a:solidFill>
              </a:rPr>
              <a:t>   DHCP aktiviert. . . . . . . . . . : Ja</a:t>
            </a:r>
          </a:p>
          <a:p>
            <a:r>
              <a:rPr lang="de-CH" b="1" dirty="0" smtClean="0">
                <a:solidFill>
                  <a:schemeClr val="bg1"/>
                </a:solidFill>
              </a:rPr>
              <a:t>   Autokonfiguration aktiviert . . . : Ja</a:t>
            </a:r>
          </a:p>
          <a:p>
            <a:r>
              <a:rPr lang="de-CH" b="1" dirty="0" smtClean="0">
                <a:solidFill>
                  <a:schemeClr val="bg1"/>
                </a:solidFill>
              </a:rPr>
              <a:t>   </a:t>
            </a:r>
          </a:p>
          <a:p>
            <a:endParaRPr lang="de-CH" dirty="0"/>
          </a:p>
        </p:txBody>
      </p:sp>
      <p:sp>
        <p:nvSpPr>
          <p:cNvPr id="21" name="Abgerundetes Rechteck 20"/>
          <p:cNvSpPr/>
          <p:nvPr/>
        </p:nvSpPr>
        <p:spPr>
          <a:xfrm>
            <a:off x="937981" y="3683725"/>
            <a:ext cx="5329469" cy="58782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Abgerundetes Rechteck 16"/>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8" name="Abgerundetes Rechteck 17">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9" name="Abgerundetes Rechteck 18"/>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4" name="Abgerundetes Rechteck 23"/>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38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10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20"/>
                                        </p:tgtEl>
                                        <p:attrNameLst>
                                          <p:attrName>fillcolor</p:attrName>
                                        </p:attrNameLst>
                                      </p:cBhvr>
                                      <p:tavLst>
                                        <p:tav tm="0">
                                          <p:val>
                                            <p:clrVal>
                                              <a:schemeClr val="accent2"/>
                                            </p:clrVal>
                                          </p:val>
                                        </p:tav>
                                        <p:tav tm="50000">
                                          <p:val>
                                            <p:clrVal>
                                              <a:schemeClr val="hlink"/>
                                            </p:clrVal>
                                          </p:val>
                                        </p:tav>
                                      </p:tavLst>
                                    </p:anim>
                                    <p:set>
                                      <p:cBhvr>
                                        <p:cTn id="9" dur="100"/>
                                        <p:tgtEl>
                                          <p:spTgt spid="20"/>
                                        </p:tgtEl>
                                        <p:attrNameLst>
                                          <p:attrName>fill.type</p:attrName>
                                        </p:attrNameLst>
                                      </p:cBhvr>
                                      <p:to>
                                        <p:strVal val="solid"/>
                                      </p:to>
                                    </p:set>
                                  </p:childTnLst>
                                </p:cTn>
                              </p:par>
                            </p:childTnLst>
                          </p:cTn>
                        </p:par>
                        <p:par>
                          <p:cTn id="10" fill="hold">
                            <p:stCondLst>
                              <p:cond delay="148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MAC-Adresse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7" name="Rechteck 16"/>
          <p:cNvSpPr/>
          <p:nvPr/>
        </p:nvSpPr>
        <p:spPr>
          <a:xfrm>
            <a:off x="685803" y="1562795"/>
            <a:ext cx="8395854" cy="3785652"/>
          </a:xfrm>
          <a:prstGeom prst="rect">
            <a:avLst/>
          </a:prstGeom>
        </p:spPr>
        <p:txBody>
          <a:bodyPr wrap="square">
            <a:spAutoFit/>
          </a:bodyPr>
          <a:lstStyle/>
          <a:p>
            <a:pPr marL="354013" lvl="0" indent="-354013">
              <a:lnSpc>
                <a:spcPct val="200000"/>
              </a:lnSpc>
              <a:buFont typeface="Arial" pitchFamily="34" charset="0"/>
              <a:buChar char="•"/>
              <a:tabLst>
                <a:tab pos="354013" algn="l"/>
              </a:tabLst>
            </a:pPr>
            <a:r>
              <a:rPr lang="de-CH" sz="2400" b="1" dirty="0" smtClean="0"/>
              <a:t>Media-Access-</a:t>
            </a:r>
            <a:r>
              <a:rPr lang="de-CH" sz="2400" b="1" dirty="0" err="1" smtClean="0"/>
              <a:t>Control</a:t>
            </a:r>
            <a:r>
              <a:rPr lang="de-CH" sz="2400" b="1" dirty="0" smtClean="0"/>
              <a:t>-Adresse</a:t>
            </a:r>
          </a:p>
          <a:p>
            <a:pPr marL="354013" lvl="0" indent="-354013">
              <a:lnSpc>
                <a:spcPct val="200000"/>
              </a:lnSpc>
              <a:buFont typeface="Arial" pitchFamily="34" charset="0"/>
              <a:buChar char="•"/>
              <a:tabLst>
                <a:tab pos="354013" algn="l"/>
              </a:tabLst>
            </a:pPr>
            <a:r>
              <a:rPr lang="de-CH" sz="2400" b="1" dirty="0" smtClean="0"/>
              <a:t>Weltweit eindeutige </a:t>
            </a:r>
            <a:r>
              <a:rPr lang="de-CH" sz="2400" b="1" dirty="0" err="1" smtClean="0"/>
              <a:t>Identifikationsnr</a:t>
            </a:r>
            <a:r>
              <a:rPr lang="de-CH" sz="2400" b="1" dirty="0" smtClean="0"/>
              <a:t> der Netzwerkadapter</a:t>
            </a:r>
          </a:p>
          <a:p>
            <a:pPr marL="354013" lvl="0" indent="-354013">
              <a:lnSpc>
                <a:spcPct val="200000"/>
              </a:lnSpc>
              <a:buFont typeface="Arial" pitchFamily="34" charset="0"/>
              <a:buChar char="•"/>
              <a:tabLst>
                <a:tab pos="354013" algn="l"/>
              </a:tabLst>
            </a:pPr>
            <a:r>
              <a:rPr lang="de-CH" sz="2400" b="1" dirty="0" smtClean="0"/>
              <a:t>Besteht aus 48Bit oder 6 Bytes: </a:t>
            </a:r>
            <a:r>
              <a:rPr lang="de-CH" sz="2400" b="1" dirty="0" err="1" smtClean="0"/>
              <a:t>xx-xx-xx-xx-xx-xx</a:t>
            </a:r>
            <a:endParaRPr lang="de-CH" sz="2400" b="1" dirty="0" smtClean="0"/>
          </a:p>
          <a:p>
            <a:pPr marL="354013" lvl="0" indent="-354013">
              <a:lnSpc>
                <a:spcPct val="200000"/>
              </a:lnSpc>
              <a:buFont typeface="Arial" pitchFamily="34" charset="0"/>
              <a:buChar char="•"/>
              <a:tabLst>
                <a:tab pos="354013" algn="l"/>
              </a:tabLst>
            </a:pPr>
            <a:r>
              <a:rPr lang="de-CH" sz="2400" b="1" dirty="0" smtClean="0"/>
              <a:t>Ersten 3 Bytes sind die Herstellernummer: </a:t>
            </a:r>
          </a:p>
          <a:p>
            <a:pPr marL="354013" lvl="0" indent="-354013">
              <a:lnSpc>
                <a:spcPct val="200000"/>
              </a:lnSpc>
              <a:buFont typeface="Arial" pitchFamily="34" charset="0"/>
              <a:buChar char="•"/>
              <a:tabLst>
                <a:tab pos="354013" algn="l"/>
              </a:tabLst>
            </a:pPr>
            <a:r>
              <a:rPr lang="de-CH" sz="2400" b="1" dirty="0" smtClean="0"/>
              <a:t>Der ARP-Dienst verknüpft die MAC- mit der IP-Adresse</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9" name="Abgerundetes Rechteck 18">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20" name="Abgerundetes Rechteck 19"/>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MAC/IP-Adresse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pic>
        <p:nvPicPr>
          <p:cNvPr id="1026" name="Picture 2"/>
          <p:cNvPicPr>
            <a:picLocks noChangeAspect="1" noChangeArrowheads="1"/>
          </p:cNvPicPr>
          <p:nvPr/>
        </p:nvPicPr>
        <p:blipFill>
          <a:blip r:embed="rId3" cstate="print"/>
          <a:srcRect/>
          <a:stretch>
            <a:fillRect/>
          </a:stretch>
        </p:blipFill>
        <p:spPr bwMode="auto">
          <a:xfrm>
            <a:off x="575896" y="1752600"/>
            <a:ext cx="8010856" cy="407669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981537" y="1842392"/>
            <a:ext cx="2959662" cy="2055813"/>
          </a:xfrm>
          <a:prstGeom prst="rect">
            <a:avLst/>
          </a:prstGeom>
          <a:noFill/>
          <a:ln w="9525">
            <a:noFill/>
            <a:miter lim="800000"/>
            <a:headEnd/>
            <a:tailEnd/>
          </a:ln>
        </p:spPr>
      </p:pic>
      <p:sp>
        <p:nvSpPr>
          <p:cNvPr id="19" name="Textfeld 18"/>
          <p:cNvSpPr txBox="1"/>
          <p:nvPr/>
        </p:nvSpPr>
        <p:spPr>
          <a:xfrm>
            <a:off x="1126674" y="2793305"/>
            <a:ext cx="2247900" cy="923330"/>
          </a:xfrm>
          <a:prstGeom prst="rect">
            <a:avLst/>
          </a:prstGeom>
          <a:noFill/>
        </p:spPr>
        <p:txBody>
          <a:bodyPr wrap="square" rtlCol="0">
            <a:spAutoFit/>
          </a:bodyPr>
          <a:lstStyle/>
          <a:p>
            <a:r>
              <a:rPr lang="de-CH" b="1" dirty="0" smtClean="0">
                <a:solidFill>
                  <a:schemeClr val="bg1"/>
                </a:solidFill>
              </a:rPr>
              <a:t>Peter Müller</a:t>
            </a:r>
          </a:p>
          <a:p>
            <a:r>
              <a:rPr lang="de-CH" b="1" dirty="0" smtClean="0">
                <a:solidFill>
                  <a:schemeClr val="bg1"/>
                </a:solidFill>
              </a:rPr>
              <a:t>Bahnhofsstrasse 12</a:t>
            </a:r>
          </a:p>
          <a:p>
            <a:r>
              <a:rPr lang="de-CH" b="1" dirty="0" smtClean="0">
                <a:solidFill>
                  <a:schemeClr val="bg1"/>
                </a:solidFill>
              </a:rPr>
              <a:t>CH-6300-Zug</a:t>
            </a:r>
            <a:endParaRPr lang="de-CH" b="1" dirty="0">
              <a:solidFill>
                <a:schemeClr val="bg1"/>
              </a:solidFill>
            </a:endParaRPr>
          </a:p>
        </p:txBody>
      </p:sp>
      <p:pic>
        <p:nvPicPr>
          <p:cNvPr id="23" name="Picture 5"/>
          <p:cNvPicPr>
            <a:picLocks noChangeArrowheads="1"/>
          </p:cNvPicPr>
          <p:nvPr/>
        </p:nvPicPr>
        <p:blipFill>
          <a:blip r:embed="rId5" cstate="print"/>
          <a:srcRect/>
          <a:stretch>
            <a:fillRect/>
          </a:stretch>
        </p:blipFill>
        <p:spPr bwMode="auto">
          <a:xfrm>
            <a:off x="981536" y="1856021"/>
            <a:ext cx="2959200" cy="2055600"/>
          </a:xfrm>
          <a:prstGeom prst="rect">
            <a:avLst/>
          </a:prstGeom>
          <a:noFill/>
          <a:ln w="9525">
            <a:noFill/>
            <a:miter lim="800000"/>
            <a:headEnd/>
            <a:tailEnd/>
          </a:ln>
        </p:spPr>
      </p:pic>
      <p:sp>
        <p:nvSpPr>
          <p:cNvPr id="18" name="Abgerundetes Rechteck 1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0" name="Abgerundetes Rechteck 19">
            <a:hlinkClick r:id="rId6"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21" name="Abgerundetes Rechteck 20"/>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4" name="Abgerundetes Rechteck 23"/>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5" name="Abgerundetes Rechteck 24"/>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9"/>
                                        </p:tgtEl>
                                        <p:attrNameLst>
                                          <p:attrName>style.visibility</p:attrName>
                                        </p:attrNameLst>
                                      </p:cBhvr>
                                      <p:to>
                                        <p:strVal val="visible"/>
                                      </p:to>
                                    </p:set>
                                    <p:anim calcmode="discrete" valueType="clr">
                                      <p:cBhvr override="childStyle">
                                        <p:cTn id="11" dur="10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2" dur="100"/>
                                        <p:tgtEl>
                                          <p:spTgt spid="19"/>
                                        </p:tgtEl>
                                        <p:attrNameLst>
                                          <p:attrName>fillcolor</p:attrName>
                                        </p:attrNameLst>
                                      </p:cBhvr>
                                      <p:tavLst>
                                        <p:tav tm="0">
                                          <p:val>
                                            <p:clrVal>
                                              <a:schemeClr val="accent2"/>
                                            </p:clrVal>
                                          </p:val>
                                        </p:tav>
                                        <p:tav tm="50000">
                                          <p:val>
                                            <p:clrVal>
                                              <a:schemeClr val="hlink"/>
                                            </p:clrVal>
                                          </p:val>
                                        </p:tav>
                                      </p:tavLst>
                                    </p:anim>
                                    <p:set>
                                      <p:cBhvr>
                                        <p:cTn id="13" dur="100"/>
                                        <p:tgtEl>
                                          <p:spTgt spid="19"/>
                                        </p:tgtEl>
                                        <p:attrNameLst>
                                          <p:attrName>fill.type</p:attrName>
                                        </p:attrNameLst>
                                      </p:cBhvr>
                                      <p:to>
                                        <p:strVal val="solid"/>
                                      </p:to>
                                    </p:set>
                                  </p:childTnLst>
                                </p:cTn>
                              </p:par>
                            </p:childTnLst>
                          </p:cTn>
                        </p:par>
                        <p:par>
                          <p:cTn id="14" fill="hold">
                            <p:stCondLst>
                              <p:cond delay="4000"/>
                            </p:stCondLst>
                            <p:childTnLst>
                              <p:par>
                                <p:cTn id="15" presetID="10" presetClass="exit" presetSubtype="0" fill="hold" grpId="1" nodeType="afterEffect">
                                  <p:stCondLst>
                                    <p:cond delay="0"/>
                                  </p:stCondLst>
                                  <p:iterate type="lt">
                                    <p:tmPct val="0"/>
                                  </p:iterate>
                                  <p:childTnLst>
                                    <p:animEffect transition="out" filter="fade">
                                      <p:cBhvr>
                                        <p:cTn id="16" dur="10"/>
                                        <p:tgtEl>
                                          <p:spTgt spid="19"/>
                                        </p:tgtEl>
                                      </p:cBhvr>
                                    </p:animEffect>
                                    <p:set>
                                      <p:cBhvr>
                                        <p:cTn id="17" dur="1" fill="hold">
                                          <p:stCondLst>
                                            <p:cond delay="9"/>
                                          </p:stCondLst>
                                        </p:cTn>
                                        <p:tgtEl>
                                          <p:spTgt spid="1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
                                        <p:tgtEl>
                                          <p:spTgt spid="1028"/>
                                        </p:tgtEl>
                                      </p:cBhvr>
                                    </p:animEffect>
                                    <p:set>
                                      <p:cBhvr>
                                        <p:cTn id="20" dur="1" fill="hold">
                                          <p:stCondLst>
                                            <p:cond delay="9"/>
                                          </p:stCondLst>
                                        </p:cTn>
                                        <p:tgtEl>
                                          <p:spTgt spid="1028"/>
                                        </p:tgtEl>
                                        <p:attrNameLst>
                                          <p:attrName>style.visibility</p:attrName>
                                        </p:attrNameLst>
                                      </p:cBhvr>
                                      <p:to>
                                        <p:strVal val="hidden"/>
                                      </p:to>
                                    </p:set>
                                  </p:childTnLst>
                                </p:cTn>
                              </p:par>
                            </p:childTnLst>
                          </p:cTn>
                        </p:par>
                        <p:par>
                          <p:cTn id="21" fill="hold">
                            <p:stCondLst>
                              <p:cond delay="401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4510"/>
                            </p:stCondLst>
                            <p:childTnLst>
                              <p:par>
                                <p:cTn id="26" presetID="6" presetClass="emph" presetSubtype="0" fill="hold" nodeType="afterEffect">
                                  <p:stCondLst>
                                    <p:cond delay="0"/>
                                  </p:stCondLst>
                                  <p:childTnLst>
                                    <p:animScale>
                                      <p:cBhvr>
                                        <p:cTn id="27" dur="2000" fill="hold"/>
                                        <p:tgtEl>
                                          <p:spTgt spid="23"/>
                                        </p:tgtEl>
                                      </p:cBhvr>
                                      <p:by x="10000" y="10000"/>
                                    </p:animScale>
                                  </p:childTnLst>
                                </p:cTn>
                              </p:par>
                            </p:childTnLst>
                          </p:cTn>
                        </p:par>
                      </p:childTnLst>
                    </p:cTn>
                  </p:par>
                  <p:par>
                    <p:cTn id="28" fill="hold">
                      <p:stCondLst>
                        <p:cond delay="indefinite"/>
                      </p:stCondLst>
                      <p:childTnLst>
                        <p:par>
                          <p:cTn id="29" fill="hold">
                            <p:stCondLst>
                              <p:cond delay="0"/>
                            </p:stCondLst>
                            <p:childTnLst>
                              <p:par>
                                <p:cTn id="30" presetID="0" presetClass="path" presetSubtype="0" fill="hold" nodeType="clickEffect">
                                  <p:stCondLst>
                                    <p:cond delay="0"/>
                                  </p:stCondLst>
                                  <p:childTnLst>
                                    <p:animMotion origin="layout" path="M -4.72222E-6 -2.22222E-6 C 0.00712 -0.02268 0.01424 -0.04537 0.02379 -0.06666 C 0.03334 -0.08796 0.04705 -0.11296 0.05712 -0.12847 C 0.06719 -0.14398 0.07413 -0.15301 0.08455 -0.16018 C 0.09497 -0.16736 0.10486 -0.17176 0.12014 -0.17129 C 0.13542 -0.17083 0.15955 -0.16875 0.17622 -0.15717 C 0.19288 -0.1456 0.21077 -0.1169 0.22014 -0.10162 C 0.22952 -0.08634 0.23021 -0.07384 0.23212 -0.06504 C 0.23403 -0.05625 0.23299 -0.05278 0.23212 -0.04907 " pathEditMode="relative" ptsTypes="aaaaaaaaA">
                                      <p:cBhvr>
                                        <p:cTn id="31" dur="10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MAC/IP-Adresse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pic>
        <p:nvPicPr>
          <p:cNvPr id="2050" name="Picture 2"/>
          <p:cNvPicPr>
            <a:picLocks noChangeAspect="1" noChangeArrowheads="1"/>
          </p:cNvPicPr>
          <p:nvPr/>
        </p:nvPicPr>
        <p:blipFill>
          <a:blip r:embed="rId3" cstate="print"/>
          <a:srcRect/>
          <a:stretch>
            <a:fillRect/>
          </a:stretch>
        </p:blipFill>
        <p:spPr bwMode="auto">
          <a:xfrm>
            <a:off x="312564" y="2020793"/>
            <a:ext cx="8225224" cy="3629380"/>
          </a:xfrm>
          <a:prstGeom prst="rect">
            <a:avLst/>
          </a:prstGeom>
          <a:noFill/>
          <a:ln w="9525">
            <a:noFill/>
            <a:miter lim="800000"/>
            <a:headEnd/>
            <a:tailEnd/>
          </a:ln>
        </p:spPr>
      </p:pic>
      <p:sp>
        <p:nvSpPr>
          <p:cNvPr id="17" name="Abgerundetes Rechteck 16"/>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8" name="Abgerundetes Rechteck 17">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9" name="Abgerundetes Rechteck 18"/>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pieren 94"/>
          <p:cNvGrpSpPr/>
          <p:nvPr/>
        </p:nvGrpSpPr>
        <p:grpSpPr>
          <a:xfrm>
            <a:off x="6376634" y="5233882"/>
            <a:ext cx="1648915" cy="633735"/>
            <a:chOff x="8198385" y="-186286"/>
            <a:chExt cx="2725725" cy="633735"/>
          </a:xfrm>
        </p:grpSpPr>
        <p:sp>
          <p:nvSpPr>
            <p:cNvPr id="74" name="Abgerundetes Rechteck 73"/>
            <p:cNvSpPr/>
            <p:nvPr/>
          </p:nvSpPr>
          <p:spPr>
            <a:xfrm>
              <a:off x="8198385" y="-186286"/>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5" name="Textfeld 74"/>
            <p:cNvSpPr txBox="1"/>
            <p:nvPr/>
          </p:nvSpPr>
          <p:spPr>
            <a:xfrm>
              <a:off x="8349671" y="-47781"/>
              <a:ext cx="2506758" cy="369332"/>
            </a:xfrm>
            <a:prstGeom prst="rect">
              <a:avLst/>
            </a:prstGeom>
            <a:noFill/>
            <a:ln>
              <a:solidFill>
                <a:srgbClr val="FFCC00"/>
              </a:solidFill>
            </a:ln>
          </p:spPr>
          <p:txBody>
            <a:bodyPr wrap="square" rtlCol="0">
              <a:spAutoFit/>
            </a:bodyPr>
            <a:lstStyle/>
            <a:p>
              <a:r>
                <a:rPr lang="de-CH" b="1" dirty="0" smtClean="0">
                  <a:solidFill>
                    <a:schemeClr val="bg1"/>
                  </a:solidFill>
                </a:rPr>
                <a:t>192.168.0.7</a:t>
              </a:r>
              <a:endParaRPr lang="de-CH" b="1" dirty="0">
                <a:solidFill>
                  <a:schemeClr val="bg1"/>
                </a:solidFill>
              </a:endParaRPr>
            </a:p>
          </p:txBody>
        </p:sp>
      </p:grpSp>
      <p:grpSp>
        <p:nvGrpSpPr>
          <p:cNvPr id="51" name="Gruppieren 94"/>
          <p:cNvGrpSpPr/>
          <p:nvPr/>
        </p:nvGrpSpPr>
        <p:grpSpPr>
          <a:xfrm>
            <a:off x="4057256" y="5231607"/>
            <a:ext cx="1648915" cy="633735"/>
            <a:chOff x="8198385" y="-186286"/>
            <a:chExt cx="2725725" cy="633735"/>
          </a:xfrm>
        </p:grpSpPr>
        <p:sp>
          <p:nvSpPr>
            <p:cNvPr id="52" name="Abgerundetes Rechteck 51"/>
            <p:cNvSpPr/>
            <p:nvPr/>
          </p:nvSpPr>
          <p:spPr>
            <a:xfrm>
              <a:off x="8198385" y="-186286"/>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Textfeld 52"/>
            <p:cNvSpPr txBox="1"/>
            <p:nvPr/>
          </p:nvSpPr>
          <p:spPr>
            <a:xfrm>
              <a:off x="8349671" y="-47781"/>
              <a:ext cx="2506758" cy="369332"/>
            </a:xfrm>
            <a:prstGeom prst="rect">
              <a:avLst/>
            </a:prstGeom>
            <a:noFill/>
            <a:ln>
              <a:solidFill>
                <a:srgbClr val="FFCC00"/>
              </a:solidFill>
            </a:ln>
          </p:spPr>
          <p:txBody>
            <a:bodyPr wrap="square" rtlCol="0">
              <a:spAutoFit/>
            </a:bodyPr>
            <a:lstStyle/>
            <a:p>
              <a:r>
                <a:rPr lang="de-CH" b="1" dirty="0" smtClean="0">
                  <a:solidFill>
                    <a:schemeClr val="bg1"/>
                  </a:solidFill>
                </a:rPr>
                <a:t>192.168.0.7</a:t>
              </a:r>
              <a:endParaRPr lang="de-CH" b="1" dirty="0">
                <a:solidFill>
                  <a:schemeClr val="bg1"/>
                </a:solidFill>
              </a:endParaRPr>
            </a:p>
          </p:txBody>
        </p:sp>
      </p:gr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MAC/IP-Adresse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grpSp>
        <p:nvGrpSpPr>
          <p:cNvPr id="40" name="Gruppieren 94"/>
          <p:cNvGrpSpPr/>
          <p:nvPr/>
        </p:nvGrpSpPr>
        <p:grpSpPr>
          <a:xfrm>
            <a:off x="5229557" y="1555810"/>
            <a:ext cx="1648915" cy="633735"/>
            <a:chOff x="8175824" y="-186286"/>
            <a:chExt cx="2725725" cy="633735"/>
          </a:xfrm>
        </p:grpSpPr>
        <p:sp>
          <p:nvSpPr>
            <p:cNvPr id="41" name="Abgerundetes Rechteck 40"/>
            <p:cNvSpPr/>
            <p:nvPr/>
          </p:nvSpPr>
          <p:spPr>
            <a:xfrm>
              <a:off x="8175824" y="-186286"/>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Textfeld 41"/>
            <p:cNvSpPr txBox="1"/>
            <p:nvPr/>
          </p:nvSpPr>
          <p:spPr>
            <a:xfrm>
              <a:off x="8349671" y="-47781"/>
              <a:ext cx="2506758" cy="369332"/>
            </a:xfrm>
            <a:prstGeom prst="rect">
              <a:avLst/>
            </a:prstGeom>
            <a:noFill/>
            <a:ln>
              <a:solidFill>
                <a:srgbClr val="FFCC00"/>
              </a:solidFill>
            </a:ln>
          </p:spPr>
          <p:txBody>
            <a:bodyPr wrap="square" rtlCol="0">
              <a:spAutoFit/>
            </a:bodyPr>
            <a:lstStyle/>
            <a:p>
              <a:r>
                <a:rPr lang="de-CH" b="1" dirty="0" smtClean="0">
                  <a:solidFill>
                    <a:schemeClr val="bg1"/>
                  </a:solidFill>
                </a:rPr>
                <a:t>192.168.0.3</a:t>
              </a:r>
              <a:endParaRPr lang="de-CH" b="1" dirty="0">
                <a:solidFill>
                  <a:schemeClr val="bg1"/>
                </a:solidFill>
              </a:endParaRPr>
            </a:p>
          </p:txBody>
        </p:sp>
      </p:grpSp>
      <p:grpSp>
        <p:nvGrpSpPr>
          <p:cNvPr id="45" name="Gruppieren 94"/>
          <p:cNvGrpSpPr/>
          <p:nvPr/>
        </p:nvGrpSpPr>
        <p:grpSpPr>
          <a:xfrm>
            <a:off x="6388763" y="5229332"/>
            <a:ext cx="1648915" cy="633735"/>
            <a:chOff x="8198385" y="-186286"/>
            <a:chExt cx="2725725" cy="633735"/>
          </a:xfrm>
        </p:grpSpPr>
        <p:sp>
          <p:nvSpPr>
            <p:cNvPr id="46" name="Abgerundetes Rechteck 45"/>
            <p:cNvSpPr/>
            <p:nvPr/>
          </p:nvSpPr>
          <p:spPr>
            <a:xfrm>
              <a:off x="8198385" y="-186286"/>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Textfeld 46"/>
            <p:cNvSpPr txBox="1"/>
            <p:nvPr/>
          </p:nvSpPr>
          <p:spPr>
            <a:xfrm>
              <a:off x="8349671" y="-47781"/>
              <a:ext cx="2506758" cy="369332"/>
            </a:xfrm>
            <a:prstGeom prst="rect">
              <a:avLst/>
            </a:prstGeom>
            <a:noFill/>
            <a:ln>
              <a:solidFill>
                <a:srgbClr val="FFCC00"/>
              </a:solidFill>
            </a:ln>
          </p:spPr>
          <p:txBody>
            <a:bodyPr wrap="square" rtlCol="0">
              <a:spAutoFit/>
            </a:bodyPr>
            <a:lstStyle/>
            <a:p>
              <a:r>
                <a:rPr lang="de-CH" b="1" dirty="0" smtClean="0">
                  <a:solidFill>
                    <a:schemeClr val="bg1"/>
                  </a:solidFill>
                </a:rPr>
                <a:t>192.168.0.5</a:t>
              </a:r>
              <a:endParaRPr lang="de-CH" b="1" dirty="0">
                <a:solidFill>
                  <a:schemeClr val="bg1"/>
                </a:solidFill>
              </a:endParaRPr>
            </a:p>
          </p:txBody>
        </p:sp>
      </p:grpSp>
      <p:cxnSp>
        <p:nvCxnSpPr>
          <p:cNvPr id="54" name="Gerade Verbindung 53"/>
          <p:cNvCxnSpPr/>
          <p:nvPr/>
        </p:nvCxnSpPr>
        <p:spPr>
          <a:xfrm>
            <a:off x="2169551" y="3709479"/>
            <a:ext cx="5022819"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rot="5400000">
            <a:off x="4662067" y="3895079"/>
            <a:ext cx="365777"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rot="5400000">
            <a:off x="6984461" y="3856411"/>
            <a:ext cx="365777"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rot="5400000">
            <a:off x="5892640" y="3525856"/>
            <a:ext cx="365777"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17" name="Gruppieren 25"/>
          <p:cNvGrpSpPr/>
          <p:nvPr/>
        </p:nvGrpSpPr>
        <p:grpSpPr>
          <a:xfrm>
            <a:off x="5368247" y="2145073"/>
            <a:ext cx="1361670" cy="1361670"/>
            <a:chOff x="1125525" y="2030941"/>
            <a:chExt cx="1361670" cy="1361670"/>
          </a:xfrm>
        </p:grpSpPr>
        <p:sp>
          <p:nvSpPr>
            <p:cNvPr id="18" name="Ellipse 17"/>
            <p:cNvSpPr/>
            <p:nvPr/>
          </p:nvSpPr>
          <p:spPr>
            <a:xfrm>
              <a:off x="1125525"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68909" y="2157609"/>
              <a:ext cx="1009650" cy="942975"/>
            </a:xfrm>
            <a:prstGeom prst="rect">
              <a:avLst/>
            </a:prstGeom>
            <a:noFill/>
            <a:ln w="9525">
              <a:noFill/>
              <a:miter lim="800000"/>
              <a:headEnd/>
              <a:tailEnd/>
            </a:ln>
          </p:spPr>
        </p:pic>
      </p:grpSp>
      <p:grpSp>
        <p:nvGrpSpPr>
          <p:cNvPr id="28" name="Gruppieren 27"/>
          <p:cNvGrpSpPr/>
          <p:nvPr/>
        </p:nvGrpSpPr>
        <p:grpSpPr>
          <a:xfrm>
            <a:off x="6499461" y="4001888"/>
            <a:ext cx="1361670" cy="1361670"/>
            <a:chOff x="5545671" y="3838114"/>
            <a:chExt cx="1361670" cy="1361670"/>
          </a:xfrm>
        </p:grpSpPr>
        <p:sp>
          <p:nvSpPr>
            <p:cNvPr id="24" name="Ellipse 23"/>
            <p:cNvSpPr/>
            <p:nvPr/>
          </p:nvSpPr>
          <p:spPr>
            <a:xfrm>
              <a:off x="5545671" y="3838114"/>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074" name="Picture 2" descr="C:\Users\Kubba-von Jüchen\AppData\Local\Microsoft\Windows\Temporary Internet Files\Content.IE5\XCXI0EWU\MC900431595[1].png"/>
            <p:cNvPicPr>
              <a:picLocks noChangeAspect="1" noChangeArrowheads="1"/>
            </p:cNvPicPr>
            <p:nvPr/>
          </p:nvPicPr>
          <p:blipFill>
            <a:blip r:embed="rId4" cstate="print"/>
            <a:srcRect/>
            <a:stretch>
              <a:fillRect/>
            </a:stretch>
          </p:blipFill>
          <p:spPr bwMode="auto">
            <a:xfrm>
              <a:off x="5816657" y="4002320"/>
              <a:ext cx="901586" cy="901586"/>
            </a:xfrm>
            <a:prstGeom prst="rect">
              <a:avLst/>
            </a:prstGeom>
            <a:noFill/>
          </p:spPr>
        </p:pic>
      </p:grpSp>
      <p:grpSp>
        <p:nvGrpSpPr>
          <p:cNvPr id="30" name="Gruppieren 29"/>
          <p:cNvGrpSpPr/>
          <p:nvPr/>
        </p:nvGrpSpPr>
        <p:grpSpPr>
          <a:xfrm>
            <a:off x="4218106" y="4038569"/>
            <a:ext cx="1361670" cy="1361670"/>
            <a:chOff x="1382251" y="3206057"/>
            <a:chExt cx="1361670" cy="1361670"/>
          </a:xfrm>
        </p:grpSpPr>
        <p:sp>
          <p:nvSpPr>
            <p:cNvPr id="26" name="Ellipse 25"/>
            <p:cNvSpPr/>
            <p:nvPr/>
          </p:nvSpPr>
          <p:spPr>
            <a:xfrm>
              <a:off x="1382251" y="3206057"/>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7" name="Picture 2" descr="C:\Users\Kubba-von Jüchen\AppData\Local\Microsoft\Windows\Temporary Internet Files\Content.IE5\XCXI0EWU\MC900431595[1].png"/>
            <p:cNvPicPr>
              <a:picLocks noChangeAspect="1" noChangeArrowheads="1"/>
            </p:cNvPicPr>
            <p:nvPr/>
          </p:nvPicPr>
          <p:blipFill>
            <a:blip r:embed="rId4" cstate="print"/>
            <a:srcRect/>
            <a:stretch>
              <a:fillRect/>
            </a:stretch>
          </p:blipFill>
          <p:spPr bwMode="auto">
            <a:xfrm flipH="1">
              <a:off x="1584997" y="3370263"/>
              <a:ext cx="901586" cy="901586"/>
            </a:xfrm>
            <a:prstGeom prst="rect">
              <a:avLst/>
            </a:prstGeom>
            <a:noFill/>
          </p:spPr>
        </p:pic>
      </p:grpSp>
      <p:cxnSp>
        <p:nvCxnSpPr>
          <p:cNvPr id="64" name="Gerade Verbindung 63"/>
          <p:cNvCxnSpPr/>
          <p:nvPr/>
        </p:nvCxnSpPr>
        <p:spPr>
          <a:xfrm flipV="1">
            <a:off x="0" y="3711754"/>
            <a:ext cx="1037230" cy="3903"/>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72" name="Gruppieren 71"/>
          <p:cNvGrpSpPr/>
          <p:nvPr/>
        </p:nvGrpSpPr>
        <p:grpSpPr>
          <a:xfrm>
            <a:off x="2334939" y="2500494"/>
            <a:ext cx="1705131" cy="1184402"/>
            <a:chOff x="2334939" y="2500494"/>
            <a:chExt cx="1705131" cy="1184402"/>
          </a:xfrm>
        </p:grpSpPr>
        <p:pic>
          <p:nvPicPr>
            <p:cNvPr id="67" name="Picture 4"/>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334939" y="2500494"/>
              <a:ext cx="1705131" cy="1184402"/>
            </a:xfrm>
            <a:prstGeom prst="rect">
              <a:avLst/>
            </a:prstGeom>
            <a:noFill/>
            <a:ln w="9525">
              <a:noFill/>
              <a:miter lim="800000"/>
              <a:headEnd/>
              <a:tailEnd/>
            </a:ln>
          </p:spPr>
        </p:pic>
        <p:sp>
          <p:nvSpPr>
            <p:cNvPr id="68" name="Textfeld 67"/>
            <p:cNvSpPr txBox="1"/>
            <p:nvPr/>
          </p:nvSpPr>
          <p:spPr>
            <a:xfrm>
              <a:off x="2548318" y="3164804"/>
              <a:ext cx="1354944" cy="369332"/>
            </a:xfrm>
            <a:prstGeom prst="rect">
              <a:avLst/>
            </a:prstGeom>
            <a:noFill/>
          </p:spPr>
          <p:txBody>
            <a:bodyPr wrap="square" rtlCol="0">
              <a:spAutoFit/>
            </a:bodyPr>
            <a:lstStyle/>
            <a:p>
              <a:r>
                <a:rPr lang="de-CH" b="1" dirty="0" smtClean="0">
                  <a:solidFill>
                    <a:schemeClr val="bg1"/>
                  </a:solidFill>
                </a:rPr>
                <a:t>192.168.0.5</a:t>
              </a:r>
              <a:endParaRPr lang="de-CH" b="1" dirty="0">
                <a:solidFill>
                  <a:schemeClr val="bg1"/>
                </a:solidFill>
              </a:endParaRPr>
            </a:p>
          </p:txBody>
        </p:sp>
      </p:grpSp>
      <p:grpSp>
        <p:nvGrpSpPr>
          <p:cNvPr id="61" name="Gruppieren 77"/>
          <p:cNvGrpSpPr>
            <a:grpSpLocks noChangeAspect="1"/>
          </p:cNvGrpSpPr>
          <p:nvPr/>
        </p:nvGrpSpPr>
        <p:grpSpPr>
          <a:xfrm>
            <a:off x="926762" y="3030775"/>
            <a:ext cx="1360800" cy="1360800"/>
            <a:chOff x="3150265" y="2031281"/>
            <a:chExt cx="1361670" cy="1361670"/>
          </a:xfrm>
        </p:grpSpPr>
        <p:sp>
          <p:nvSpPr>
            <p:cNvPr id="62" name="Ellipse 61"/>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3"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Abgerundetes Rechteck 4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9" name="Abgerundetes Rechteck 48">
            <a:hlinkClick r:id="rId7"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50" name="Abgerundetes Rechteck 49"/>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55" name="Abgerundetes Rechteck 54"/>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57" name="Abgerundetes Rechteck 56"/>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8" name="Abgerundetes Rechteck 57"/>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20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20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28"/>
                                        </p:tgtEl>
                                      </p:cBhvr>
                                    </p:animEffect>
                                    <p:set>
                                      <p:cBhvr>
                                        <p:cTn id="23" dur="1" fill="hold">
                                          <p:stCondLst>
                                            <p:cond delay="1999"/>
                                          </p:stCondLst>
                                        </p:cTn>
                                        <p:tgtEl>
                                          <p:spTgt spid="2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45"/>
                                        </p:tgtEl>
                                      </p:cBhvr>
                                    </p:animEffect>
                                    <p:set>
                                      <p:cBhvr>
                                        <p:cTn id="26" dur="1" fill="hold">
                                          <p:stCondLst>
                                            <p:cond delay="1999"/>
                                          </p:stCondLst>
                                        </p:cTn>
                                        <p:tgtEl>
                                          <p:spTgt spid="45"/>
                                        </p:tgtEl>
                                        <p:attrNameLst>
                                          <p:attrName>style.visibility</p:attrName>
                                        </p:attrNameLst>
                                      </p:cBhvr>
                                      <p:to>
                                        <p:strVal val="hidden"/>
                                      </p:to>
                                    </p:set>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2000"/>
                                        <p:tgtEl>
                                          <p:spTgt spid="30"/>
                                        </p:tgtEl>
                                      </p:cBhvr>
                                    </p:animEffect>
                                    <p:set>
                                      <p:cBhvr>
                                        <p:cTn id="30" dur="1" fill="hold">
                                          <p:stCondLst>
                                            <p:cond delay="1999"/>
                                          </p:stCondLst>
                                        </p:cTn>
                                        <p:tgtEl>
                                          <p:spTgt spid="3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51"/>
                                        </p:tgtEl>
                                      </p:cBhvr>
                                    </p:animEffect>
                                    <p:set>
                                      <p:cBhvr>
                                        <p:cTn id="33" dur="1" fill="hold">
                                          <p:stCondLst>
                                            <p:cond delay="1999"/>
                                          </p:stCondLst>
                                        </p:cTn>
                                        <p:tgtEl>
                                          <p:spTgt spid="5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2000"/>
                                        <p:tgtEl>
                                          <p:spTgt spid="28"/>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ARP-Tabelle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pic>
        <p:nvPicPr>
          <p:cNvPr id="18" name="Picture 2"/>
          <p:cNvPicPr>
            <a:picLocks noChangeAspect="1" noChangeArrowheads="1"/>
          </p:cNvPicPr>
          <p:nvPr/>
        </p:nvPicPr>
        <p:blipFill>
          <a:blip r:embed="rId3" cstate="print"/>
          <a:srcRect/>
          <a:stretch>
            <a:fillRect/>
          </a:stretch>
        </p:blipFill>
        <p:spPr bwMode="auto">
          <a:xfrm>
            <a:off x="672466" y="2031415"/>
            <a:ext cx="7981950" cy="3552825"/>
          </a:xfrm>
          <a:prstGeom prst="rect">
            <a:avLst/>
          </a:prstGeom>
          <a:noFill/>
          <a:ln w="9525">
            <a:noFill/>
            <a:miter lim="800000"/>
            <a:headEnd/>
            <a:tailEnd/>
          </a:ln>
        </p:spPr>
      </p:pic>
      <p:sp>
        <p:nvSpPr>
          <p:cNvPr id="19" name="Rechteck 18"/>
          <p:cNvSpPr/>
          <p:nvPr/>
        </p:nvSpPr>
        <p:spPr>
          <a:xfrm>
            <a:off x="901337" y="2355259"/>
            <a:ext cx="7367451" cy="2862322"/>
          </a:xfrm>
          <a:prstGeom prst="rect">
            <a:avLst/>
          </a:prstGeom>
        </p:spPr>
        <p:txBody>
          <a:bodyPr wrap="square">
            <a:spAutoFit/>
          </a:bodyPr>
          <a:lstStyle/>
          <a:p>
            <a:r>
              <a:rPr lang="de-CH" b="1" dirty="0" smtClean="0">
                <a:solidFill>
                  <a:schemeClr val="bg1"/>
                </a:solidFill>
              </a:rPr>
              <a:t>C:\Users\testuser&gt;</a:t>
            </a:r>
            <a:r>
              <a:rPr lang="de-CH" b="1" dirty="0" err="1" smtClean="0">
                <a:solidFill>
                  <a:schemeClr val="bg1"/>
                </a:solidFill>
              </a:rPr>
              <a:t>arp</a:t>
            </a:r>
            <a:r>
              <a:rPr lang="de-CH" b="1" dirty="0" smtClean="0">
                <a:solidFill>
                  <a:schemeClr val="bg1"/>
                </a:solidFill>
              </a:rPr>
              <a:t> -a</a:t>
            </a:r>
          </a:p>
          <a:p>
            <a:r>
              <a:rPr lang="de-CH" b="1" dirty="0" smtClean="0">
                <a:solidFill>
                  <a:schemeClr val="bg1"/>
                </a:solidFill>
              </a:rPr>
              <a:t>Schnittstelle: 192.168.1.38 --- 0xc</a:t>
            </a:r>
          </a:p>
          <a:p>
            <a:pPr>
              <a:tabLst>
                <a:tab pos="180000" algn="l"/>
                <a:tab pos="2520000" algn="l"/>
                <a:tab pos="4680000" algn="l"/>
              </a:tabLst>
            </a:pPr>
            <a:r>
              <a:rPr lang="de-CH" b="1" dirty="0" smtClean="0">
                <a:solidFill>
                  <a:schemeClr val="bg1"/>
                </a:solidFill>
              </a:rPr>
              <a:t> 	Internetadresse 	Physische Adresse 	Typ</a:t>
            </a:r>
          </a:p>
          <a:p>
            <a:pPr>
              <a:tabLst>
                <a:tab pos="180000" algn="l"/>
                <a:tab pos="2520000" algn="l"/>
                <a:tab pos="4680000" algn="l"/>
              </a:tabLst>
            </a:pPr>
            <a:r>
              <a:rPr lang="de-CH" b="1" dirty="0" smtClean="0">
                <a:solidFill>
                  <a:schemeClr val="bg1"/>
                </a:solidFill>
              </a:rPr>
              <a:t>	192.168.1.1 	00-a0-c5-82-a5-0e	dynamisch</a:t>
            </a:r>
          </a:p>
          <a:p>
            <a:pPr>
              <a:tabLst>
                <a:tab pos="180000" algn="l"/>
                <a:tab pos="2520000" algn="l"/>
                <a:tab pos="4680000" algn="l"/>
              </a:tabLst>
            </a:pPr>
            <a:r>
              <a:rPr lang="de-CH" b="1" dirty="0" smtClean="0">
                <a:solidFill>
                  <a:schemeClr val="bg1"/>
                </a:solidFill>
              </a:rPr>
              <a:t>	192.168.1.2	00-18-f8-e1-ae-d5	dynamisch</a:t>
            </a:r>
          </a:p>
          <a:p>
            <a:pPr>
              <a:tabLst>
                <a:tab pos="180000" algn="l"/>
                <a:tab pos="2520000" algn="l"/>
                <a:tab pos="4680000" algn="l"/>
              </a:tabLst>
            </a:pPr>
            <a:r>
              <a:rPr lang="de-CH" b="1" dirty="0" smtClean="0">
                <a:solidFill>
                  <a:schemeClr val="bg1"/>
                </a:solidFill>
              </a:rPr>
              <a:t>	192.168.1.33	00-1d-e0-66-e1-8d	dynamisch</a:t>
            </a:r>
          </a:p>
          <a:p>
            <a:pPr>
              <a:tabLst>
                <a:tab pos="180000" algn="l"/>
                <a:tab pos="2520000" algn="l"/>
                <a:tab pos="4680000" algn="l"/>
              </a:tabLst>
            </a:pPr>
            <a:r>
              <a:rPr lang="de-CH" b="1" dirty="0" smtClean="0">
                <a:solidFill>
                  <a:schemeClr val="bg1"/>
                </a:solidFill>
              </a:rPr>
              <a:t>	224.0.0.252	01-00-5e-00-00-fc	statisch</a:t>
            </a:r>
          </a:p>
          <a:p>
            <a:pPr>
              <a:tabLst>
                <a:tab pos="180000" algn="l"/>
                <a:tab pos="2520000" algn="l"/>
                <a:tab pos="4680000" algn="l"/>
              </a:tabLst>
            </a:pPr>
            <a:r>
              <a:rPr lang="de-CH" b="1" dirty="0" smtClean="0">
                <a:solidFill>
                  <a:schemeClr val="bg1"/>
                </a:solidFill>
              </a:rPr>
              <a:t>	224.0.0.253	01-00-5e-00-00-fd	statisch</a:t>
            </a:r>
          </a:p>
          <a:p>
            <a:pPr>
              <a:tabLst>
                <a:tab pos="180000" algn="l"/>
                <a:tab pos="2520000" algn="l"/>
                <a:tab pos="4680000" algn="l"/>
              </a:tabLst>
            </a:pPr>
            <a:r>
              <a:rPr lang="de-CH" b="1" dirty="0" smtClean="0">
                <a:solidFill>
                  <a:schemeClr val="bg1"/>
                </a:solidFill>
              </a:rPr>
              <a:t>	239.255.255.250	01-00-5e-7f-ff-fa	statisch</a:t>
            </a:r>
          </a:p>
          <a:p>
            <a:pPr>
              <a:tabLst>
                <a:tab pos="180000" algn="l"/>
                <a:tab pos="2520000" algn="l"/>
                <a:tab pos="4680000" algn="l"/>
              </a:tabLst>
            </a:pPr>
            <a:r>
              <a:rPr lang="de-CH" b="1" dirty="0" smtClean="0">
                <a:solidFill>
                  <a:schemeClr val="bg1"/>
                </a:solidFill>
              </a:rPr>
              <a:t>	255.255.255.255	ff-ff-ff-ff-ff-ff	statisch</a:t>
            </a:r>
          </a:p>
        </p:txBody>
      </p:sp>
      <p:sp>
        <p:nvSpPr>
          <p:cNvPr id="17" name="Abgerundetes Rechteck 16"/>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0" name="Abgerundetes Rechteck 19">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21" name="Abgerundetes Rechteck 20"/>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4" name="Abgerundetes Rechteck 23"/>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10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19"/>
                                        </p:tgtEl>
                                        <p:attrNameLst>
                                          <p:attrName>fillcolor</p:attrName>
                                        </p:attrNameLst>
                                      </p:cBhvr>
                                      <p:tavLst>
                                        <p:tav tm="0">
                                          <p:val>
                                            <p:clrVal>
                                              <a:schemeClr val="accent2"/>
                                            </p:clrVal>
                                          </p:val>
                                        </p:tav>
                                        <p:tav tm="50000">
                                          <p:val>
                                            <p:clrVal>
                                              <a:schemeClr val="hlink"/>
                                            </p:clrVal>
                                          </p:val>
                                        </p:tav>
                                      </p:tavLst>
                                    </p:anim>
                                    <p:set>
                                      <p:cBhvr>
                                        <p:cTn id="9" dur="10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Gerade Verbindung 62"/>
          <p:cNvCxnSpPr/>
          <p:nvPr/>
        </p:nvCxnSpPr>
        <p:spPr>
          <a:xfrm rot="16200000" flipH="1">
            <a:off x="3135290" y="4029837"/>
            <a:ext cx="1237799" cy="36122"/>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a:stCxn id="19" idx="3"/>
            <a:endCxn id="49" idx="2"/>
          </p:cNvCxnSpPr>
          <p:nvPr/>
        </p:nvCxnSpPr>
        <p:spPr>
          <a:xfrm>
            <a:off x="2169551" y="3386751"/>
            <a:ext cx="1269440"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MAC/ARP</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grpSp>
        <p:nvGrpSpPr>
          <p:cNvPr id="26" name="Gruppieren 25"/>
          <p:cNvGrpSpPr/>
          <p:nvPr/>
        </p:nvGrpSpPr>
        <p:grpSpPr>
          <a:xfrm>
            <a:off x="916517" y="2788595"/>
            <a:ext cx="1361670" cy="1361670"/>
            <a:chOff x="1125525" y="2030941"/>
            <a:chExt cx="1361670" cy="1361670"/>
          </a:xfrm>
        </p:grpSpPr>
        <p:sp>
          <p:nvSpPr>
            <p:cNvPr id="18" name="Ellipse 17"/>
            <p:cNvSpPr/>
            <p:nvPr/>
          </p:nvSpPr>
          <p:spPr>
            <a:xfrm>
              <a:off x="1125525"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68909" y="2157609"/>
              <a:ext cx="1009650" cy="942975"/>
            </a:xfrm>
            <a:prstGeom prst="rect">
              <a:avLst/>
            </a:prstGeom>
            <a:noFill/>
            <a:ln w="9525">
              <a:noFill/>
              <a:miter lim="800000"/>
              <a:headEnd/>
              <a:tailEnd/>
            </a:ln>
          </p:spPr>
        </p:pic>
      </p:grpSp>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651" y="4448822"/>
            <a:ext cx="1974260" cy="1367372"/>
          </a:xfrm>
          <a:prstGeom prst="rect">
            <a:avLst/>
          </a:prstGeom>
          <a:noFill/>
          <a:ln w="9525">
            <a:noFill/>
            <a:miter lim="800000"/>
            <a:headEnd/>
            <a:tailEnd/>
          </a:ln>
        </p:spPr>
      </p:pic>
      <p:grpSp>
        <p:nvGrpSpPr>
          <p:cNvPr id="30" name="Gruppieren 29"/>
          <p:cNvGrpSpPr/>
          <p:nvPr/>
        </p:nvGrpSpPr>
        <p:grpSpPr>
          <a:xfrm>
            <a:off x="7220404" y="2710217"/>
            <a:ext cx="1361670" cy="1361670"/>
            <a:chOff x="7429412" y="2030941"/>
            <a:chExt cx="1361670" cy="1361670"/>
          </a:xfrm>
        </p:grpSpPr>
        <p:sp>
          <p:nvSpPr>
            <p:cNvPr id="24" name="Ellipse 23"/>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72796" y="2157609"/>
              <a:ext cx="1009650" cy="942975"/>
            </a:xfrm>
            <a:prstGeom prst="rect">
              <a:avLst/>
            </a:prstGeom>
            <a:noFill/>
            <a:ln w="9525">
              <a:noFill/>
              <a:miter lim="800000"/>
              <a:headEnd/>
              <a:tailEnd/>
            </a:ln>
          </p:spPr>
        </p:pic>
      </p:grpSp>
      <p:cxnSp>
        <p:nvCxnSpPr>
          <p:cNvPr id="41" name="Gerade Verbindung 40"/>
          <p:cNvCxnSpPr/>
          <p:nvPr/>
        </p:nvCxnSpPr>
        <p:spPr>
          <a:xfrm flipV="1">
            <a:off x="3748327" y="3402356"/>
            <a:ext cx="1254745" cy="519"/>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a:stCxn id="80" idx="3"/>
            <a:endCxn id="24" idx="2"/>
          </p:cNvCxnSpPr>
          <p:nvPr/>
        </p:nvCxnSpPr>
        <p:spPr>
          <a:xfrm>
            <a:off x="5584183" y="3383997"/>
            <a:ext cx="1636221" cy="7055"/>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3702508" y="2508260"/>
            <a:ext cx="930217" cy="910738"/>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a:stCxn id="21" idx="3"/>
          </p:cNvCxnSpPr>
          <p:nvPr/>
        </p:nvCxnSpPr>
        <p:spPr>
          <a:xfrm flipV="1">
            <a:off x="3702506" y="2137914"/>
            <a:ext cx="36124" cy="1262205"/>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rot="16200000" flipH="1">
            <a:off x="3735676" y="3399403"/>
            <a:ext cx="909700" cy="884398"/>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66" name="Gruppieren 65"/>
          <p:cNvGrpSpPr/>
          <p:nvPr/>
        </p:nvGrpSpPr>
        <p:grpSpPr>
          <a:xfrm>
            <a:off x="3438991" y="1649873"/>
            <a:ext cx="618671" cy="618671"/>
            <a:chOff x="7429412" y="2030941"/>
            <a:chExt cx="1361670" cy="1361670"/>
          </a:xfrm>
        </p:grpSpPr>
        <p:sp>
          <p:nvSpPr>
            <p:cNvPr id="67" name="Ellipse 66"/>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8" name="Picture 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2796" y="2157609"/>
              <a:ext cx="1009650" cy="942975"/>
            </a:xfrm>
            <a:prstGeom prst="rect">
              <a:avLst/>
            </a:prstGeom>
            <a:noFill/>
            <a:ln w="9525">
              <a:noFill/>
              <a:miter lim="800000"/>
              <a:headEnd/>
              <a:tailEnd/>
            </a:ln>
          </p:spPr>
        </p:pic>
      </p:grpSp>
      <p:grpSp>
        <p:nvGrpSpPr>
          <p:cNvPr id="69" name="Gruppieren 68"/>
          <p:cNvGrpSpPr/>
          <p:nvPr/>
        </p:nvGrpSpPr>
        <p:grpSpPr>
          <a:xfrm>
            <a:off x="4384401" y="2135862"/>
            <a:ext cx="618671" cy="618671"/>
            <a:chOff x="7429412" y="2030941"/>
            <a:chExt cx="1361670" cy="1361670"/>
          </a:xfrm>
        </p:grpSpPr>
        <p:sp>
          <p:nvSpPr>
            <p:cNvPr id="70" name="Ellipse 69"/>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1" name="Picture 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2796" y="2157609"/>
              <a:ext cx="1009650" cy="942975"/>
            </a:xfrm>
            <a:prstGeom prst="rect">
              <a:avLst/>
            </a:prstGeom>
            <a:noFill/>
            <a:ln w="9525">
              <a:noFill/>
              <a:miter lim="800000"/>
              <a:headEnd/>
              <a:tailEnd/>
            </a:ln>
          </p:spPr>
        </p:pic>
      </p:grpSp>
      <p:grpSp>
        <p:nvGrpSpPr>
          <p:cNvPr id="72" name="Gruppieren 71"/>
          <p:cNvGrpSpPr/>
          <p:nvPr/>
        </p:nvGrpSpPr>
        <p:grpSpPr>
          <a:xfrm>
            <a:off x="4494982" y="4013798"/>
            <a:ext cx="618671" cy="618671"/>
            <a:chOff x="7429412" y="2030941"/>
            <a:chExt cx="1361670" cy="1361670"/>
          </a:xfrm>
        </p:grpSpPr>
        <p:sp>
          <p:nvSpPr>
            <p:cNvPr id="73" name="Ellipse 72"/>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4" name="Picture 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2796" y="2157609"/>
              <a:ext cx="1009650" cy="942975"/>
            </a:xfrm>
            <a:prstGeom prst="rect">
              <a:avLst/>
            </a:prstGeom>
            <a:noFill/>
            <a:ln w="9525">
              <a:noFill/>
              <a:miter lim="800000"/>
              <a:headEnd/>
              <a:tailEnd/>
            </a:ln>
          </p:spPr>
        </p:pic>
      </p:grpSp>
      <p:grpSp>
        <p:nvGrpSpPr>
          <p:cNvPr id="75" name="Gruppieren 74"/>
          <p:cNvGrpSpPr/>
          <p:nvPr/>
        </p:nvGrpSpPr>
        <p:grpSpPr>
          <a:xfrm>
            <a:off x="3429000" y="4499787"/>
            <a:ext cx="618671" cy="618671"/>
            <a:chOff x="7429412" y="2030941"/>
            <a:chExt cx="1361670" cy="1361670"/>
          </a:xfrm>
        </p:grpSpPr>
        <p:sp>
          <p:nvSpPr>
            <p:cNvPr id="76" name="Ellipse 75"/>
            <p:cNvSpPr/>
            <p:nvPr/>
          </p:nvSpPr>
          <p:spPr>
            <a:xfrm>
              <a:off x="7429412"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7" name="Picture 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2796" y="2157609"/>
              <a:ext cx="1009650" cy="942975"/>
            </a:xfrm>
            <a:prstGeom prst="rect">
              <a:avLst/>
            </a:prstGeom>
            <a:noFill/>
            <a:ln w="9525">
              <a:noFill/>
              <a:miter lim="800000"/>
              <a:headEnd/>
              <a:tailEnd/>
            </a:ln>
          </p:spPr>
        </p:pic>
      </p:grpSp>
      <p:grpSp>
        <p:nvGrpSpPr>
          <p:cNvPr id="48" name="Gruppieren 47"/>
          <p:cNvGrpSpPr/>
          <p:nvPr/>
        </p:nvGrpSpPr>
        <p:grpSpPr>
          <a:xfrm>
            <a:off x="3438991" y="3047263"/>
            <a:ext cx="678976" cy="678976"/>
            <a:chOff x="3150265" y="2031281"/>
            <a:chExt cx="1361670" cy="1361670"/>
          </a:xfrm>
        </p:grpSpPr>
        <p:sp>
          <p:nvSpPr>
            <p:cNvPr id="49" name="Ellipse 48"/>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0"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78" name="Gruppieren 77"/>
          <p:cNvGrpSpPr/>
          <p:nvPr/>
        </p:nvGrpSpPr>
        <p:grpSpPr>
          <a:xfrm>
            <a:off x="4953714" y="3063387"/>
            <a:ext cx="678976" cy="678976"/>
            <a:chOff x="3150265" y="2031281"/>
            <a:chExt cx="1361670" cy="1361670"/>
          </a:xfrm>
        </p:grpSpPr>
        <p:sp>
          <p:nvSpPr>
            <p:cNvPr id="79" name="Ellipse 78"/>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0"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sp>
        <p:nvSpPr>
          <p:cNvPr id="84" name="Ellipse 83"/>
          <p:cNvSpPr/>
          <p:nvPr/>
        </p:nvSpPr>
        <p:spPr>
          <a:xfrm>
            <a:off x="2101375" y="3300422"/>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5" name="Ellipse 84"/>
          <p:cNvSpPr/>
          <p:nvPr/>
        </p:nvSpPr>
        <p:spPr>
          <a:xfrm>
            <a:off x="3655056" y="3300422"/>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6" name="Ellipse 85"/>
          <p:cNvSpPr/>
          <p:nvPr/>
        </p:nvSpPr>
        <p:spPr>
          <a:xfrm>
            <a:off x="3652804" y="329817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7" name="Ellipse 86"/>
          <p:cNvSpPr/>
          <p:nvPr/>
        </p:nvSpPr>
        <p:spPr>
          <a:xfrm>
            <a:off x="3670724" y="3275746"/>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8" name="Ellipse 87"/>
          <p:cNvSpPr/>
          <p:nvPr/>
        </p:nvSpPr>
        <p:spPr>
          <a:xfrm>
            <a:off x="3670724" y="329817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1" name="Ellipse 90"/>
          <p:cNvSpPr/>
          <p:nvPr/>
        </p:nvSpPr>
        <p:spPr>
          <a:xfrm>
            <a:off x="3681920" y="3260046"/>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2" name="Ellipse 91"/>
          <p:cNvSpPr/>
          <p:nvPr/>
        </p:nvSpPr>
        <p:spPr>
          <a:xfrm>
            <a:off x="5177001" y="331801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95" name="Gruppieren 94"/>
          <p:cNvGrpSpPr/>
          <p:nvPr/>
        </p:nvGrpSpPr>
        <p:grpSpPr>
          <a:xfrm>
            <a:off x="330952" y="1929117"/>
            <a:ext cx="2725725" cy="633735"/>
            <a:chOff x="685800" y="1874525"/>
            <a:chExt cx="2725725" cy="633735"/>
          </a:xfrm>
        </p:grpSpPr>
        <p:sp>
          <p:nvSpPr>
            <p:cNvPr id="94" name="Abgerundetes Rechteck 93"/>
            <p:cNvSpPr/>
            <p:nvPr/>
          </p:nvSpPr>
          <p:spPr>
            <a:xfrm>
              <a:off x="685800" y="1874525"/>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3" name="Textfeld 92"/>
            <p:cNvSpPr txBox="1"/>
            <p:nvPr/>
          </p:nvSpPr>
          <p:spPr>
            <a:xfrm>
              <a:off x="859645" y="2013030"/>
              <a:ext cx="2389437" cy="369332"/>
            </a:xfrm>
            <a:prstGeom prst="rect">
              <a:avLst/>
            </a:prstGeom>
            <a:noFill/>
            <a:ln>
              <a:solidFill>
                <a:srgbClr val="FFCC00"/>
              </a:solidFill>
            </a:ln>
          </p:spPr>
          <p:txBody>
            <a:bodyPr wrap="square" rtlCol="0">
              <a:spAutoFit/>
            </a:bodyPr>
            <a:lstStyle/>
            <a:p>
              <a:r>
                <a:rPr lang="de-CH" b="1" dirty="0" smtClean="0">
                  <a:solidFill>
                    <a:schemeClr val="bg1"/>
                  </a:solidFill>
                </a:rPr>
                <a:t>Who </a:t>
              </a:r>
              <a:r>
                <a:rPr lang="de-CH" b="1" dirty="0" err="1" smtClean="0">
                  <a:solidFill>
                    <a:schemeClr val="bg1"/>
                  </a:solidFill>
                </a:rPr>
                <a:t>has</a:t>
              </a:r>
              <a:r>
                <a:rPr lang="de-CH" b="1" dirty="0" smtClean="0">
                  <a:solidFill>
                    <a:schemeClr val="bg1"/>
                  </a:solidFill>
                </a:rPr>
                <a:t> 192.168.1.38</a:t>
              </a:r>
              <a:endParaRPr lang="de-CH" b="1" dirty="0">
                <a:solidFill>
                  <a:schemeClr val="bg1"/>
                </a:solidFill>
              </a:endParaRPr>
            </a:p>
          </p:txBody>
        </p:sp>
      </p:grpSp>
      <p:sp>
        <p:nvSpPr>
          <p:cNvPr id="102" name="Ellipse 101"/>
          <p:cNvSpPr/>
          <p:nvPr/>
        </p:nvSpPr>
        <p:spPr>
          <a:xfrm>
            <a:off x="7678955" y="3143544"/>
            <a:ext cx="453609" cy="453609"/>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00" name="Gruppieren 99"/>
          <p:cNvGrpSpPr/>
          <p:nvPr/>
        </p:nvGrpSpPr>
        <p:grpSpPr>
          <a:xfrm>
            <a:off x="6100925" y="1854594"/>
            <a:ext cx="2725725" cy="703882"/>
            <a:chOff x="6100925" y="1649874"/>
            <a:chExt cx="2725725" cy="703882"/>
          </a:xfrm>
        </p:grpSpPr>
        <p:sp>
          <p:nvSpPr>
            <p:cNvPr id="98" name="Abgerundetes Rechteck 97"/>
            <p:cNvSpPr/>
            <p:nvPr/>
          </p:nvSpPr>
          <p:spPr>
            <a:xfrm>
              <a:off x="6100925" y="1649874"/>
              <a:ext cx="2725725" cy="703882"/>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9" name="Textfeld 98"/>
            <p:cNvSpPr txBox="1"/>
            <p:nvPr/>
          </p:nvSpPr>
          <p:spPr>
            <a:xfrm>
              <a:off x="6274770" y="1707424"/>
              <a:ext cx="2389437" cy="646331"/>
            </a:xfrm>
            <a:prstGeom prst="rect">
              <a:avLst/>
            </a:prstGeom>
            <a:noFill/>
            <a:ln>
              <a:solidFill>
                <a:srgbClr val="FFCC00"/>
              </a:solidFill>
            </a:ln>
          </p:spPr>
          <p:txBody>
            <a:bodyPr wrap="square" rtlCol="0">
              <a:spAutoFit/>
            </a:bodyPr>
            <a:lstStyle/>
            <a:p>
              <a:pPr algn="ctr"/>
              <a:r>
                <a:rPr lang="de-CH" b="1" dirty="0" smtClean="0">
                  <a:solidFill>
                    <a:schemeClr val="bg1"/>
                  </a:solidFill>
                </a:rPr>
                <a:t>192.168.1.38 ↔ </a:t>
              </a:r>
            </a:p>
            <a:p>
              <a:pPr algn="ctr"/>
              <a:r>
                <a:rPr lang="de-CH" b="1" dirty="0" smtClean="0">
                  <a:solidFill>
                    <a:schemeClr val="bg1"/>
                  </a:solidFill>
                </a:rPr>
                <a:t>00-08-9b-be-2f-74</a:t>
              </a:r>
              <a:endParaRPr lang="de-CH" b="1" dirty="0">
                <a:solidFill>
                  <a:schemeClr val="bg1"/>
                </a:solidFill>
              </a:endParaRPr>
            </a:p>
          </p:txBody>
        </p:sp>
      </p:grpSp>
      <p:grpSp>
        <p:nvGrpSpPr>
          <p:cNvPr id="65" name="Gruppieren 64"/>
          <p:cNvGrpSpPr/>
          <p:nvPr/>
        </p:nvGrpSpPr>
        <p:grpSpPr>
          <a:xfrm>
            <a:off x="698500" y="979168"/>
            <a:ext cx="7579084" cy="4782190"/>
            <a:chOff x="698500" y="979168"/>
            <a:chExt cx="7579084" cy="4782190"/>
          </a:xfrm>
        </p:grpSpPr>
        <p:pic>
          <p:nvPicPr>
            <p:cNvPr id="1026" name="Picture 2"/>
            <p:cNvPicPr>
              <a:picLocks noChangeAspect="1" noChangeArrowheads="1"/>
            </p:cNvPicPr>
            <p:nvPr/>
          </p:nvPicPr>
          <p:blipFill>
            <a:blip r:embed="rId7" cstate="print"/>
            <a:srcRect/>
            <a:stretch>
              <a:fillRect/>
            </a:stretch>
          </p:blipFill>
          <p:spPr bwMode="auto">
            <a:xfrm>
              <a:off x="698500" y="979168"/>
              <a:ext cx="7579084" cy="4782190"/>
            </a:xfrm>
            <a:prstGeom prst="rect">
              <a:avLst/>
            </a:prstGeom>
            <a:noFill/>
            <a:ln w="9525">
              <a:noFill/>
              <a:miter lim="800000"/>
              <a:headEnd/>
              <a:tailEnd/>
            </a:ln>
          </p:spPr>
        </p:pic>
        <p:sp>
          <p:nvSpPr>
            <p:cNvPr id="61" name="Rechteck 60"/>
            <p:cNvSpPr/>
            <p:nvPr/>
          </p:nvSpPr>
          <p:spPr>
            <a:xfrm>
              <a:off x="934870" y="1500674"/>
              <a:ext cx="6939887" cy="2308324"/>
            </a:xfrm>
            <a:prstGeom prst="rect">
              <a:avLst/>
            </a:prstGeom>
          </p:spPr>
          <p:txBody>
            <a:bodyPr wrap="square">
              <a:spAutoFit/>
            </a:bodyPr>
            <a:lstStyle/>
            <a:p>
              <a:pPr>
                <a:tabLst>
                  <a:tab pos="180000" algn="l"/>
                  <a:tab pos="2520000" algn="l"/>
                  <a:tab pos="4680000" algn="l"/>
                </a:tabLst>
              </a:pPr>
              <a:r>
                <a:rPr lang="de-CH" b="1" dirty="0" smtClean="0">
                  <a:solidFill>
                    <a:schemeClr val="bg1"/>
                  </a:solidFill>
                </a:rPr>
                <a:t>Schnittstelle: 172.16.43.50 --- 0xb</a:t>
              </a:r>
            </a:p>
            <a:p>
              <a:pPr>
                <a:tabLst>
                  <a:tab pos="180000" algn="l"/>
                  <a:tab pos="2520000" algn="l"/>
                  <a:tab pos="4680000" algn="l"/>
                </a:tabLst>
              </a:pPr>
              <a:r>
                <a:rPr lang="de-CH" b="1" dirty="0" smtClean="0">
                  <a:solidFill>
                    <a:schemeClr val="bg1"/>
                  </a:solidFill>
                </a:rPr>
                <a:t>  Internetadresse       Physische Adresse  Typ</a:t>
              </a:r>
            </a:p>
            <a:p>
              <a:pPr>
                <a:tabLst>
                  <a:tab pos="180000" algn="l"/>
                  <a:tab pos="2520000" algn="l"/>
                  <a:tab pos="4680000" algn="l"/>
                </a:tabLst>
              </a:pPr>
              <a:r>
                <a:rPr lang="de-CH" b="1" dirty="0" smtClean="0">
                  <a:solidFill>
                    <a:schemeClr val="bg1"/>
                  </a:solidFill>
                </a:rPr>
                <a:t>  1.16.43.69             66-66-66-66-66-66     statisch</a:t>
              </a:r>
            </a:p>
            <a:p>
              <a:pPr>
                <a:tabLst>
                  <a:tab pos="180000" algn="l"/>
                  <a:tab pos="2520000" algn="l"/>
                  <a:tab pos="4680000" algn="l"/>
                </a:tabLst>
              </a:pPr>
              <a:r>
                <a:rPr lang="de-CH" b="1" dirty="0" smtClean="0">
                  <a:solidFill>
                    <a:schemeClr val="bg1"/>
                  </a:solidFill>
                </a:rPr>
                <a:t>  172.16.43.1           00-1d-e6-63-33-46     dynamisch</a:t>
              </a:r>
            </a:p>
            <a:p>
              <a:pPr>
                <a:tabLst>
                  <a:tab pos="180000" algn="l"/>
                  <a:tab pos="2520000" algn="l"/>
                  <a:tab pos="4680000" algn="l"/>
                </a:tabLst>
              </a:pPr>
              <a:r>
                <a:rPr lang="de-CH" b="1" dirty="0" smtClean="0">
                  <a:solidFill>
                    <a:schemeClr val="bg1"/>
                  </a:solidFill>
                </a:rPr>
                <a:t>  172.16.43.42        00-14-51-26-ef-1e      dynamisch</a:t>
              </a:r>
            </a:p>
            <a:p>
              <a:pPr>
                <a:tabLst>
                  <a:tab pos="180000" algn="l"/>
                  <a:tab pos="2520000" algn="l"/>
                  <a:tab pos="4680000" algn="l"/>
                </a:tabLst>
              </a:pPr>
              <a:r>
                <a:rPr lang="de-CH" b="1" dirty="0" smtClean="0">
                  <a:solidFill>
                    <a:schemeClr val="bg1"/>
                  </a:solidFill>
                </a:rPr>
                <a:t>  172.16.43.54        00-0d-93-74-47-4a     dynamisch</a:t>
              </a:r>
            </a:p>
            <a:p>
              <a:pPr>
                <a:tabLst>
                  <a:tab pos="180000" algn="l"/>
                  <a:tab pos="2520000" algn="l"/>
                  <a:tab pos="4680000" algn="l"/>
                </a:tabLst>
              </a:pPr>
              <a:r>
                <a:rPr lang="de-CH" b="1" dirty="0" smtClean="0">
                  <a:solidFill>
                    <a:schemeClr val="bg1"/>
                  </a:solidFill>
                </a:rPr>
                <a:t>  172.16.43.255      ff-ff-ff-ff-ff-ff               statisch</a:t>
              </a:r>
            </a:p>
            <a:p>
              <a:pPr>
                <a:tabLst>
                  <a:tab pos="180000" algn="l"/>
                  <a:tab pos="2520000" algn="l"/>
                  <a:tab pos="4680000" algn="l"/>
                </a:tabLst>
              </a:pPr>
              <a:r>
                <a:rPr lang="de-CH" b="1" dirty="0" smtClean="0">
                  <a:solidFill>
                    <a:schemeClr val="bg1"/>
                  </a:solidFill>
                </a:rPr>
                <a:t>  224.0.0.22             01-00-5e-00-00-16     statisch</a:t>
              </a:r>
            </a:p>
          </p:txBody>
        </p:sp>
      </p:grpSp>
      <p:sp>
        <p:nvSpPr>
          <p:cNvPr id="62" name="Rechteck 61"/>
          <p:cNvSpPr/>
          <p:nvPr/>
        </p:nvSpPr>
        <p:spPr>
          <a:xfrm>
            <a:off x="1103004" y="3696986"/>
            <a:ext cx="6939887" cy="369332"/>
          </a:xfrm>
          <a:prstGeom prst="rect">
            <a:avLst/>
          </a:prstGeom>
        </p:spPr>
        <p:txBody>
          <a:bodyPr wrap="square">
            <a:spAutoFit/>
          </a:bodyPr>
          <a:lstStyle/>
          <a:p>
            <a:pPr>
              <a:tabLst>
                <a:tab pos="180000" algn="l"/>
                <a:tab pos="2520000" algn="l"/>
                <a:tab pos="4680000" algn="l"/>
              </a:tabLst>
            </a:pPr>
            <a:r>
              <a:rPr lang="de-CH" b="1" dirty="0" smtClean="0">
                <a:solidFill>
                  <a:schemeClr val="bg1"/>
                </a:solidFill>
              </a:rPr>
              <a:t>192.168.1.38         00-08-9b-be-2f-74     dynamisch</a:t>
            </a:r>
          </a:p>
        </p:txBody>
      </p:sp>
      <p:sp>
        <p:nvSpPr>
          <p:cNvPr id="64" name="Abgerundetes Rechteck 63"/>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81" name="Abgerundetes Rechteck 80">
            <a:hlinkClick r:id="rId8"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82" name="Abgerundetes Rechteck 81"/>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83" name="Abgerundetes Rechteck 82"/>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89" name="Abgerundetes Rechteck 8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90" name="Abgerundetes Rechteck 8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65"/>
                                        </p:tgtEl>
                                      </p:cBhvr>
                                    </p:animEffect>
                                    <p:set>
                                      <p:cBhvr>
                                        <p:cTn id="7" dur="1" fill="hold">
                                          <p:stCondLst>
                                            <p:cond delay="9"/>
                                          </p:stCondLst>
                                        </p:cTn>
                                        <p:tgtEl>
                                          <p:spTgt spid="65"/>
                                        </p:tgtEl>
                                        <p:attrNameLst>
                                          <p:attrName>style.visibility</p:attrName>
                                        </p:attrNameLst>
                                      </p:cBhvr>
                                      <p:to>
                                        <p:strVal val="hidden"/>
                                      </p:to>
                                    </p:set>
                                  </p:childTnLst>
                                </p:cTn>
                              </p:par>
                            </p:childTnLst>
                          </p:cTn>
                        </p:par>
                        <p:par>
                          <p:cTn id="8" fill="hold">
                            <p:stCondLst>
                              <p:cond delay="10"/>
                            </p:stCondLst>
                            <p:childTnLst>
                              <p:par>
                                <p:cTn id="9" presetID="6" presetClass="emph" presetSubtype="0" fill="hold" nodeType="afterEffect">
                                  <p:stCondLst>
                                    <p:cond delay="0"/>
                                  </p:stCondLst>
                                  <p:childTnLst>
                                    <p:animScale>
                                      <p:cBhvr>
                                        <p:cTn id="10" dur="10" fill="hold"/>
                                        <p:tgtEl>
                                          <p:spTgt spid="65"/>
                                        </p:tgtEl>
                                      </p:cBhvr>
                                      <p:by x="20000" y="20000"/>
                                    </p:animScale>
                                  </p:childTnLst>
                                </p:cTn>
                              </p:par>
                              <p:par>
                                <p:cTn id="11" presetID="56" presetClass="path" presetSubtype="0" accel="50000" decel="50000" fill="hold" nodeType="withEffect">
                                  <p:stCondLst>
                                    <p:cond delay="0"/>
                                  </p:stCondLst>
                                  <p:childTnLst>
                                    <p:animMotion origin="layout" path="M 1.38889E-6 -5.73543E-7 L -0.3382 0.24353 " pathEditMode="relative" rAng="0" ptsTypes="AA">
                                      <p:cBhvr>
                                        <p:cTn id="12" dur="2000" fill="hold"/>
                                        <p:tgtEl>
                                          <p:spTgt spid="65"/>
                                        </p:tgtEl>
                                        <p:attrNameLst>
                                          <p:attrName>ppt_x</p:attrName>
                                          <p:attrName>ppt_y</p:attrName>
                                        </p:attrNameLst>
                                      </p:cBhvr>
                                      <p:rCtr x="-169" y="122"/>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20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95"/>
                                        </p:tgtEl>
                                      </p:cBhvr>
                                      <p:by x="10000" y="10000"/>
                                    </p:animScale>
                                  </p:childTnLst>
                                </p:cTn>
                              </p:par>
                              <p:par>
                                <p:cTn id="27" presetID="42" presetClass="path" presetSubtype="0" accel="50000" decel="50000" fill="hold" nodeType="withEffect">
                                  <p:stCondLst>
                                    <p:cond delay="0"/>
                                  </p:stCondLst>
                                  <p:childTnLst>
                                    <p:animMotion origin="layout" path="M 5.55556E-7 3.47826E-6 L 5.55556E-7 0.16281 " pathEditMode="relative" rAng="0" ptsTypes="AA">
                                      <p:cBhvr>
                                        <p:cTn id="28" dur="2000" fill="hold"/>
                                        <p:tgtEl>
                                          <p:spTgt spid="95"/>
                                        </p:tgtEl>
                                        <p:attrNameLst>
                                          <p:attrName>ppt_x</p:attrName>
                                          <p:attrName>ppt_y</p:attrName>
                                        </p:attrNameLst>
                                      </p:cBhvr>
                                      <p:rCtr x="0" y="81"/>
                                    </p:animMotion>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2000"/>
                                        <p:tgtEl>
                                          <p:spTgt spid="95"/>
                                        </p:tgtEl>
                                      </p:cBhvr>
                                    </p:animEffect>
                                    <p:set>
                                      <p:cBhvr>
                                        <p:cTn id="32" dur="1" fill="hold">
                                          <p:stCondLst>
                                            <p:cond delay="1999"/>
                                          </p:stCondLst>
                                        </p:cTn>
                                        <p:tgtEl>
                                          <p:spTgt spid="9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2000"/>
                                        <p:tgtEl>
                                          <p:spTgt spid="84"/>
                                        </p:tgtEl>
                                      </p:cBhvr>
                                    </p:animEffect>
                                  </p:childTnLst>
                                </p:cTn>
                              </p:par>
                            </p:childTnLst>
                          </p:cTn>
                        </p:par>
                        <p:par>
                          <p:cTn id="38" fill="hold">
                            <p:stCondLst>
                              <p:cond delay="2000"/>
                            </p:stCondLst>
                            <p:childTnLst>
                              <p:par>
                                <p:cTn id="39" presetID="63" presetClass="path" presetSubtype="0" accel="50000" decel="50000" fill="hold" grpId="1" nodeType="afterEffect">
                                  <p:stCondLst>
                                    <p:cond delay="0"/>
                                  </p:stCondLst>
                                  <p:childTnLst>
                                    <p:animMotion origin="layout" path="M 1.11111E-6 -7.12303E-7 L 0.17153 -7.12303E-7 " pathEditMode="relative" rAng="0" ptsTypes="AA">
                                      <p:cBhvr>
                                        <p:cTn id="40" dur="2000" fill="hold"/>
                                        <p:tgtEl>
                                          <p:spTgt spid="84"/>
                                        </p:tgtEl>
                                        <p:attrNameLst>
                                          <p:attrName>ppt_x</p:attrName>
                                          <p:attrName>ppt_y</p:attrName>
                                        </p:attrNameLst>
                                      </p:cBhvr>
                                      <p:rCtr x="86" y="0"/>
                                    </p:animMotion>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2000"/>
                                        <p:tgtEl>
                                          <p:spTgt spid="85"/>
                                        </p:tgtEl>
                                      </p:cBhvr>
                                    </p:animEffect>
                                  </p:childTnLst>
                                </p:cTn>
                              </p:par>
                              <p:par>
                                <p:cTn id="45" presetID="64" presetClass="path" presetSubtype="0" accel="50000" decel="50000" fill="hold" grpId="1" nodeType="withEffect">
                                  <p:stCondLst>
                                    <p:cond delay="2000"/>
                                  </p:stCondLst>
                                  <p:childTnLst>
                                    <p:animMotion origin="layout" path="M 0.00156 -7.12303E-7 L 0.00156 -0.21785 " pathEditMode="relative" rAng="0" ptsTypes="AA">
                                      <p:cBhvr>
                                        <p:cTn id="46" dur="2000" fill="hold"/>
                                        <p:tgtEl>
                                          <p:spTgt spid="85"/>
                                        </p:tgtEl>
                                        <p:attrNameLst>
                                          <p:attrName>ppt_x</p:attrName>
                                          <p:attrName>ppt_y</p:attrName>
                                        </p:attrNameLst>
                                      </p:cBhvr>
                                      <p:rCtr x="0" y="-109"/>
                                    </p:animMotion>
                                  </p:childTnLst>
                                </p:cTn>
                              </p:par>
                              <p:par>
                                <p:cTn id="47" presetID="10"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2000"/>
                                        <p:tgtEl>
                                          <p:spTgt spid="86"/>
                                        </p:tgtEl>
                                      </p:cBhvr>
                                    </p:animEffect>
                                  </p:childTnLst>
                                </p:cTn>
                              </p:par>
                              <p:par>
                                <p:cTn id="50" presetID="64" presetClass="path" presetSubtype="0" accel="50000" decel="50000" fill="hold" grpId="1" nodeType="withEffect">
                                  <p:stCondLst>
                                    <p:cond delay="2000"/>
                                  </p:stCondLst>
                                  <p:childTnLst>
                                    <p:animMotion origin="layout" path="M 0.00191 0.00024 L 0.15955 0.00718 " pathEditMode="relative" rAng="0" ptsTypes="AA">
                                      <p:cBhvr>
                                        <p:cTn id="51" dur="2000" fill="hold"/>
                                        <p:tgtEl>
                                          <p:spTgt spid="86"/>
                                        </p:tgtEl>
                                        <p:attrNameLst>
                                          <p:attrName>ppt_x</p:attrName>
                                          <p:attrName>ppt_y</p:attrName>
                                        </p:attrNameLst>
                                      </p:cBhvr>
                                      <p:rCtr x="79" y="3"/>
                                    </p:animMotion>
                                  </p:childTnLst>
                                </p:cTn>
                              </p:par>
                              <p:par>
                                <p:cTn id="52" presetID="10"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2000"/>
                                        <p:tgtEl>
                                          <p:spTgt spid="87"/>
                                        </p:tgtEl>
                                      </p:cBhvr>
                                    </p:animEffect>
                                  </p:childTnLst>
                                </p:cTn>
                              </p:par>
                              <p:par>
                                <p:cTn id="55" presetID="64" presetClass="path" presetSubtype="0" accel="50000" decel="50000" fill="hold" grpId="1" nodeType="withEffect">
                                  <p:stCondLst>
                                    <p:cond delay="2000"/>
                                  </p:stCondLst>
                                  <p:childTnLst>
                                    <p:animMotion origin="layout" path="M 5.55556E-7 4.44444E-6 L 0.10434 -0.13426 " pathEditMode="relative" rAng="0" ptsTypes="AA">
                                      <p:cBhvr>
                                        <p:cTn id="56" dur="2000" fill="hold"/>
                                        <p:tgtEl>
                                          <p:spTgt spid="87"/>
                                        </p:tgtEl>
                                        <p:attrNameLst>
                                          <p:attrName>ppt_x</p:attrName>
                                          <p:attrName>ppt_y</p:attrName>
                                        </p:attrNameLst>
                                      </p:cBhvr>
                                      <p:rCtr x="52" y="-67"/>
                                    </p:animMotion>
                                  </p:childTnLst>
                                </p:cTn>
                              </p:par>
                              <p:par>
                                <p:cTn id="57" presetID="10"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2000"/>
                                        <p:tgtEl>
                                          <p:spTgt spid="88"/>
                                        </p:tgtEl>
                                      </p:cBhvr>
                                    </p:animEffect>
                                  </p:childTnLst>
                                </p:cTn>
                              </p:par>
                              <p:par>
                                <p:cTn id="60" presetID="64" presetClass="path" presetSubtype="0" accel="50000" decel="50000" fill="hold" grpId="1" nodeType="withEffect">
                                  <p:stCondLst>
                                    <p:cond delay="2000"/>
                                  </p:stCondLst>
                                  <p:childTnLst>
                                    <p:animMotion origin="layout" path="M -0.00017 0.00024 L 0.10417 0.14144 " pathEditMode="relative" rAng="0" ptsTypes="AA">
                                      <p:cBhvr>
                                        <p:cTn id="61" dur="2000" fill="hold"/>
                                        <p:tgtEl>
                                          <p:spTgt spid="88"/>
                                        </p:tgtEl>
                                        <p:attrNameLst>
                                          <p:attrName>ppt_x</p:attrName>
                                          <p:attrName>ppt_y</p:attrName>
                                        </p:attrNameLst>
                                      </p:cBhvr>
                                      <p:rCtr x="52" y="71"/>
                                    </p:animMotion>
                                  </p:childTnLst>
                                </p:cTn>
                              </p:par>
                              <p:par>
                                <p:cTn id="62" presetID="10"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2000"/>
                                        <p:tgtEl>
                                          <p:spTgt spid="91"/>
                                        </p:tgtEl>
                                      </p:cBhvr>
                                    </p:animEffect>
                                  </p:childTnLst>
                                </p:cTn>
                              </p:par>
                              <p:par>
                                <p:cTn id="65" presetID="64" presetClass="path" presetSubtype="0" accel="50000" decel="50000" fill="hold" grpId="1" nodeType="withEffect">
                                  <p:stCondLst>
                                    <p:cond delay="2000"/>
                                  </p:stCondLst>
                                  <p:childTnLst>
                                    <p:animMotion origin="layout" path="M 3.33333E-6 2.96296E-6 L 3.33333E-6 0.20277 " pathEditMode="relative" rAng="0" ptsTypes="AA">
                                      <p:cBhvr>
                                        <p:cTn id="66" dur="2000" fill="hold"/>
                                        <p:tgtEl>
                                          <p:spTgt spid="91"/>
                                        </p:tgtEl>
                                        <p:attrNameLst>
                                          <p:attrName>ppt_x</p:attrName>
                                          <p:attrName>ppt_y</p:attrName>
                                        </p:attrNameLst>
                                      </p:cBhvr>
                                      <p:rCtr x="0" y="101"/>
                                    </p:animMotion>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2000"/>
                                        <p:tgtEl>
                                          <p:spTgt spid="92"/>
                                        </p:tgtEl>
                                      </p:cBhvr>
                                    </p:animEffect>
                                  </p:childTnLst>
                                </p:cTn>
                              </p:par>
                            </p:childTnLst>
                          </p:cTn>
                        </p:par>
                        <p:par>
                          <p:cTn id="71" fill="hold">
                            <p:stCondLst>
                              <p:cond delay="10000"/>
                            </p:stCondLst>
                            <p:childTnLst>
                              <p:par>
                                <p:cTn id="72" presetID="64" presetClass="path" presetSubtype="0" accel="50000" decel="50000" fill="hold" grpId="1" nodeType="afterEffect">
                                  <p:stCondLst>
                                    <p:cond delay="0"/>
                                  </p:stCondLst>
                                  <p:childTnLst>
                                    <p:animMotion origin="layout" path="M -0.0092 0.00023 L 0.28715 -0.00648 " pathEditMode="relative" rAng="0" ptsTypes="AA">
                                      <p:cBhvr>
                                        <p:cTn id="73" dur="2000" fill="hold"/>
                                        <p:tgtEl>
                                          <p:spTgt spid="92"/>
                                        </p:tgtEl>
                                        <p:attrNameLst>
                                          <p:attrName>ppt_x</p:attrName>
                                          <p:attrName>ppt_y</p:attrName>
                                        </p:attrNameLst>
                                      </p:cBhvr>
                                      <p:rCtr x="148" y="-3"/>
                                    </p:animMotion>
                                  </p:childTnLst>
                                </p:cTn>
                              </p:par>
                            </p:childTnLst>
                          </p:cTn>
                        </p:par>
                        <p:par>
                          <p:cTn id="74" fill="hold">
                            <p:stCondLst>
                              <p:cond delay="12000"/>
                            </p:stCondLst>
                            <p:childTnLst>
                              <p:par>
                                <p:cTn id="75" presetID="10" presetClass="entr" presetSubtype="0" fill="hold"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fade">
                                      <p:cBhvr>
                                        <p:cTn id="77" dur="2000"/>
                                        <p:tgtEl>
                                          <p:spTgt spid="10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mph" presetSubtype="0" fill="hold" nodeType="clickEffect">
                                  <p:stCondLst>
                                    <p:cond delay="0"/>
                                  </p:stCondLst>
                                  <p:childTnLst>
                                    <p:animScale>
                                      <p:cBhvr>
                                        <p:cTn id="81" dur="2000" fill="hold"/>
                                        <p:tgtEl>
                                          <p:spTgt spid="100"/>
                                        </p:tgtEl>
                                      </p:cBhvr>
                                      <p:by x="10000" y="10000"/>
                                    </p:animScale>
                                  </p:childTnLst>
                                </p:cTn>
                              </p:par>
                              <p:par>
                                <p:cTn id="82" presetID="64" presetClass="path" presetSubtype="0" accel="50000" decel="50000" fill="hold" nodeType="withEffect">
                                  <p:stCondLst>
                                    <p:cond delay="0"/>
                                  </p:stCondLst>
                                  <p:childTnLst>
                                    <p:animMotion origin="layout" path="M 4.16667E-6 -1.60962E-6 L 0.04826 0.16559 " pathEditMode="relative" rAng="0" ptsTypes="AA">
                                      <p:cBhvr>
                                        <p:cTn id="83" dur="2000" fill="hold"/>
                                        <p:tgtEl>
                                          <p:spTgt spid="100"/>
                                        </p:tgtEl>
                                        <p:attrNameLst>
                                          <p:attrName>ppt_x</p:attrName>
                                          <p:attrName>ppt_y</p:attrName>
                                        </p:attrNameLst>
                                      </p:cBhvr>
                                      <p:rCtr x="24" y="83"/>
                                    </p:animMotion>
                                  </p:childTnLst>
                                </p:cTn>
                              </p:par>
                            </p:childTnLst>
                          </p:cTn>
                        </p:par>
                        <p:par>
                          <p:cTn id="84" fill="hold">
                            <p:stCondLst>
                              <p:cond delay="2000"/>
                            </p:stCondLst>
                            <p:childTnLst>
                              <p:par>
                                <p:cTn id="85" presetID="10" presetClass="exit" presetSubtype="0" fill="hold" nodeType="afterEffect">
                                  <p:stCondLst>
                                    <p:cond delay="0"/>
                                  </p:stCondLst>
                                  <p:childTnLst>
                                    <p:animEffect transition="out" filter="fade">
                                      <p:cBhvr>
                                        <p:cTn id="86" dur="2000"/>
                                        <p:tgtEl>
                                          <p:spTgt spid="100"/>
                                        </p:tgtEl>
                                      </p:cBhvr>
                                    </p:animEffect>
                                    <p:set>
                                      <p:cBhvr>
                                        <p:cTn id="87" dur="1" fill="hold">
                                          <p:stCondLst>
                                            <p:cond delay="1999"/>
                                          </p:stCondLst>
                                        </p:cTn>
                                        <p:tgtEl>
                                          <p:spTgt spid="100"/>
                                        </p:tgtEl>
                                        <p:attrNameLst>
                                          <p:attrName>style.visibility</p:attrName>
                                        </p:attrNameLst>
                                      </p:cBhvr>
                                      <p:to>
                                        <p:strVal val="hidden"/>
                                      </p:to>
                                    </p:set>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2000"/>
                                        <p:tgtEl>
                                          <p:spTgt spid="102"/>
                                        </p:tgtEl>
                                      </p:cBhvr>
                                    </p:animEffect>
                                  </p:childTnLst>
                                </p:cTn>
                              </p:par>
                            </p:childTnLst>
                          </p:cTn>
                        </p:par>
                        <p:par>
                          <p:cTn id="92" fill="hold">
                            <p:stCondLst>
                              <p:cond delay="6000"/>
                            </p:stCondLst>
                            <p:childTnLst>
                              <p:par>
                                <p:cTn id="93" presetID="35" presetClass="path" presetSubtype="0" accel="50000" decel="50000" fill="hold" grpId="1" nodeType="afterEffect">
                                  <p:stCondLst>
                                    <p:cond delay="0"/>
                                  </p:stCondLst>
                                  <p:childTnLst>
                                    <p:animMotion origin="layout" path="M -0.00226 -0.00209 L -0.66163 -0.00209 " pathEditMode="relative" rAng="0" ptsTypes="AA">
                                      <p:cBhvr>
                                        <p:cTn id="94" dur="2000" fill="hold"/>
                                        <p:tgtEl>
                                          <p:spTgt spid="102"/>
                                        </p:tgtEl>
                                        <p:attrNameLst>
                                          <p:attrName>ppt_x</p:attrName>
                                          <p:attrName>ppt_y</p:attrName>
                                        </p:attrNameLst>
                                      </p:cBhvr>
                                      <p:rCtr x="-330" y="0"/>
                                    </p:animMotion>
                                  </p:childTnLst>
                                </p:cTn>
                              </p:par>
                            </p:childTnLst>
                          </p:cTn>
                        </p:par>
                        <p:par>
                          <p:cTn id="95" fill="hold">
                            <p:stCondLst>
                              <p:cond delay="8000"/>
                            </p:stCondLst>
                            <p:childTnLst>
                              <p:par>
                                <p:cTn id="96" presetID="10" presetClass="exit" presetSubtype="0" fill="hold" grpId="2" nodeType="afterEffect">
                                  <p:stCondLst>
                                    <p:cond delay="0"/>
                                  </p:stCondLst>
                                  <p:childTnLst>
                                    <p:animEffect transition="out" filter="fade">
                                      <p:cBhvr>
                                        <p:cTn id="97" dur="1000"/>
                                        <p:tgtEl>
                                          <p:spTgt spid="102"/>
                                        </p:tgtEl>
                                      </p:cBhvr>
                                    </p:animEffect>
                                    <p:set>
                                      <p:cBhvr>
                                        <p:cTn id="98" dur="1" fill="hold">
                                          <p:stCondLst>
                                            <p:cond delay="999"/>
                                          </p:stCondLst>
                                        </p:cTn>
                                        <p:tgtEl>
                                          <p:spTgt spid="102"/>
                                        </p:tgtEl>
                                        <p:attrNameLst>
                                          <p:attrName>style.visibility</p:attrName>
                                        </p:attrNameLst>
                                      </p:cBhvr>
                                      <p:to>
                                        <p:strVal val="hidden"/>
                                      </p:to>
                                    </p:set>
                                  </p:childTnLst>
                                </p:cTn>
                              </p:par>
                            </p:childTnLst>
                          </p:cTn>
                        </p:par>
                        <p:par>
                          <p:cTn id="99" fill="hold">
                            <p:stCondLst>
                              <p:cond delay="9000"/>
                            </p:stCondLst>
                            <p:childTnLst>
                              <p:par>
                                <p:cTn id="100" presetID="10"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2000"/>
                                        <p:tgtEl>
                                          <p:spTgt spid="65"/>
                                        </p:tgtEl>
                                      </p:cBhvr>
                                    </p:animEffect>
                                  </p:childTnLst>
                                </p:cTn>
                              </p:par>
                            </p:childTnLst>
                          </p:cTn>
                        </p:par>
                        <p:par>
                          <p:cTn id="103" fill="hold">
                            <p:stCondLst>
                              <p:cond delay="11000"/>
                            </p:stCondLst>
                            <p:childTnLst>
                              <p:par>
                                <p:cTn id="104" presetID="6" presetClass="emph" presetSubtype="0" fill="hold" nodeType="afterEffect">
                                  <p:stCondLst>
                                    <p:cond delay="0"/>
                                  </p:stCondLst>
                                  <p:childTnLst>
                                    <p:animScale>
                                      <p:cBhvr>
                                        <p:cTn id="105" dur="2000" fill="hold"/>
                                        <p:tgtEl>
                                          <p:spTgt spid="65"/>
                                        </p:tgtEl>
                                      </p:cBhvr>
                                      <p:by x="500000" y="500000"/>
                                    </p:animScale>
                                  </p:childTnLst>
                                </p:cTn>
                              </p:par>
                              <p:par>
                                <p:cTn id="106" presetID="10" presetClass="exit" presetSubtype="0" fill="hold" nodeType="withEffect">
                                  <p:stCondLst>
                                    <p:cond delay="0"/>
                                  </p:stCondLst>
                                  <p:childTnLst>
                                    <p:animEffect transition="out" filter="fade">
                                      <p:cBhvr>
                                        <p:cTn id="107" dur="2000"/>
                                        <p:tgtEl>
                                          <p:spTgt spid="5122"/>
                                        </p:tgtEl>
                                      </p:cBhvr>
                                    </p:animEffect>
                                    <p:set>
                                      <p:cBhvr>
                                        <p:cTn id="108" dur="1" fill="hold">
                                          <p:stCondLst>
                                            <p:cond delay="1999"/>
                                          </p:stCondLst>
                                        </p:cTn>
                                        <p:tgtEl>
                                          <p:spTgt spid="5122"/>
                                        </p:tgtEl>
                                        <p:attrNameLst>
                                          <p:attrName>style.visibility</p:attrName>
                                        </p:attrNameLst>
                                      </p:cBhvr>
                                      <p:to>
                                        <p:strVal val="hidden"/>
                                      </p:to>
                                    </p:set>
                                  </p:childTnLst>
                                </p:cTn>
                              </p:par>
                              <p:par>
                                <p:cTn id="109" presetID="56" presetClass="path" presetSubtype="0" accel="50000" decel="50000" fill="hold" nodeType="withEffect">
                                  <p:stCondLst>
                                    <p:cond delay="0"/>
                                  </p:stCondLst>
                                  <p:childTnLst>
                                    <p:animMotion origin="layout" path="M -0.3382 0.24353 L 0.00781 -5.73543E-7 " pathEditMode="relative" rAng="0" ptsTypes="AA">
                                      <p:cBhvr>
                                        <p:cTn id="110" dur="2000" fill="hold"/>
                                        <p:tgtEl>
                                          <p:spTgt spid="65"/>
                                        </p:tgtEl>
                                        <p:attrNameLst>
                                          <p:attrName>ppt_x</p:attrName>
                                          <p:attrName>ppt_y</p:attrName>
                                        </p:attrNameLst>
                                      </p:cBhvr>
                                      <p:rCtr x="173" y="-122"/>
                                    </p:animMotion>
                                  </p:childTnLst>
                                </p:cTn>
                              </p:par>
                            </p:childTnLst>
                          </p:cTn>
                        </p:par>
                      </p:childTnLst>
                    </p:cTn>
                  </p:par>
                  <p:par>
                    <p:cTn id="111" fill="hold">
                      <p:stCondLst>
                        <p:cond delay="indefinite"/>
                      </p:stCondLst>
                      <p:childTnLst>
                        <p:par>
                          <p:cTn id="112" fill="hold">
                            <p:stCondLst>
                              <p:cond delay="0"/>
                            </p:stCondLst>
                            <p:childTnLst>
                              <p:par>
                                <p:cTn id="113" presetID="27" presetClass="entr" presetSubtype="0" fill="hold" grpId="0" nodeType="clickEffect">
                                  <p:stCondLst>
                                    <p:cond delay="0"/>
                                  </p:stCondLst>
                                  <p:iterate type="lt">
                                    <p:tmPct val="50000"/>
                                  </p:iterate>
                                  <p:childTnLst>
                                    <p:set>
                                      <p:cBhvr>
                                        <p:cTn id="114" dur="1" fill="hold">
                                          <p:stCondLst>
                                            <p:cond delay="0"/>
                                          </p:stCondLst>
                                        </p:cTn>
                                        <p:tgtEl>
                                          <p:spTgt spid="62"/>
                                        </p:tgtEl>
                                        <p:attrNameLst>
                                          <p:attrName>style.visibility</p:attrName>
                                        </p:attrNameLst>
                                      </p:cBhvr>
                                      <p:to>
                                        <p:strVal val="visible"/>
                                      </p:to>
                                    </p:set>
                                    <p:anim calcmode="discrete" valueType="clr">
                                      <p:cBhvr override="childStyle">
                                        <p:cTn id="115" dur="100"/>
                                        <p:tgtEl>
                                          <p:spTgt spid="62"/>
                                        </p:tgtEl>
                                        <p:attrNameLst>
                                          <p:attrName>style.color</p:attrName>
                                        </p:attrNameLst>
                                      </p:cBhvr>
                                      <p:tavLst>
                                        <p:tav tm="0">
                                          <p:val>
                                            <p:clrVal>
                                              <a:schemeClr val="accent2"/>
                                            </p:clrVal>
                                          </p:val>
                                        </p:tav>
                                        <p:tav tm="50000">
                                          <p:val>
                                            <p:clrVal>
                                              <a:schemeClr val="hlink"/>
                                            </p:clrVal>
                                          </p:val>
                                        </p:tav>
                                      </p:tavLst>
                                    </p:anim>
                                    <p:anim calcmode="discrete" valueType="clr">
                                      <p:cBhvr>
                                        <p:cTn id="116" dur="100"/>
                                        <p:tgtEl>
                                          <p:spTgt spid="62"/>
                                        </p:tgtEl>
                                        <p:attrNameLst>
                                          <p:attrName>fillcolor</p:attrName>
                                        </p:attrNameLst>
                                      </p:cBhvr>
                                      <p:tavLst>
                                        <p:tav tm="0">
                                          <p:val>
                                            <p:clrVal>
                                              <a:schemeClr val="accent2"/>
                                            </p:clrVal>
                                          </p:val>
                                        </p:tav>
                                        <p:tav tm="50000">
                                          <p:val>
                                            <p:clrVal>
                                              <a:schemeClr val="hlink"/>
                                            </p:clrVal>
                                          </p:val>
                                        </p:tav>
                                      </p:tavLst>
                                    </p:anim>
                                    <p:set>
                                      <p:cBhvr>
                                        <p:cTn id="117" dur="100"/>
                                        <p:tgtEl>
                                          <p:spTgt spid="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91" grpId="0" animBg="1"/>
      <p:bldP spid="91" grpId="1" animBg="1"/>
      <p:bldP spid="92" grpId="0" animBg="1"/>
      <p:bldP spid="92" grpId="1" animBg="1"/>
      <p:bldP spid="102" grpId="0" animBg="1"/>
      <p:bldP spid="102" grpId="1" animBg="1"/>
      <p:bldP spid="102" grpId="2" animBg="1"/>
      <p:bldP spid="6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Gerade Verbindung 89"/>
          <p:cNvCxnSpPr/>
          <p:nvPr/>
        </p:nvCxnSpPr>
        <p:spPr>
          <a:xfrm rot="16200000" flipH="1">
            <a:off x="4236942" y="2998598"/>
            <a:ext cx="829682" cy="22965"/>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rot="5400000" flipH="1" flipV="1">
            <a:off x="4902943" y="2956002"/>
            <a:ext cx="562174" cy="496921"/>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3388371" y="3709479"/>
            <a:ext cx="1614701" cy="15606"/>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rot="16200000" flipH="1">
            <a:off x="3845236" y="2926250"/>
            <a:ext cx="562174" cy="556424"/>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rot="5400000">
            <a:off x="3855274" y="3958494"/>
            <a:ext cx="542098" cy="556424"/>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rot="5400000" flipH="1" flipV="1">
            <a:off x="4291360" y="4418321"/>
            <a:ext cx="706459" cy="0"/>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rot="5400000" flipH="1">
            <a:off x="4890094" y="3965358"/>
            <a:ext cx="587874" cy="496921"/>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a:off x="4935570" y="3706725"/>
            <a:ext cx="825057" cy="8840"/>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2169551" y="3709479"/>
            <a:ext cx="539844"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MAC/ARP</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grpSp>
        <p:nvGrpSpPr>
          <p:cNvPr id="2" name="Gruppieren 25"/>
          <p:cNvGrpSpPr/>
          <p:nvPr/>
        </p:nvGrpSpPr>
        <p:grpSpPr>
          <a:xfrm>
            <a:off x="916517" y="3125837"/>
            <a:ext cx="1361670" cy="1361670"/>
            <a:chOff x="1125525" y="2030941"/>
            <a:chExt cx="1361670" cy="1361670"/>
          </a:xfrm>
        </p:grpSpPr>
        <p:sp>
          <p:nvSpPr>
            <p:cNvPr id="18" name="Ellipse 17"/>
            <p:cNvSpPr/>
            <p:nvPr/>
          </p:nvSpPr>
          <p:spPr>
            <a:xfrm>
              <a:off x="1125525"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68909" y="2157609"/>
              <a:ext cx="1009650" cy="942975"/>
            </a:xfrm>
            <a:prstGeom prst="rect">
              <a:avLst/>
            </a:prstGeom>
            <a:noFill/>
            <a:ln w="9525">
              <a:noFill/>
              <a:miter lim="800000"/>
              <a:headEnd/>
              <a:tailEnd/>
            </a:ln>
          </p:spPr>
        </p:pic>
      </p:grpSp>
      <p:grpSp>
        <p:nvGrpSpPr>
          <p:cNvPr id="8" name="Gruppieren 47"/>
          <p:cNvGrpSpPr/>
          <p:nvPr/>
        </p:nvGrpSpPr>
        <p:grpSpPr>
          <a:xfrm>
            <a:off x="2709395" y="3369991"/>
            <a:ext cx="678976" cy="678976"/>
            <a:chOff x="3150265" y="2031281"/>
            <a:chExt cx="1361670" cy="1361670"/>
          </a:xfrm>
        </p:grpSpPr>
        <p:sp>
          <p:nvSpPr>
            <p:cNvPr id="49" name="Ellipse 48"/>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9" name="Gruppieren 77"/>
          <p:cNvGrpSpPr/>
          <p:nvPr/>
        </p:nvGrpSpPr>
        <p:grpSpPr>
          <a:xfrm>
            <a:off x="4305101" y="3386115"/>
            <a:ext cx="678976" cy="678976"/>
            <a:chOff x="3150265" y="2031281"/>
            <a:chExt cx="1361670" cy="1361670"/>
          </a:xfrm>
        </p:grpSpPr>
        <p:sp>
          <p:nvSpPr>
            <p:cNvPr id="79" name="Ellipse 78"/>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sp>
        <p:nvSpPr>
          <p:cNvPr id="84" name="Ellipse 83"/>
          <p:cNvSpPr/>
          <p:nvPr/>
        </p:nvSpPr>
        <p:spPr>
          <a:xfrm>
            <a:off x="2101375" y="362315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0" name="Gruppieren 94"/>
          <p:cNvGrpSpPr/>
          <p:nvPr/>
        </p:nvGrpSpPr>
        <p:grpSpPr>
          <a:xfrm>
            <a:off x="330952" y="2251845"/>
            <a:ext cx="2725725" cy="633735"/>
            <a:chOff x="685800" y="1874525"/>
            <a:chExt cx="2725725" cy="633735"/>
          </a:xfrm>
        </p:grpSpPr>
        <p:sp>
          <p:nvSpPr>
            <p:cNvPr id="94" name="Abgerundetes Rechteck 93"/>
            <p:cNvSpPr/>
            <p:nvPr/>
          </p:nvSpPr>
          <p:spPr>
            <a:xfrm>
              <a:off x="685800" y="1874525"/>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3" name="Textfeld 92"/>
            <p:cNvSpPr txBox="1"/>
            <p:nvPr/>
          </p:nvSpPr>
          <p:spPr>
            <a:xfrm>
              <a:off x="859644" y="2013030"/>
              <a:ext cx="2551881" cy="369332"/>
            </a:xfrm>
            <a:prstGeom prst="rect">
              <a:avLst/>
            </a:prstGeom>
            <a:noFill/>
            <a:ln>
              <a:solidFill>
                <a:srgbClr val="FFCC00"/>
              </a:solidFill>
            </a:ln>
          </p:spPr>
          <p:txBody>
            <a:bodyPr wrap="square" rtlCol="0">
              <a:spAutoFit/>
            </a:bodyPr>
            <a:lstStyle/>
            <a:p>
              <a:r>
                <a:rPr lang="de-CH" b="1" dirty="0" smtClean="0">
                  <a:solidFill>
                    <a:schemeClr val="bg1"/>
                  </a:solidFill>
                </a:rPr>
                <a:t>Who </a:t>
              </a:r>
              <a:r>
                <a:rPr lang="de-CH" b="1" dirty="0" err="1" smtClean="0">
                  <a:solidFill>
                    <a:schemeClr val="bg1"/>
                  </a:solidFill>
                </a:rPr>
                <a:t>has</a:t>
              </a:r>
              <a:r>
                <a:rPr lang="de-CH" b="1" dirty="0" smtClean="0">
                  <a:solidFill>
                    <a:schemeClr val="bg1"/>
                  </a:solidFill>
                </a:rPr>
                <a:t> 212.71.15.130</a:t>
              </a:r>
              <a:endParaRPr lang="de-CH" b="1" dirty="0">
                <a:solidFill>
                  <a:schemeClr val="bg1"/>
                </a:solidFill>
              </a:endParaRPr>
            </a:p>
          </p:txBody>
        </p:sp>
      </p:grpSp>
      <p:sp>
        <p:nvSpPr>
          <p:cNvPr id="102" name="Ellipse 101"/>
          <p:cNvSpPr/>
          <p:nvPr/>
        </p:nvSpPr>
        <p:spPr>
          <a:xfrm>
            <a:off x="8346369" y="3525402"/>
            <a:ext cx="453609" cy="453609"/>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9" name="Gruppieren 77"/>
          <p:cNvGrpSpPr/>
          <p:nvPr/>
        </p:nvGrpSpPr>
        <p:grpSpPr>
          <a:xfrm>
            <a:off x="3508623" y="4180966"/>
            <a:ext cx="678976" cy="678976"/>
            <a:chOff x="3150265" y="2031281"/>
            <a:chExt cx="1361670" cy="1361670"/>
          </a:xfrm>
        </p:grpSpPr>
        <p:sp>
          <p:nvSpPr>
            <p:cNvPr id="120" name="Ellipse 119"/>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1"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122" name="Gruppieren 77"/>
          <p:cNvGrpSpPr/>
          <p:nvPr/>
        </p:nvGrpSpPr>
        <p:grpSpPr>
          <a:xfrm>
            <a:off x="4323778" y="4472993"/>
            <a:ext cx="678976" cy="678976"/>
            <a:chOff x="3150265" y="2031281"/>
            <a:chExt cx="1361670" cy="1361670"/>
          </a:xfrm>
        </p:grpSpPr>
        <p:sp>
          <p:nvSpPr>
            <p:cNvPr id="123" name="Ellipse 122"/>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4"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125" name="Gruppieren 77"/>
          <p:cNvGrpSpPr/>
          <p:nvPr/>
        </p:nvGrpSpPr>
        <p:grpSpPr>
          <a:xfrm>
            <a:off x="5168754" y="4156915"/>
            <a:ext cx="678976" cy="678976"/>
            <a:chOff x="3150265" y="2031281"/>
            <a:chExt cx="1361670" cy="1361670"/>
          </a:xfrm>
        </p:grpSpPr>
        <p:sp>
          <p:nvSpPr>
            <p:cNvPr id="126" name="Ellipse 125"/>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7"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128" name="Gruppieren 77"/>
          <p:cNvGrpSpPr/>
          <p:nvPr/>
        </p:nvGrpSpPr>
        <p:grpSpPr>
          <a:xfrm>
            <a:off x="5508242" y="3376077"/>
            <a:ext cx="678976" cy="678976"/>
            <a:chOff x="3150265" y="2031281"/>
            <a:chExt cx="1361670" cy="1361670"/>
          </a:xfrm>
        </p:grpSpPr>
        <p:sp>
          <p:nvSpPr>
            <p:cNvPr id="129" name="Ellipse 128"/>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131" name="Gruppieren 77"/>
          <p:cNvGrpSpPr/>
          <p:nvPr/>
        </p:nvGrpSpPr>
        <p:grpSpPr>
          <a:xfrm>
            <a:off x="5168754" y="2480637"/>
            <a:ext cx="678976" cy="678976"/>
            <a:chOff x="3150265" y="2031281"/>
            <a:chExt cx="1361670" cy="1361670"/>
          </a:xfrm>
        </p:grpSpPr>
        <p:sp>
          <p:nvSpPr>
            <p:cNvPr id="132" name="Ellipse 131"/>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3"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134" name="Gruppieren 77"/>
          <p:cNvGrpSpPr/>
          <p:nvPr/>
        </p:nvGrpSpPr>
        <p:grpSpPr>
          <a:xfrm>
            <a:off x="4305102" y="2080706"/>
            <a:ext cx="678976" cy="678976"/>
            <a:chOff x="3150265" y="2031281"/>
            <a:chExt cx="1361670" cy="1361670"/>
          </a:xfrm>
        </p:grpSpPr>
        <p:sp>
          <p:nvSpPr>
            <p:cNvPr id="135" name="Ellipse 134"/>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6"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137" name="Gruppieren 77"/>
          <p:cNvGrpSpPr/>
          <p:nvPr/>
        </p:nvGrpSpPr>
        <p:grpSpPr>
          <a:xfrm>
            <a:off x="3508623" y="2480637"/>
            <a:ext cx="678976" cy="678976"/>
            <a:chOff x="3150265" y="2031281"/>
            <a:chExt cx="1361670" cy="1361670"/>
          </a:xfrm>
        </p:grpSpPr>
        <p:sp>
          <p:nvSpPr>
            <p:cNvPr id="138" name="Ellipse 137"/>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9"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cxnSp>
        <p:nvCxnSpPr>
          <p:cNvPr id="143" name="Gerade Verbindung 142"/>
          <p:cNvCxnSpPr/>
          <p:nvPr/>
        </p:nvCxnSpPr>
        <p:spPr>
          <a:xfrm>
            <a:off x="6138711" y="3696687"/>
            <a:ext cx="1960260" cy="18970"/>
          </a:xfrm>
          <a:prstGeom prst="line">
            <a:avLst/>
          </a:prstGeom>
          <a:ln w="1270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146" name="Ellipse 145"/>
          <p:cNvSpPr/>
          <p:nvPr/>
        </p:nvSpPr>
        <p:spPr>
          <a:xfrm>
            <a:off x="2973102" y="364151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7" name="Ellipse 146"/>
          <p:cNvSpPr/>
          <p:nvPr/>
        </p:nvSpPr>
        <p:spPr>
          <a:xfrm>
            <a:off x="4545000" y="362676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8" name="Ellipse 147"/>
          <p:cNvSpPr/>
          <p:nvPr/>
        </p:nvSpPr>
        <p:spPr>
          <a:xfrm>
            <a:off x="4546491" y="3625292"/>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9" name="Ellipse 148"/>
          <p:cNvSpPr/>
          <p:nvPr/>
        </p:nvSpPr>
        <p:spPr>
          <a:xfrm>
            <a:off x="4545941" y="3624742"/>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0" name="Ellipse 149"/>
          <p:cNvSpPr/>
          <p:nvPr/>
        </p:nvSpPr>
        <p:spPr>
          <a:xfrm>
            <a:off x="4545391" y="3627517"/>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1" name="Ellipse 150"/>
          <p:cNvSpPr/>
          <p:nvPr/>
        </p:nvSpPr>
        <p:spPr>
          <a:xfrm>
            <a:off x="4548166" y="3626967"/>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2" name="Ellipse 151"/>
          <p:cNvSpPr/>
          <p:nvPr/>
        </p:nvSpPr>
        <p:spPr>
          <a:xfrm>
            <a:off x="4540966" y="3623092"/>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3" name="Ellipse 152"/>
          <p:cNvSpPr/>
          <p:nvPr/>
        </p:nvSpPr>
        <p:spPr>
          <a:xfrm>
            <a:off x="4543741" y="3622542"/>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4" name="Ellipse 153"/>
          <p:cNvSpPr/>
          <p:nvPr/>
        </p:nvSpPr>
        <p:spPr>
          <a:xfrm>
            <a:off x="5715648" y="3641510"/>
            <a:ext cx="167150" cy="16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8" name="Abgerundetes Rechteck 6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69" name="Abgerundetes Rechteck 68">
            <a:hlinkClick r:id="rId5"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70" name="Abgerundetes Rechteck 69"/>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71" name="Abgerundetes Rechteck 7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72" name="Abgerundetes Rechteck 7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73" name="Abgerundetes Rechteck 7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
                                        </p:tgtEl>
                                      </p:cBhvr>
                                      <p:by x="10000" y="10000"/>
                                    </p:animScale>
                                  </p:childTnLst>
                                </p:cTn>
                              </p:par>
                              <p:par>
                                <p:cTn id="12" presetID="42" presetClass="path" presetSubtype="0" accel="50000" decel="50000" fill="hold" nodeType="withEffect">
                                  <p:stCondLst>
                                    <p:cond delay="0"/>
                                  </p:stCondLst>
                                  <p:childTnLst>
                                    <p:animMotion origin="layout" path="M 5.55556E-7 3.47826E-6 L 5.55556E-7 0.16281 " pathEditMode="relative" rAng="0" ptsTypes="AA">
                                      <p:cBhvr>
                                        <p:cTn id="13" dur="2000" fill="hold"/>
                                        <p:tgtEl>
                                          <p:spTgt spid="10"/>
                                        </p:tgtEl>
                                        <p:attrNameLst>
                                          <p:attrName>ppt_x</p:attrName>
                                          <p:attrName>ppt_y</p:attrName>
                                        </p:attrNameLst>
                                      </p:cBhvr>
                                      <p:rCtr x="0" y="81"/>
                                    </p:animMotion>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2000"/>
                                        <p:tgtEl>
                                          <p:spTgt spid="84"/>
                                        </p:tgtEl>
                                      </p:cBhvr>
                                    </p:animEffect>
                                  </p:childTnLst>
                                </p:cTn>
                              </p:par>
                            </p:childTnLst>
                          </p:cTn>
                        </p:par>
                        <p:par>
                          <p:cTn id="22" fill="hold">
                            <p:stCondLst>
                              <p:cond delay="6000"/>
                            </p:stCondLst>
                            <p:childTnLst>
                              <p:par>
                                <p:cTn id="23" presetID="63" presetClass="path" presetSubtype="0" accel="50000" decel="50000" fill="hold" grpId="1" nodeType="afterEffect">
                                  <p:stCondLst>
                                    <p:cond delay="0"/>
                                  </p:stCondLst>
                                  <p:childTnLst>
                                    <p:animMotion origin="layout" path="M 1.11111E-6 -4.16609E-6 L 0.09444 -4.16609E-6 " pathEditMode="relative" rAng="0" ptsTypes="AA">
                                      <p:cBhvr>
                                        <p:cTn id="24" dur="2000" fill="hold"/>
                                        <p:tgtEl>
                                          <p:spTgt spid="84"/>
                                        </p:tgtEl>
                                        <p:attrNameLst>
                                          <p:attrName>ppt_x</p:attrName>
                                          <p:attrName>ppt_y</p:attrName>
                                        </p:attrNameLst>
                                      </p:cBhvr>
                                      <p:rCtr x="47" y="0"/>
                                    </p:animMotion>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2000"/>
                                        <p:tgtEl>
                                          <p:spTgt spid="146"/>
                                        </p:tgtEl>
                                      </p:cBhvr>
                                    </p:animEffect>
                                  </p:childTnLst>
                                </p:cTn>
                              </p:par>
                            </p:childTnLst>
                          </p:cTn>
                        </p:par>
                        <p:par>
                          <p:cTn id="29" fill="hold">
                            <p:stCondLst>
                              <p:cond delay="10000"/>
                            </p:stCondLst>
                            <p:childTnLst>
                              <p:par>
                                <p:cTn id="30" presetID="63" presetClass="path" presetSubtype="0" accel="50000" decel="50000" fill="hold" grpId="1" nodeType="afterEffect">
                                  <p:stCondLst>
                                    <p:cond delay="0"/>
                                  </p:stCondLst>
                                  <p:childTnLst>
                                    <p:animMotion origin="layout" path="M -0.00087 -0.00255 L 0.17101 -0.00463 " pathEditMode="relative" rAng="0" ptsTypes="AA">
                                      <p:cBhvr>
                                        <p:cTn id="31" dur="2000" fill="hold"/>
                                        <p:tgtEl>
                                          <p:spTgt spid="146"/>
                                        </p:tgtEl>
                                        <p:attrNameLst>
                                          <p:attrName>ppt_x</p:attrName>
                                          <p:attrName>ppt_y</p:attrName>
                                        </p:attrNameLst>
                                      </p:cBhvr>
                                      <p:rCtr x="86" y="-1"/>
                                    </p:animMotion>
                                  </p:childTnLst>
                                </p:cTn>
                              </p:par>
                            </p:childTnLst>
                          </p:cTn>
                        </p:par>
                        <p:par>
                          <p:cTn id="32" fill="hold">
                            <p:stCondLst>
                              <p:cond delay="12000"/>
                            </p:stCondLst>
                            <p:childTnLst>
                              <p:par>
                                <p:cTn id="33" presetID="10" presetClass="entr" presetSubtype="0" fill="hold" grpId="0" nodeType="after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2000"/>
                                        <p:tgtEl>
                                          <p:spTgt spid="147"/>
                                        </p:tgtEl>
                                      </p:cBhvr>
                                    </p:animEffect>
                                  </p:childTnLst>
                                </p:cTn>
                              </p:par>
                              <p:par>
                                <p:cTn id="36" presetID="63" presetClass="path" presetSubtype="0" accel="50000" decel="50000" fill="hold" grpId="1" nodeType="withEffect">
                                  <p:stCondLst>
                                    <p:cond delay="2000"/>
                                  </p:stCondLst>
                                  <p:childTnLst>
                                    <p:animMotion origin="layout" path="M -0.00086 -0.00254 L -0.08854 -0.11826 " pathEditMode="relative" rAng="0" ptsTypes="AA">
                                      <p:cBhvr>
                                        <p:cTn id="37" dur="2000" fill="hold"/>
                                        <p:tgtEl>
                                          <p:spTgt spid="147"/>
                                        </p:tgtEl>
                                        <p:attrNameLst>
                                          <p:attrName>ppt_x</p:attrName>
                                          <p:attrName>ppt_y</p:attrName>
                                        </p:attrNameLst>
                                      </p:cBhvr>
                                      <p:rCtr x="-44" y="-58"/>
                                    </p:animMotion>
                                  </p:childTnLst>
                                </p:cTn>
                              </p:par>
                              <p:par>
                                <p:cTn id="38" presetID="10" presetClass="entr" presetSubtype="0" fill="hold" grpId="0" nodeType="with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fade">
                                      <p:cBhvr>
                                        <p:cTn id="40" dur="2000"/>
                                        <p:tgtEl>
                                          <p:spTgt spid="148"/>
                                        </p:tgtEl>
                                      </p:cBhvr>
                                    </p:animEffect>
                                  </p:childTnLst>
                                </p:cTn>
                              </p:par>
                              <p:par>
                                <p:cTn id="41" presetID="63" presetClass="path" presetSubtype="0" accel="50000" decel="50000" fill="hold" grpId="1" nodeType="withEffect">
                                  <p:stCondLst>
                                    <p:cond delay="2000"/>
                                  </p:stCondLst>
                                  <p:childTnLst>
                                    <p:animMotion origin="layout" path="M -0.00104 -0.00231 L -0.00052 -0.16848 " pathEditMode="relative" rAng="0" ptsTypes="AA">
                                      <p:cBhvr>
                                        <p:cTn id="42" dur="2000" fill="hold"/>
                                        <p:tgtEl>
                                          <p:spTgt spid="148"/>
                                        </p:tgtEl>
                                        <p:attrNameLst>
                                          <p:attrName>ppt_x</p:attrName>
                                          <p:attrName>ppt_y</p:attrName>
                                        </p:attrNameLst>
                                      </p:cBhvr>
                                      <p:rCtr x="0" y="-83"/>
                                    </p:animMotion>
                                  </p:childTnLst>
                                </p:cTn>
                              </p:par>
                              <p:par>
                                <p:cTn id="43" presetID="10" presetClass="entr" presetSubtype="0" fill="hold" grpId="0"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2000"/>
                                        <p:tgtEl>
                                          <p:spTgt spid="149"/>
                                        </p:tgtEl>
                                      </p:cBhvr>
                                    </p:animEffect>
                                  </p:childTnLst>
                                </p:cTn>
                              </p:par>
                              <p:par>
                                <p:cTn id="46" presetID="63" presetClass="path" presetSubtype="0" accel="50000" decel="50000" fill="hold" grpId="1" nodeType="withEffect">
                                  <p:stCondLst>
                                    <p:cond delay="2000"/>
                                  </p:stCondLst>
                                  <p:childTnLst>
                                    <p:animMotion origin="layout" path="M -0.00104 -0.00231 L 0.08247 -0.12312 " pathEditMode="relative" rAng="0" ptsTypes="AA">
                                      <p:cBhvr>
                                        <p:cTn id="47" dur="2000" fill="hold"/>
                                        <p:tgtEl>
                                          <p:spTgt spid="149"/>
                                        </p:tgtEl>
                                        <p:attrNameLst>
                                          <p:attrName>ppt_x</p:attrName>
                                          <p:attrName>ppt_y</p:attrName>
                                        </p:attrNameLst>
                                      </p:cBhvr>
                                      <p:rCtr x="42" y="-60"/>
                                    </p:animMotion>
                                  </p:childTnLst>
                                </p:cTn>
                              </p:par>
                              <p:par>
                                <p:cTn id="48" presetID="10" presetClass="entr" presetSubtype="0" fill="hold" grpId="0" nodeType="with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fade">
                                      <p:cBhvr>
                                        <p:cTn id="50" dur="2000"/>
                                        <p:tgtEl>
                                          <p:spTgt spid="150"/>
                                        </p:tgtEl>
                                      </p:cBhvr>
                                    </p:animEffect>
                                  </p:childTnLst>
                                </p:cTn>
                              </p:par>
                              <p:par>
                                <p:cTn id="51" presetID="63" presetClass="path" presetSubtype="0" accel="50000" decel="50000" fill="hold" grpId="1" nodeType="withEffect">
                                  <p:stCondLst>
                                    <p:cond delay="2000"/>
                                  </p:stCondLst>
                                  <p:childTnLst>
                                    <p:animMotion origin="layout" path="M -0.00104 -0.00254 L 0.12031 -0.00254 " pathEditMode="relative" rAng="0" ptsTypes="AA">
                                      <p:cBhvr>
                                        <p:cTn id="52" dur="2000" fill="hold"/>
                                        <p:tgtEl>
                                          <p:spTgt spid="150"/>
                                        </p:tgtEl>
                                        <p:attrNameLst>
                                          <p:attrName>ppt_x</p:attrName>
                                          <p:attrName>ppt_y</p:attrName>
                                        </p:attrNameLst>
                                      </p:cBhvr>
                                      <p:rCtr x="61" y="0"/>
                                    </p:animMotion>
                                  </p:childTnLst>
                                </p:cTn>
                              </p:par>
                              <p:par>
                                <p:cTn id="53" presetID="10" presetClass="entr" presetSubtype="0" fill="hold" grpId="0" nodeType="with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2000"/>
                                        <p:tgtEl>
                                          <p:spTgt spid="151"/>
                                        </p:tgtEl>
                                      </p:cBhvr>
                                    </p:animEffect>
                                  </p:childTnLst>
                                </p:cTn>
                              </p:par>
                              <p:par>
                                <p:cTn id="56" presetID="63" presetClass="path" presetSubtype="0" accel="50000" decel="50000" fill="hold" grpId="1" nodeType="withEffect">
                                  <p:stCondLst>
                                    <p:cond delay="2000"/>
                                  </p:stCondLst>
                                  <p:childTnLst>
                                    <p:animMotion origin="layout" path="M -0.00122 -0.00254 L 0.08333 0.11525 " pathEditMode="relative" rAng="0" ptsTypes="AA">
                                      <p:cBhvr>
                                        <p:cTn id="57" dur="2000" fill="hold"/>
                                        <p:tgtEl>
                                          <p:spTgt spid="151"/>
                                        </p:tgtEl>
                                        <p:attrNameLst>
                                          <p:attrName>ppt_x</p:attrName>
                                          <p:attrName>ppt_y</p:attrName>
                                        </p:attrNameLst>
                                      </p:cBhvr>
                                      <p:rCtr x="42" y="59"/>
                                    </p:animMotion>
                                  </p:childTnLst>
                                </p:cTn>
                              </p:par>
                              <p:par>
                                <p:cTn id="58" presetID="10" presetClass="entr" presetSubtype="0" fill="hold" grpId="0" nodeType="withEffect">
                                  <p:stCondLst>
                                    <p:cond delay="0"/>
                                  </p:stCondLst>
                                  <p:childTnLst>
                                    <p:set>
                                      <p:cBhvr>
                                        <p:cTn id="59" dur="1" fill="hold">
                                          <p:stCondLst>
                                            <p:cond delay="0"/>
                                          </p:stCondLst>
                                        </p:cTn>
                                        <p:tgtEl>
                                          <p:spTgt spid="152"/>
                                        </p:tgtEl>
                                        <p:attrNameLst>
                                          <p:attrName>style.visibility</p:attrName>
                                        </p:attrNameLst>
                                      </p:cBhvr>
                                      <p:to>
                                        <p:strVal val="visible"/>
                                      </p:to>
                                    </p:set>
                                    <p:animEffect transition="in" filter="fade">
                                      <p:cBhvr>
                                        <p:cTn id="60" dur="2000"/>
                                        <p:tgtEl>
                                          <p:spTgt spid="152"/>
                                        </p:tgtEl>
                                      </p:cBhvr>
                                    </p:animEffect>
                                  </p:childTnLst>
                                </p:cTn>
                              </p:par>
                              <p:par>
                                <p:cTn id="61" presetID="63" presetClass="path" presetSubtype="0" accel="50000" decel="50000" fill="hold" grpId="1" nodeType="withEffect">
                                  <p:stCondLst>
                                    <p:cond delay="2000"/>
                                  </p:stCondLst>
                                  <p:childTnLst>
                                    <p:animMotion origin="layout" path="M -0.00052 -0.00209 L -0.08733 0.11155 " pathEditMode="relative" rAng="0" ptsTypes="AA">
                                      <p:cBhvr>
                                        <p:cTn id="62" dur="2000" fill="hold"/>
                                        <p:tgtEl>
                                          <p:spTgt spid="152"/>
                                        </p:tgtEl>
                                        <p:attrNameLst>
                                          <p:attrName>ppt_x</p:attrName>
                                          <p:attrName>ppt_y</p:attrName>
                                        </p:attrNameLst>
                                      </p:cBhvr>
                                      <p:rCtr x="-43" y="57"/>
                                    </p:animMotion>
                                  </p:childTnLst>
                                </p:cTn>
                              </p:par>
                              <p:par>
                                <p:cTn id="63" presetID="10" presetClass="entr" presetSubtype="0" fill="hold" grpId="0" nodeType="withEffect">
                                  <p:stCondLst>
                                    <p:cond delay="0"/>
                                  </p:stCondLst>
                                  <p:childTnLst>
                                    <p:set>
                                      <p:cBhvr>
                                        <p:cTn id="64" dur="1" fill="hold">
                                          <p:stCondLst>
                                            <p:cond delay="0"/>
                                          </p:stCondLst>
                                        </p:cTn>
                                        <p:tgtEl>
                                          <p:spTgt spid="153"/>
                                        </p:tgtEl>
                                        <p:attrNameLst>
                                          <p:attrName>style.visibility</p:attrName>
                                        </p:attrNameLst>
                                      </p:cBhvr>
                                      <p:to>
                                        <p:strVal val="visible"/>
                                      </p:to>
                                    </p:set>
                                    <p:animEffect transition="in" filter="fade">
                                      <p:cBhvr>
                                        <p:cTn id="65" dur="2000"/>
                                        <p:tgtEl>
                                          <p:spTgt spid="153"/>
                                        </p:tgtEl>
                                      </p:cBhvr>
                                    </p:animEffect>
                                  </p:childTnLst>
                                </p:cTn>
                              </p:par>
                              <p:par>
                                <p:cTn id="66" presetID="63" presetClass="path" presetSubtype="0" accel="50000" decel="50000" fill="hold" grpId="1" nodeType="withEffect">
                                  <p:stCondLst>
                                    <p:cond delay="2000"/>
                                  </p:stCondLst>
                                  <p:childTnLst>
                                    <p:animMotion origin="layout" path="M -1.94444E-6 1.08771E-7 L 0.00087 0.16524 " pathEditMode="relative" rAng="0" ptsTypes="AA">
                                      <p:cBhvr>
                                        <p:cTn id="67" dur="2000" fill="hold"/>
                                        <p:tgtEl>
                                          <p:spTgt spid="153"/>
                                        </p:tgtEl>
                                        <p:attrNameLst>
                                          <p:attrName>ppt_x</p:attrName>
                                          <p:attrName>ppt_y</p:attrName>
                                        </p:attrNameLst>
                                      </p:cBhvr>
                                      <p:rCtr x="0" y="83"/>
                                    </p:animMotion>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fade">
                                      <p:cBhvr>
                                        <p:cTn id="71" dur="2000"/>
                                        <p:tgtEl>
                                          <p:spTgt spid="154"/>
                                        </p:tgtEl>
                                      </p:cBhvr>
                                    </p:animEffect>
                                  </p:childTnLst>
                                </p:cTn>
                              </p:par>
                              <p:par>
                                <p:cTn id="72" presetID="63" presetClass="path" presetSubtype="0" accel="50000" decel="50000" fill="hold" grpId="1" nodeType="withEffect">
                                  <p:stCondLst>
                                    <p:cond delay="2000"/>
                                  </p:stCondLst>
                                  <p:childTnLst>
                                    <p:animMotion origin="layout" path="M -2.5E-6 4.07407E-6 L 0.42622 0.00208 " pathEditMode="relative" rAng="0" ptsTypes="AA">
                                      <p:cBhvr>
                                        <p:cTn id="73" dur="2000" fill="hold"/>
                                        <p:tgtEl>
                                          <p:spTgt spid="154"/>
                                        </p:tgtEl>
                                        <p:attrNameLst>
                                          <p:attrName>ppt_x</p:attrName>
                                          <p:attrName>ppt_y</p:attrName>
                                        </p:attrNameLst>
                                      </p:cBhvr>
                                      <p:rCtr x="213" y="1"/>
                                    </p:animMotion>
                                  </p:childTnLst>
                                </p:cTn>
                              </p:par>
                            </p:childTnLst>
                          </p:cTn>
                        </p:par>
                        <p:par>
                          <p:cTn id="74" fill="hold">
                            <p:stCondLst>
                              <p:cond delay="20000"/>
                            </p:stCondLst>
                            <p:childTnLst>
                              <p:par>
                                <p:cTn id="75" presetID="35" presetClass="path" presetSubtype="0" accel="50000" decel="50000" fill="hold" grpId="0" nodeType="afterEffect">
                                  <p:stCondLst>
                                    <p:cond delay="0"/>
                                  </p:stCondLst>
                                  <p:childTnLst>
                                    <p:animMotion origin="layout" path="M -3.33333E-6 8.60315E-7 L -0.84826 8.60315E-7 " pathEditMode="relative" rAng="0" ptsTypes="AA">
                                      <p:cBhvr>
                                        <p:cTn id="76" dur="2000" fill="hold"/>
                                        <p:tgtEl>
                                          <p:spTgt spid="102"/>
                                        </p:tgtEl>
                                        <p:attrNameLst>
                                          <p:attrName>ppt_x</p:attrName>
                                          <p:attrName>ppt_y</p:attrName>
                                        </p:attrNameLst>
                                      </p:cBhvr>
                                      <p:rCtr x="-424" y="0"/>
                                    </p:animMotion>
                                  </p:childTnLst>
                                </p:cTn>
                              </p:par>
                            </p:childTnLst>
                          </p:cTn>
                        </p:par>
                        <p:par>
                          <p:cTn id="77" fill="hold">
                            <p:stCondLst>
                              <p:cond delay="22000"/>
                            </p:stCondLst>
                            <p:childTnLst>
                              <p:par>
                                <p:cTn id="78" presetID="10" presetClass="exit" presetSubtype="0" fill="hold" grpId="1" nodeType="afterEffect">
                                  <p:stCondLst>
                                    <p:cond delay="0"/>
                                  </p:stCondLst>
                                  <p:childTnLst>
                                    <p:animEffect transition="out" filter="fade">
                                      <p:cBhvr>
                                        <p:cTn id="79" dur="2000"/>
                                        <p:tgtEl>
                                          <p:spTgt spid="102"/>
                                        </p:tgtEl>
                                      </p:cBhvr>
                                    </p:animEffect>
                                    <p:set>
                                      <p:cBhvr>
                                        <p:cTn id="80" dur="1" fill="hold">
                                          <p:stCondLst>
                                            <p:cond delay="19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102" grpId="0" animBg="1"/>
      <p:bldP spid="102"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lvl="0">
              <a:spcBef>
                <a:spcPct val="0"/>
              </a:spcBef>
              <a:defRPr/>
            </a:pPr>
            <a:r>
              <a:rPr lang="de-CH" sz="4400" b="1" dirty="0" smtClean="0">
                <a:solidFill>
                  <a:srgbClr val="FFCC00"/>
                </a:solidFill>
              </a:rPr>
              <a:t>Übung</a:t>
            </a:r>
          </a:p>
        </p:txBody>
      </p:sp>
      <p:sp>
        <p:nvSpPr>
          <p:cNvPr id="17" name="Rechteck 16"/>
          <p:cNvSpPr/>
          <p:nvPr/>
        </p:nvSpPr>
        <p:spPr>
          <a:xfrm>
            <a:off x="685803" y="2097638"/>
            <a:ext cx="8395854" cy="2308324"/>
          </a:xfrm>
          <a:prstGeom prst="rect">
            <a:avLst/>
          </a:prstGeom>
        </p:spPr>
        <p:txBody>
          <a:bodyPr wrap="square">
            <a:spAutoFit/>
          </a:bodyPr>
          <a:lstStyle/>
          <a:p>
            <a:pPr marL="354013" lvl="0" indent="-354013">
              <a:lnSpc>
                <a:spcPct val="200000"/>
              </a:lnSpc>
              <a:buFont typeface="Arial" pitchFamily="34" charset="0"/>
              <a:buChar char="•"/>
              <a:tabLst>
                <a:tab pos="354013" algn="l"/>
              </a:tabLst>
            </a:pPr>
            <a:r>
              <a:rPr lang="de-CH" sz="2400" b="1" dirty="0" smtClean="0"/>
              <a:t>Demonstration </a:t>
            </a:r>
            <a:r>
              <a:rPr lang="de-CH" sz="2400" b="1" dirty="0" err="1" smtClean="0"/>
              <a:t>Wireshark</a:t>
            </a:r>
            <a:endParaRPr lang="de-CH" sz="2400" b="1" dirty="0" smtClean="0"/>
          </a:p>
          <a:p>
            <a:pPr marL="354013" lvl="0" indent="-354013">
              <a:lnSpc>
                <a:spcPct val="200000"/>
              </a:lnSpc>
              <a:buFont typeface="Arial" pitchFamily="34" charset="0"/>
              <a:buChar char="•"/>
              <a:tabLst>
                <a:tab pos="354013" algn="l"/>
              </a:tabLst>
            </a:pPr>
            <a:r>
              <a:rPr lang="de-CH" sz="2400" b="1" dirty="0" smtClean="0"/>
              <a:t>Bearbeitet die Aufgaben auf dem Arbeitsblatt « 03_ARP untersuchen mit </a:t>
            </a:r>
            <a:r>
              <a:rPr lang="de-CH" sz="2400" b="1" dirty="0" err="1" smtClean="0"/>
              <a:t>Wireshark</a:t>
            </a:r>
            <a:r>
              <a:rPr lang="de-CH" sz="2400" b="1" dirty="0" smtClean="0"/>
              <a: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pic>
        <p:nvPicPr>
          <p:cNvPr id="18" name="Grafik 17" descr="http://upload.wikimedia.org/wikipedia/commons/d/db/Wireshark_Icon.png"/>
          <p:cNvPicPr/>
          <p:nvPr/>
        </p:nvPicPr>
        <p:blipFill>
          <a:blip r:embed="rId3" cstate="print"/>
          <a:srcRect/>
          <a:stretch>
            <a:fillRect/>
          </a:stretch>
        </p:blipFill>
        <p:spPr bwMode="auto">
          <a:xfrm>
            <a:off x="4572000" y="2114891"/>
            <a:ext cx="922096" cy="931319"/>
          </a:xfrm>
          <a:prstGeom prst="rect">
            <a:avLst/>
          </a:prstGeom>
          <a:noFill/>
          <a:ln w="9525">
            <a:noFill/>
            <a:miter lim="800000"/>
            <a:headEnd/>
            <a:tailEnd/>
          </a:ln>
        </p:spPr>
      </p:pic>
      <p:sp>
        <p:nvSpPr>
          <p:cNvPr id="19" name="Abgerundetes Rechteck 18"/>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0" name="Abgerundetes Rechteck 19">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21" name="Abgerundetes Rechteck 20"/>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2" name="Abgerundetes Rechteck 2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3" name="Abgerundetes Rechteck 22"/>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4" name="Abgerundetes Rechteck 23"/>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lvl="0">
              <a:spcBef>
                <a:spcPct val="0"/>
              </a:spcBef>
              <a:defRPr/>
            </a:pPr>
            <a:r>
              <a:rPr lang="de-CH" sz="4400" b="1" dirty="0" smtClean="0">
                <a:solidFill>
                  <a:srgbClr val="FFCC00"/>
                </a:solidFill>
              </a:rPr>
              <a:t>ARP-Cache-Manipulation</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cxnSp>
        <p:nvCxnSpPr>
          <p:cNvPr id="25" name="Gerade Verbindung 24"/>
          <p:cNvCxnSpPr/>
          <p:nvPr/>
        </p:nvCxnSpPr>
        <p:spPr>
          <a:xfrm>
            <a:off x="2169551" y="3709479"/>
            <a:ext cx="3881625"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5400000">
            <a:off x="4662067" y="3895079"/>
            <a:ext cx="365777"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rot="5400000">
            <a:off x="5892640" y="3525856"/>
            <a:ext cx="365777" cy="0"/>
          </a:xfrm>
          <a:prstGeom prst="line">
            <a:avLst/>
          </a:prstGeom>
          <a:ln w="635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46" name="Gruppieren 94"/>
          <p:cNvGrpSpPr/>
          <p:nvPr/>
        </p:nvGrpSpPr>
        <p:grpSpPr>
          <a:xfrm>
            <a:off x="1556856" y="2272553"/>
            <a:ext cx="2290525" cy="1004012"/>
            <a:chOff x="8127390" y="-186286"/>
            <a:chExt cx="2894676" cy="772731"/>
          </a:xfrm>
        </p:grpSpPr>
        <p:sp>
          <p:nvSpPr>
            <p:cNvPr id="47" name="Abgerundetes Rechteck 46"/>
            <p:cNvSpPr/>
            <p:nvPr/>
          </p:nvSpPr>
          <p:spPr>
            <a:xfrm>
              <a:off x="8198385" y="-186286"/>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Textfeld 47"/>
            <p:cNvSpPr txBox="1"/>
            <p:nvPr/>
          </p:nvSpPr>
          <p:spPr>
            <a:xfrm>
              <a:off x="8127390" y="-124190"/>
              <a:ext cx="2894676" cy="710635"/>
            </a:xfrm>
            <a:prstGeom prst="rect">
              <a:avLst/>
            </a:prstGeom>
            <a:noFill/>
            <a:ln>
              <a:noFill/>
            </a:ln>
          </p:spPr>
          <p:txBody>
            <a:bodyPr wrap="square" rtlCol="0">
              <a:spAutoFit/>
            </a:bodyPr>
            <a:lstStyle/>
            <a:p>
              <a:pPr algn="ctr"/>
              <a:r>
                <a:rPr lang="de-CH" b="1" dirty="0" smtClean="0">
                  <a:solidFill>
                    <a:schemeClr val="bg1"/>
                  </a:solidFill>
                </a:rPr>
                <a:t>192.168.0.1</a:t>
              </a:r>
            </a:p>
            <a:p>
              <a:pPr algn="ctr"/>
              <a:r>
                <a:rPr lang="de-CH" b="1" dirty="0" smtClean="0">
                  <a:solidFill>
                    <a:schemeClr val="bg1"/>
                  </a:solidFill>
                </a:rPr>
                <a:t>00:aa:bb:bb:aa:00</a:t>
              </a:r>
              <a:endParaRPr lang="de-CH" b="1" dirty="0">
                <a:solidFill>
                  <a:schemeClr val="bg1"/>
                </a:solidFill>
              </a:endParaRPr>
            </a:p>
          </p:txBody>
        </p:sp>
      </p:grpSp>
      <p:grpSp>
        <p:nvGrpSpPr>
          <p:cNvPr id="43" name="Gruppieren 77"/>
          <p:cNvGrpSpPr>
            <a:grpSpLocks noChangeAspect="1"/>
          </p:cNvGrpSpPr>
          <p:nvPr/>
        </p:nvGrpSpPr>
        <p:grpSpPr>
          <a:xfrm>
            <a:off x="926762" y="3030775"/>
            <a:ext cx="1360800" cy="1360800"/>
            <a:chOff x="3150265" y="2031281"/>
            <a:chExt cx="1361670" cy="1361670"/>
          </a:xfrm>
        </p:grpSpPr>
        <p:sp>
          <p:nvSpPr>
            <p:cNvPr id="44" name="Ellipse 43"/>
            <p:cNvSpPr/>
            <p:nvPr/>
          </p:nvSpPr>
          <p:spPr>
            <a:xfrm>
              <a:off x="3150265" y="203128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5"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22455" y="2109105"/>
              <a:ext cx="1092200" cy="1130300"/>
            </a:xfrm>
            <a:prstGeom prst="rect">
              <a:avLst/>
            </a:prstGeom>
            <a:noFill/>
            <a:ln w="9525">
              <a:noFill/>
              <a:miter lim="800000"/>
              <a:headEnd/>
              <a:tailEnd/>
            </a:ln>
          </p:spPr>
        </p:pic>
      </p:grpSp>
      <p:grpSp>
        <p:nvGrpSpPr>
          <p:cNvPr id="51" name="Gruppieren 94"/>
          <p:cNvGrpSpPr/>
          <p:nvPr/>
        </p:nvGrpSpPr>
        <p:grpSpPr>
          <a:xfrm>
            <a:off x="3704308" y="5253782"/>
            <a:ext cx="2272194" cy="1004013"/>
            <a:chOff x="11928472" y="1990904"/>
            <a:chExt cx="2894676" cy="772732"/>
          </a:xfrm>
        </p:grpSpPr>
        <p:sp>
          <p:nvSpPr>
            <p:cNvPr id="52" name="Abgerundetes Rechteck 51"/>
            <p:cNvSpPr/>
            <p:nvPr/>
          </p:nvSpPr>
          <p:spPr>
            <a:xfrm>
              <a:off x="11999467" y="1990904"/>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Textfeld 52"/>
            <p:cNvSpPr txBox="1"/>
            <p:nvPr/>
          </p:nvSpPr>
          <p:spPr>
            <a:xfrm>
              <a:off x="11928472" y="2053001"/>
              <a:ext cx="2894676" cy="710635"/>
            </a:xfrm>
            <a:prstGeom prst="rect">
              <a:avLst/>
            </a:prstGeom>
            <a:noFill/>
            <a:ln>
              <a:noFill/>
            </a:ln>
          </p:spPr>
          <p:txBody>
            <a:bodyPr wrap="square" rtlCol="0">
              <a:spAutoFit/>
            </a:bodyPr>
            <a:lstStyle/>
            <a:p>
              <a:pPr algn="ctr"/>
              <a:r>
                <a:rPr lang="de-CH" b="1" dirty="0" smtClean="0">
                  <a:solidFill>
                    <a:schemeClr val="bg1"/>
                  </a:solidFill>
                </a:rPr>
                <a:t>192.168.0.7</a:t>
              </a:r>
            </a:p>
            <a:p>
              <a:pPr algn="ctr"/>
              <a:r>
                <a:rPr lang="de-CH" b="1" dirty="0" smtClean="0">
                  <a:solidFill>
                    <a:schemeClr val="bg1"/>
                  </a:solidFill>
                </a:rPr>
                <a:t>11:11:11:22:22:22</a:t>
              </a:r>
              <a:endParaRPr lang="de-CH" b="1" dirty="0">
                <a:solidFill>
                  <a:schemeClr val="bg1"/>
                </a:solidFill>
              </a:endParaRPr>
            </a:p>
          </p:txBody>
        </p:sp>
      </p:grpSp>
      <p:grpSp>
        <p:nvGrpSpPr>
          <p:cNvPr id="40" name="Gruppieren 39"/>
          <p:cNvGrpSpPr/>
          <p:nvPr/>
        </p:nvGrpSpPr>
        <p:grpSpPr>
          <a:xfrm>
            <a:off x="4218106" y="4038569"/>
            <a:ext cx="1361670" cy="1361670"/>
            <a:chOff x="1382251" y="3206057"/>
            <a:chExt cx="1361670" cy="1361670"/>
          </a:xfrm>
        </p:grpSpPr>
        <p:sp>
          <p:nvSpPr>
            <p:cNvPr id="41" name="Ellipse 40"/>
            <p:cNvSpPr/>
            <p:nvPr/>
          </p:nvSpPr>
          <p:spPr>
            <a:xfrm>
              <a:off x="1382251" y="3206057"/>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2" name="Picture 2" descr="C:\Users\Kubba-von Jüchen\AppData\Local\Microsoft\Windows\Temporary Internet Files\Content.IE5\XCXI0EWU\MC900431595[1].png"/>
            <p:cNvPicPr>
              <a:picLocks noChangeAspect="1" noChangeArrowheads="1"/>
            </p:cNvPicPr>
            <p:nvPr/>
          </p:nvPicPr>
          <p:blipFill>
            <a:blip r:embed="rId4" cstate="print"/>
            <a:srcRect/>
            <a:stretch>
              <a:fillRect/>
            </a:stretch>
          </p:blipFill>
          <p:spPr bwMode="auto">
            <a:xfrm flipH="1">
              <a:off x="1584997" y="3370263"/>
              <a:ext cx="901586" cy="901586"/>
            </a:xfrm>
            <a:prstGeom prst="rect">
              <a:avLst/>
            </a:prstGeom>
            <a:noFill/>
          </p:spPr>
        </p:pic>
      </p:grpSp>
      <p:grpSp>
        <p:nvGrpSpPr>
          <p:cNvPr id="54" name="Gruppieren 94"/>
          <p:cNvGrpSpPr/>
          <p:nvPr/>
        </p:nvGrpSpPr>
        <p:grpSpPr>
          <a:xfrm>
            <a:off x="3708790" y="4222841"/>
            <a:ext cx="2267712" cy="823414"/>
            <a:chOff x="11928472" y="1990904"/>
            <a:chExt cx="2894676" cy="633735"/>
          </a:xfrm>
        </p:grpSpPr>
        <p:sp>
          <p:nvSpPr>
            <p:cNvPr id="55" name="Abgerundetes Rechteck 54"/>
            <p:cNvSpPr/>
            <p:nvPr/>
          </p:nvSpPr>
          <p:spPr>
            <a:xfrm>
              <a:off x="11999467" y="1990904"/>
              <a:ext cx="2725725" cy="633735"/>
            </a:xfrm>
            <a:prstGeom prst="roundRect">
              <a:avLst/>
            </a:prstGeom>
            <a:solidFill>
              <a:srgbClr val="FFC000"/>
            </a:solidFill>
            <a:ln w="635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6" name="Textfeld 55"/>
            <p:cNvSpPr txBox="1"/>
            <p:nvPr/>
          </p:nvSpPr>
          <p:spPr>
            <a:xfrm>
              <a:off x="11928472" y="2053002"/>
              <a:ext cx="2894676" cy="497444"/>
            </a:xfrm>
            <a:prstGeom prst="rect">
              <a:avLst/>
            </a:prstGeom>
            <a:noFill/>
            <a:ln>
              <a:noFill/>
            </a:ln>
          </p:spPr>
          <p:txBody>
            <a:bodyPr wrap="square" rtlCol="0">
              <a:spAutoFit/>
            </a:bodyPr>
            <a:lstStyle/>
            <a:p>
              <a:pPr algn="ctr"/>
              <a:r>
                <a:rPr lang="de-CH" b="1" dirty="0" smtClean="0">
                  <a:solidFill>
                    <a:schemeClr val="bg1"/>
                  </a:solidFill>
                </a:rPr>
                <a:t>192.168.0.1</a:t>
              </a:r>
            </a:p>
            <a:p>
              <a:pPr algn="ctr"/>
              <a:r>
                <a:rPr lang="de-CH" b="1" dirty="0">
                  <a:solidFill>
                    <a:schemeClr val="bg1"/>
                  </a:solidFill>
                </a:rPr>
                <a:t>11:11:11:22:22:22</a:t>
              </a:r>
            </a:p>
          </p:txBody>
        </p:sp>
      </p:grpSp>
      <p:grpSp>
        <p:nvGrpSpPr>
          <p:cNvPr id="28" name="Gruppieren 25"/>
          <p:cNvGrpSpPr/>
          <p:nvPr/>
        </p:nvGrpSpPr>
        <p:grpSpPr>
          <a:xfrm>
            <a:off x="5368247" y="2145073"/>
            <a:ext cx="1361670" cy="1361670"/>
            <a:chOff x="1125525" y="2030941"/>
            <a:chExt cx="1361670" cy="1361670"/>
          </a:xfrm>
        </p:grpSpPr>
        <p:sp>
          <p:nvSpPr>
            <p:cNvPr id="30" name="Ellipse 29"/>
            <p:cNvSpPr/>
            <p:nvPr/>
          </p:nvSpPr>
          <p:spPr>
            <a:xfrm>
              <a:off x="1125525"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9"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68909" y="2157609"/>
              <a:ext cx="1009650" cy="942975"/>
            </a:xfrm>
            <a:prstGeom prst="rect">
              <a:avLst/>
            </a:prstGeom>
            <a:noFill/>
            <a:ln w="9525">
              <a:noFill/>
              <a:miter lim="800000"/>
              <a:headEnd/>
              <a:tailEnd/>
            </a:ln>
          </p:spPr>
        </p:pic>
      </p:grpSp>
      <p:sp>
        <p:nvSpPr>
          <p:cNvPr id="49" name="Abgerundetes Rechteck 48"/>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50" name="Abgerundetes Rechteck 49">
            <a:hlinkClick r:id="rId6"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60" name="Abgerundetes Rechteck 59"/>
          <p:cNvSpPr/>
          <p:nvPr/>
        </p:nvSpPr>
        <p:spPr>
          <a:xfrm>
            <a:off x="3054957"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61" name="Abgerundetes Rechteck 6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62" name="Abgerundetes Rechteck 6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64" name="Abgerundetes Rechteck 63"/>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grpSp>
        <p:nvGrpSpPr>
          <p:cNvPr id="57" name="Gruppieren 56"/>
          <p:cNvGrpSpPr>
            <a:grpSpLocks noChangeAspect="1"/>
          </p:cNvGrpSpPr>
          <p:nvPr/>
        </p:nvGrpSpPr>
        <p:grpSpPr>
          <a:xfrm>
            <a:off x="756525" y="1288262"/>
            <a:ext cx="7560000" cy="4770151"/>
            <a:chOff x="698500" y="79613"/>
            <a:chExt cx="7579084" cy="4782190"/>
          </a:xfrm>
        </p:grpSpPr>
        <p:pic>
          <p:nvPicPr>
            <p:cNvPr id="58" name="Picture 2"/>
            <p:cNvPicPr>
              <a:picLocks noChangeAspect="1" noChangeArrowheads="1"/>
            </p:cNvPicPr>
            <p:nvPr/>
          </p:nvPicPr>
          <p:blipFill>
            <a:blip r:embed="rId7" cstate="print"/>
            <a:srcRect/>
            <a:stretch>
              <a:fillRect/>
            </a:stretch>
          </p:blipFill>
          <p:spPr bwMode="auto">
            <a:xfrm>
              <a:off x="698500" y="79613"/>
              <a:ext cx="7579084" cy="4782190"/>
            </a:xfrm>
            <a:prstGeom prst="rect">
              <a:avLst/>
            </a:prstGeom>
            <a:noFill/>
            <a:ln w="9525">
              <a:noFill/>
              <a:miter lim="800000"/>
              <a:headEnd/>
              <a:tailEnd/>
            </a:ln>
          </p:spPr>
        </p:pic>
        <p:sp>
          <p:nvSpPr>
            <p:cNvPr id="59" name="Rechteck 58"/>
            <p:cNvSpPr/>
            <p:nvPr/>
          </p:nvSpPr>
          <p:spPr>
            <a:xfrm>
              <a:off x="976846" y="1185820"/>
              <a:ext cx="6939887" cy="2591848"/>
            </a:xfrm>
            <a:prstGeom prst="rect">
              <a:avLst/>
            </a:prstGeom>
          </p:spPr>
          <p:txBody>
            <a:bodyPr wrap="square">
              <a:spAutoFit/>
            </a:bodyPr>
            <a:lstStyle/>
            <a:p>
              <a:pPr>
                <a:tabLst>
                  <a:tab pos="180000" algn="l"/>
                  <a:tab pos="2520000" algn="l"/>
                  <a:tab pos="4680000" algn="l"/>
                </a:tabLst>
              </a:pPr>
              <a:r>
                <a:rPr lang="de-CH" b="1" dirty="0" smtClean="0">
                  <a:solidFill>
                    <a:schemeClr val="bg1"/>
                  </a:solidFill>
                </a:rPr>
                <a:t>Schnittstelle: 172.16.43.50 --- 0xb</a:t>
              </a:r>
            </a:p>
            <a:p>
              <a:pPr>
                <a:tabLst>
                  <a:tab pos="180000" algn="l"/>
                  <a:tab pos="2520000" algn="l"/>
                  <a:tab pos="4680000" algn="l"/>
                </a:tabLst>
              </a:pPr>
              <a:r>
                <a:rPr lang="de-CH" b="1" dirty="0" smtClean="0">
                  <a:solidFill>
                    <a:schemeClr val="bg1"/>
                  </a:solidFill>
                </a:rPr>
                <a:t>  Internetadresse       Physische Adresse  Typ</a:t>
              </a:r>
            </a:p>
            <a:p>
              <a:pPr>
                <a:tabLst>
                  <a:tab pos="180000" algn="l"/>
                  <a:tab pos="2520000" algn="l"/>
                  <a:tab pos="4680000" algn="l"/>
                </a:tabLst>
              </a:pPr>
              <a:r>
                <a:rPr lang="de-CH" b="1" dirty="0" smtClean="0">
                  <a:solidFill>
                    <a:schemeClr val="bg1"/>
                  </a:solidFill>
                </a:rPr>
                <a:t>  1.16.43.69             66-66-66-66-66-66     statisch</a:t>
              </a:r>
            </a:p>
            <a:p>
              <a:pPr>
                <a:tabLst>
                  <a:tab pos="180000" algn="l"/>
                  <a:tab pos="2520000" algn="l"/>
                  <a:tab pos="4680000" algn="l"/>
                </a:tabLst>
              </a:pPr>
              <a:r>
                <a:rPr lang="de-CH" b="1" dirty="0" smtClean="0">
                  <a:solidFill>
                    <a:schemeClr val="bg1"/>
                  </a:solidFill>
                </a:rPr>
                <a:t>  172.16.43.1           00-1d-e6-63-33-46     dynamisch</a:t>
              </a:r>
            </a:p>
            <a:p>
              <a:pPr>
                <a:tabLst>
                  <a:tab pos="180000" algn="l"/>
                  <a:tab pos="2520000" algn="l"/>
                  <a:tab pos="4680000" algn="l"/>
                </a:tabLst>
              </a:pPr>
              <a:r>
                <a:rPr lang="de-CH" b="1" dirty="0" smtClean="0">
                  <a:solidFill>
                    <a:schemeClr val="bg1"/>
                  </a:solidFill>
                </a:rPr>
                <a:t>  192.168.0.7           </a:t>
              </a:r>
              <a:r>
                <a:rPr lang="de-CH" b="1" dirty="0">
                  <a:solidFill>
                    <a:schemeClr val="bg1"/>
                  </a:solidFill>
                </a:rPr>
                <a:t>11-11-11-22-22-22      dynamisch</a:t>
              </a:r>
            </a:p>
            <a:p>
              <a:pPr>
                <a:tabLst>
                  <a:tab pos="180000" algn="l"/>
                  <a:tab pos="2520000" algn="l"/>
                  <a:tab pos="4680000" algn="l"/>
                </a:tabLst>
              </a:pPr>
              <a:r>
                <a:rPr lang="de-CH" b="1" dirty="0" smtClean="0">
                  <a:solidFill>
                    <a:schemeClr val="bg1"/>
                  </a:solidFill>
                </a:rPr>
                <a:t>  172.16.43.42         00-14-51-26-ef-1e      dynamisch</a:t>
              </a:r>
            </a:p>
            <a:p>
              <a:pPr>
                <a:tabLst>
                  <a:tab pos="180000" algn="l"/>
                  <a:tab pos="2520000" algn="l"/>
                  <a:tab pos="4680000" algn="l"/>
                </a:tabLst>
              </a:pPr>
              <a:r>
                <a:rPr lang="de-CH" b="1" dirty="0" smtClean="0">
                  <a:solidFill>
                    <a:schemeClr val="bg1"/>
                  </a:solidFill>
                </a:rPr>
                <a:t>  172.16.43.54         00-0d-93-74-47-4a     dynamisch</a:t>
              </a:r>
            </a:p>
            <a:p>
              <a:pPr>
                <a:tabLst>
                  <a:tab pos="180000" algn="l"/>
                  <a:tab pos="2520000" algn="l"/>
                  <a:tab pos="4680000" algn="l"/>
                </a:tabLst>
              </a:pPr>
              <a:r>
                <a:rPr lang="de-CH" b="1" dirty="0" smtClean="0">
                  <a:solidFill>
                    <a:schemeClr val="bg1"/>
                  </a:solidFill>
                </a:rPr>
                <a:t>  172.16.43.255       ff-ff-ff-ff-ff-ff               statisch</a:t>
              </a:r>
            </a:p>
            <a:p>
              <a:pPr>
                <a:tabLst>
                  <a:tab pos="180000" algn="l"/>
                  <a:tab pos="2520000" algn="l"/>
                  <a:tab pos="4680000" algn="l"/>
                </a:tabLst>
              </a:pPr>
              <a:r>
                <a:rPr lang="de-CH" b="1" dirty="0" smtClean="0">
                  <a:solidFill>
                    <a:schemeClr val="bg1"/>
                  </a:solidFill>
                </a:rPr>
                <a:t>  192.168.0.1           00-aa-bb-bb-aa-00     statisch</a:t>
              </a:r>
            </a:p>
          </p:txBody>
        </p:sp>
      </p:grpSp>
      <p:sp>
        <p:nvSpPr>
          <p:cNvPr id="63" name="Rechteck 62"/>
          <p:cNvSpPr/>
          <p:nvPr/>
        </p:nvSpPr>
        <p:spPr>
          <a:xfrm>
            <a:off x="1140583" y="4605164"/>
            <a:ext cx="5686316" cy="369332"/>
          </a:xfrm>
          <a:prstGeom prst="rect">
            <a:avLst/>
          </a:prstGeom>
          <a:solidFill>
            <a:srgbClr val="FFFF00"/>
          </a:solidFill>
        </p:spPr>
        <p:txBody>
          <a:bodyPr wrap="square">
            <a:spAutoFit/>
          </a:bodyPr>
          <a:lstStyle/>
          <a:p>
            <a:r>
              <a:rPr lang="de-CH" b="1" dirty="0" smtClean="0">
                <a:solidFill>
                  <a:schemeClr val="bg1"/>
                </a:solidFill>
              </a:rPr>
              <a:t>192.168.0.1           11-11-11-22-22-22      dynamisch</a:t>
            </a:r>
            <a:endParaRPr lang="de-CH"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7"/>
                                        </p:tgtEl>
                                      </p:cBhvr>
                                    </p:animEffect>
                                    <p:set>
                                      <p:cBhvr>
                                        <p:cTn id="7" dur="1" fill="hold">
                                          <p:stCondLst>
                                            <p:cond delay="9"/>
                                          </p:stCondLst>
                                        </p:cTn>
                                        <p:tgtEl>
                                          <p:spTgt spid="57"/>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10" fill="hold"/>
                                        <p:tgtEl>
                                          <p:spTgt spid="57"/>
                                        </p:tgtEl>
                                      </p:cBhvr>
                                      <p:by x="20000" y="20000"/>
                                    </p:animScale>
                                  </p:childTnLst>
                                </p:cTn>
                              </p:par>
                              <p:par>
                                <p:cTn id="10" presetID="56" presetClass="path" presetSubtype="0" accel="50000" decel="50000" fill="hold" nodeType="withEffect">
                                  <p:stCondLst>
                                    <p:cond delay="0"/>
                                  </p:stCondLst>
                                  <p:childTnLst>
                                    <p:animMotion origin="layout" path="M 4.44444E-6 4.81481E-6 L 0.346 -0.24352 " pathEditMode="relative" rAng="0" ptsTypes="AA">
                                      <p:cBhvr>
                                        <p:cTn id="11" dur="2000" fill="hold"/>
                                        <p:tgtEl>
                                          <p:spTgt spid="57"/>
                                        </p:tgtEl>
                                        <p:attrNameLst>
                                          <p:attrName>ppt_x</p:attrName>
                                          <p:attrName>ppt_y</p:attrName>
                                        </p:attrNameLst>
                                      </p:cBhvr>
                                      <p:rCtr x="173" y="-122"/>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20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54"/>
                                        </p:tgtEl>
                                      </p:cBhvr>
                                      <p:by x="40000" y="40000"/>
                                    </p:animScale>
                                  </p:childTnLst>
                                </p:cTn>
                              </p:par>
                            </p:childTnLst>
                          </p:cTn>
                        </p:par>
                        <p:par>
                          <p:cTn id="21" fill="hold">
                            <p:stCondLst>
                              <p:cond delay="2000"/>
                            </p:stCondLst>
                            <p:childTnLst>
                              <p:par>
                                <p:cTn id="22" presetID="64" presetClass="path" presetSubtype="0" fill="hold" nodeType="afterEffect">
                                  <p:stCondLst>
                                    <p:cond delay="0"/>
                                  </p:stCondLst>
                                  <p:childTnLst>
                                    <p:animMotion origin="layout" path="M 2.77778E-7 -4.44444E-6 L 2.77778E-7 -0.12546 " pathEditMode="relative" rAng="0" ptsTypes="AA">
                                      <p:cBhvr>
                                        <p:cTn id="23" dur="2000" fill="hold"/>
                                        <p:tgtEl>
                                          <p:spTgt spid="54"/>
                                        </p:tgtEl>
                                        <p:attrNameLst>
                                          <p:attrName>ppt_x</p:attrName>
                                          <p:attrName>ppt_y</p:attrName>
                                        </p:attrNameLst>
                                      </p:cBhvr>
                                      <p:rCtr x="0" y="-63"/>
                                    </p:animMotion>
                                  </p:childTnLst>
                                </p:cTn>
                              </p:par>
                            </p:childTnLst>
                          </p:cTn>
                        </p:par>
                        <p:par>
                          <p:cTn id="24" fill="hold">
                            <p:stCondLst>
                              <p:cond delay="4000"/>
                            </p:stCondLst>
                            <p:childTnLst>
                              <p:par>
                                <p:cTn id="25" presetID="63" presetClass="path" presetSubtype="0" fill="hold" nodeType="afterEffect">
                                  <p:stCondLst>
                                    <p:cond delay="0"/>
                                  </p:stCondLst>
                                  <p:childTnLst>
                                    <p:animMotion origin="layout" path="M 2.77778E-7 -0.12546 L 0.12951 -0.12546 " pathEditMode="relative" rAng="0" ptsTypes="AA">
                                      <p:cBhvr>
                                        <p:cTn id="26" dur="2000" fill="hold"/>
                                        <p:tgtEl>
                                          <p:spTgt spid="54"/>
                                        </p:tgtEl>
                                        <p:attrNameLst>
                                          <p:attrName>ppt_x</p:attrName>
                                          <p:attrName>ppt_y</p:attrName>
                                        </p:attrNameLst>
                                      </p:cBhvr>
                                      <p:rCtr x="65" y="0"/>
                                    </p:animMotion>
                                  </p:childTnLst>
                                </p:cTn>
                              </p:par>
                            </p:childTnLst>
                          </p:cTn>
                        </p:par>
                        <p:par>
                          <p:cTn id="27" fill="hold">
                            <p:stCondLst>
                              <p:cond delay="6000"/>
                            </p:stCondLst>
                            <p:childTnLst>
                              <p:par>
                                <p:cTn id="28" presetID="64" presetClass="path" presetSubtype="0" fill="hold" nodeType="afterEffect">
                                  <p:stCondLst>
                                    <p:cond delay="0"/>
                                  </p:stCondLst>
                                  <p:childTnLst>
                                    <p:animMotion origin="layout" path="M 0.12674 -0.12546 L 0.12674 -0.21759 " pathEditMode="relative" rAng="0" ptsTypes="AA">
                                      <p:cBhvr>
                                        <p:cTn id="29" dur="2000" fill="hold"/>
                                        <p:tgtEl>
                                          <p:spTgt spid="54"/>
                                        </p:tgtEl>
                                        <p:attrNameLst>
                                          <p:attrName>ppt_x</p:attrName>
                                          <p:attrName>ppt_y</p:attrName>
                                        </p:attrNameLst>
                                      </p:cBhvr>
                                      <p:rCtr x="0" y="-46"/>
                                    </p:animMotion>
                                  </p:childTnLst>
                                </p:cTn>
                              </p:par>
                              <p:par>
                                <p:cTn id="30" presetID="10" presetClass="exit" presetSubtype="0" fill="hold" nodeType="withEffect">
                                  <p:stCondLst>
                                    <p:cond delay="0"/>
                                  </p:stCondLst>
                                  <p:childTnLst>
                                    <p:animEffect transition="out" filter="fade">
                                      <p:cBhvr>
                                        <p:cTn id="31" dur="2000"/>
                                        <p:tgtEl>
                                          <p:spTgt spid="54"/>
                                        </p:tgtEl>
                                      </p:cBhvr>
                                    </p:animEffect>
                                    <p:set>
                                      <p:cBhvr>
                                        <p:cTn id="32" dur="1" fill="hold">
                                          <p:stCondLst>
                                            <p:cond delay="1999"/>
                                          </p:stCondLst>
                                        </p:cTn>
                                        <p:tgtEl>
                                          <p:spTgt spid="54"/>
                                        </p:tgtEl>
                                        <p:attrNameLst>
                                          <p:attrName>style.visibility</p:attrName>
                                        </p:attrNameLst>
                                      </p:cBhvr>
                                      <p:to>
                                        <p:strVal val="hidden"/>
                                      </p:to>
                                    </p:set>
                                  </p:childTnLst>
                                </p:cTn>
                              </p:par>
                            </p:childTnLst>
                          </p:cTn>
                        </p:par>
                        <p:par>
                          <p:cTn id="33" fill="hold">
                            <p:stCondLst>
                              <p:cond delay="8000"/>
                            </p:stCondLst>
                            <p:childTnLst>
                              <p:par>
                                <p:cTn id="34" presetID="10"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2000"/>
                                        <p:tgtEl>
                                          <p:spTgt spid="57"/>
                                        </p:tgtEl>
                                      </p:cBhvr>
                                    </p:animEffect>
                                  </p:childTnLst>
                                </p:cTn>
                              </p:par>
                            </p:childTnLst>
                          </p:cTn>
                        </p:par>
                        <p:par>
                          <p:cTn id="37" fill="hold">
                            <p:stCondLst>
                              <p:cond delay="10000"/>
                            </p:stCondLst>
                            <p:childTnLst>
                              <p:par>
                                <p:cTn id="38" presetID="6" presetClass="emph" presetSubtype="0" fill="hold" nodeType="afterEffect">
                                  <p:stCondLst>
                                    <p:cond delay="0"/>
                                  </p:stCondLst>
                                  <p:childTnLst>
                                    <p:animScale>
                                      <p:cBhvr>
                                        <p:cTn id="39" dur="2000" fill="hold"/>
                                        <p:tgtEl>
                                          <p:spTgt spid="57"/>
                                        </p:tgtEl>
                                      </p:cBhvr>
                                      <p:by x="500000" y="500000"/>
                                    </p:animScale>
                                  </p:childTnLst>
                                </p:cTn>
                              </p:par>
                              <p:par>
                                <p:cTn id="40" presetID="56" presetClass="path" presetSubtype="0" accel="50000" decel="50000" fill="hold" nodeType="withEffect">
                                  <p:stCondLst>
                                    <p:cond delay="0"/>
                                  </p:stCondLst>
                                  <p:childTnLst>
                                    <p:animMotion origin="layout" path="M 0.3382 -0.24352 L -1.11111E-6 4.81481E-6 " pathEditMode="relative" rAng="0" ptsTypes="AA">
                                      <p:cBhvr>
                                        <p:cTn id="41" dur="2000" fill="hold"/>
                                        <p:tgtEl>
                                          <p:spTgt spid="57"/>
                                        </p:tgtEl>
                                        <p:attrNameLst>
                                          <p:attrName>ppt_x</p:attrName>
                                          <p:attrName>ppt_y</p:attrName>
                                        </p:attrNameLst>
                                      </p:cBhvr>
                                      <p:rCtr x="-169" y="122"/>
                                    </p:animMotion>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63"/>
                                        </p:tgtEl>
                                        <p:attrNameLst>
                                          <p:attrName>style.visibility</p:attrName>
                                        </p:attrNameLst>
                                      </p:cBhvr>
                                      <p:to>
                                        <p:strVal val="visible"/>
                                      </p:to>
                                    </p:set>
                                    <p:anim calcmode="discrete" valueType="clr">
                                      <p:cBhvr override="childStyle">
                                        <p:cTn id="46" dur="100"/>
                                        <p:tgtEl>
                                          <p:spTgt spid="63"/>
                                        </p:tgtEl>
                                        <p:attrNameLst>
                                          <p:attrName>style.color</p:attrName>
                                        </p:attrNameLst>
                                      </p:cBhvr>
                                      <p:tavLst>
                                        <p:tav tm="0">
                                          <p:val>
                                            <p:clrVal>
                                              <a:schemeClr val="accent2"/>
                                            </p:clrVal>
                                          </p:val>
                                        </p:tav>
                                        <p:tav tm="50000">
                                          <p:val>
                                            <p:clrVal>
                                              <a:schemeClr val="hlink"/>
                                            </p:clrVal>
                                          </p:val>
                                        </p:tav>
                                      </p:tavLst>
                                    </p:anim>
                                    <p:anim calcmode="discrete" valueType="clr">
                                      <p:cBhvr>
                                        <p:cTn id="47" dur="100"/>
                                        <p:tgtEl>
                                          <p:spTgt spid="63"/>
                                        </p:tgtEl>
                                        <p:attrNameLst>
                                          <p:attrName>fillcolor</p:attrName>
                                        </p:attrNameLst>
                                      </p:cBhvr>
                                      <p:tavLst>
                                        <p:tav tm="0">
                                          <p:val>
                                            <p:clrVal>
                                              <a:schemeClr val="accent2"/>
                                            </p:clrVal>
                                          </p:val>
                                        </p:tav>
                                        <p:tav tm="50000">
                                          <p:val>
                                            <p:clrVal>
                                              <a:schemeClr val="hlink"/>
                                            </p:clrVal>
                                          </p:val>
                                        </p:tav>
                                      </p:tavLst>
                                    </p:anim>
                                    <p:set>
                                      <p:cBhvr>
                                        <p:cTn id="48" dur="100"/>
                                        <p:tgtEl>
                                          <p:spTgt spid="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hteck 80"/>
          <p:cNvSpPr/>
          <p:nvPr/>
        </p:nvSpPr>
        <p:spPr>
          <a:xfrm>
            <a:off x="6653048" y="5486400"/>
            <a:ext cx="126124" cy="577287"/>
          </a:xfrm>
          <a:prstGeom prst="rect">
            <a:avLst/>
          </a:prstGeom>
          <a:solidFill>
            <a:srgbClr val="FFCC66"/>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ctrTitle"/>
          </p:nvPr>
        </p:nvSpPr>
        <p:spPr>
          <a:xfrm>
            <a:off x="685800" y="784225"/>
            <a:ext cx="7772400" cy="1120775"/>
          </a:xfrm>
        </p:spPr>
        <p:txBody>
          <a:bodyPr/>
          <a:lstStyle/>
          <a:p>
            <a:pPr algn="l"/>
            <a:r>
              <a:rPr lang="de-CH" b="1" dirty="0" smtClean="0">
                <a:solidFill>
                  <a:srgbClr val="FFCC00"/>
                </a:solidFill>
              </a:rPr>
              <a:t>Schichtenmodell</a:t>
            </a:r>
            <a:endParaRPr lang="de-CH" b="1" dirty="0">
              <a:solidFill>
                <a:srgbClr val="FFCC00"/>
              </a:solidFill>
            </a:endParaRPr>
          </a:p>
        </p:txBody>
      </p:sp>
      <p:sp>
        <p:nvSpPr>
          <p:cNvPr id="14" name="Rechteck 1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Rechteck 14"/>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52"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Überblick</a:t>
            </a:r>
          </a:p>
        </p:txBody>
      </p:sp>
      <p:pic>
        <p:nvPicPr>
          <p:cNvPr id="5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50234" y="2692891"/>
            <a:ext cx="2259000" cy="2109821"/>
          </a:xfrm>
          <a:prstGeom prst="rect">
            <a:avLst/>
          </a:prstGeom>
          <a:noFill/>
          <a:ln w="9525">
            <a:noFill/>
            <a:miter lim="800000"/>
            <a:headEnd/>
            <a:tailEnd/>
          </a:ln>
        </p:spPr>
      </p:pic>
      <p:sp>
        <p:nvSpPr>
          <p:cNvPr id="62" name="Rechteck 61"/>
          <p:cNvSpPr/>
          <p:nvPr/>
        </p:nvSpPr>
        <p:spPr>
          <a:xfrm>
            <a:off x="1761898" y="3383278"/>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3" name="Rechteck 62"/>
          <p:cNvSpPr/>
          <p:nvPr/>
        </p:nvSpPr>
        <p:spPr>
          <a:xfrm>
            <a:off x="1766370" y="3374302"/>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4" name="Rechteck 63"/>
          <p:cNvSpPr/>
          <p:nvPr/>
        </p:nvSpPr>
        <p:spPr>
          <a:xfrm>
            <a:off x="1754178" y="3375826"/>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5" name="Rechteck 64"/>
          <p:cNvSpPr/>
          <p:nvPr/>
        </p:nvSpPr>
        <p:spPr>
          <a:xfrm>
            <a:off x="1758171" y="3375808"/>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66" name="Picture 2"/>
          <p:cNvPicPr>
            <a:picLocks noChangeAspect="1" noChangeArrowheads="1"/>
          </p:cNvPicPr>
          <p:nvPr/>
        </p:nvPicPr>
        <p:blipFill>
          <a:blip r:embed="rId4" cstate="print"/>
          <a:srcRect/>
          <a:stretch>
            <a:fillRect/>
          </a:stretch>
        </p:blipFill>
        <p:spPr bwMode="auto">
          <a:xfrm>
            <a:off x="3983037" y="3109974"/>
            <a:ext cx="1152525" cy="942975"/>
          </a:xfrm>
          <a:prstGeom prst="rect">
            <a:avLst/>
          </a:prstGeom>
          <a:noFill/>
          <a:ln w="9525">
            <a:noFill/>
            <a:miter lim="800000"/>
            <a:headEnd/>
            <a:tailEnd/>
          </a:ln>
        </p:spPr>
      </p:pic>
      <p:sp>
        <p:nvSpPr>
          <p:cNvPr id="67" name="Pfeil nach unten 66"/>
          <p:cNvSpPr/>
          <p:nvPr/>
        </p:nvSpPr>
        <p:spPr>
          <a:xfrm>
            <a:off x="6519811" y="1896036"/>
            <a:ext cx="425728" cy="633155"/>
          </a:xfrm>
          <a:prstGeom prst="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0" name="Pfeil nach unten 69"/>
          <p:cNvSpPr/>
          <p:nvPr/>
        </p:nvSpPr>
        <p:spPr>
          <a:xfrm>
            <a:off x="6521432" y="3113631"/>
            <a:ext cx="425728" cy="633155"/>
          </a:xfrm>
          <a:prstGeom prst="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3" name="Pfeil nach unten 72"/>
          <p:cNvSpPr/>
          <p:nvPr/>
        </p:nvSpPr>
        <p:spPr>
          <a:xfrm>
            <a:off x="6513326" y="4340944"/>
            <a:ext cx="425728" cy="633155"/>
          </a:xfrm>
          <a:prstGeom prst="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4" name="Rechteck 83"/>
          <p:cNvSpPr/>
          <p:nvPr/>
        </p:nvSpPr>
        <p:spPr>
          <a:xfrm rot="5400000">
            <a:off x="7795572" y="4793664"/>
            <a:ext cx="127919" cy="2417279"/>
          </a:xfrm>
          <a:prstGeom prst="rect">
            <a:avLst/>
          </a:prstGeom>
          <a:solidFill>
            <a:srgbClr val="FFCC66"/>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8" name="Abgerundetes Rechteck 37"/>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39" name="Abgerundetes Rechteck 38">
            <a:hlinkClick r:id="rId5"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40" name="Abgerundetes Rechteck 3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41" name="Abgerundetes Rechteck 40"/>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2" name="Abgerundetes Rechteck 4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3" name="Abgerundetes Rechteck 4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4" nodeType="withEffect">
                                  <p:stCondLst>
                                    <p:cond delay="0"/>
                                  </p:stCondLst>
                                  <p:childTnLst>
                                    <p:animEffect transition="out" filter="fade">
                                      <p:cBhvr>
                                        <p:cTn id="6" dur="1"/>
                                        <p:tgtEl>
                                          <p:spTgt spid="62"/>
                                        </p:tgtEl>
                                      </p:cBhvr>
                                    </p:animEffect>
                                    <p:set>
                                      <p:cBhvr>
                                        <p:cTn id="7" dur="1" fill="hold">
                                          <p:stCondLst>
                                            <p:cond delay="0"/>
                                          </p:stCondLst>
                                        </p:cTn>
                                        <p:tgtEl>
                                          <p:spTgt spid="62"/>
                                        </p:tgtEl>
                                        <p:attrNameLst>
                                          <p:attrName>style.visibility</p:attrName>
                                        </p:attrNameLst>
                                      </p:cBhvr>
                                      <p:to>
                                        <p:strVal val="hidden"/>
                                      </p:to>
                                    </p:set>
                                  </p:childTnLst>
                                </p:cTn>
                              </p:par>
                              <p:par>
                                <p:cTn id="8" presetID="6" presetClass="emph" presetSubtype="0" fill="hold" grpId="0" nodeType="withEffect">
                                  <p:stCondLst>
                                    <p:cond delay="0"/>
                                  </p:stCondLst>
                                  <p:childTnLst>
                                    <p:animScale>
                                      <p:cBhvr>
                                        <p:cTn id="9" dur="1" fill="hold"/>
                                        <p:tgtEl>
                                          <p:spTgt spid="62"/>
                                        </p:tgtEl>
                                      </p:cBhvr>
                                      <p:by x="10000" y="10000"/>
                                    </p:animScale>
                                  </p:childTnLst>
                                </p:cTn>
                              </p:par>
                              <p:par>
                                <p:cTn id="10" presetID="10" presetClass="exit" presetSubtype="0" fill="hold" grpId="4" nodeType="withEffect">
                                  <p:stCondLst>
                                    <p:cond delay="0"/>
                                  </p:stCondLst>
                                  <p:childTnLst>
                                    <p:animEffect transition="out" filter="fade">
                                      <p:cBhvr>
                                        <p:cTn id="11" dur="1"/>
                                        <p:tgtEl>
                                          <p:spTgt spid="63"/>
                                        </p:tgtEl>
                                      </p:cBhvr>
                                    </p:animEffect>
                                    <p:set>
                                      <p:cBhvr>
                                        <p:cTn id="12" dur="1" fill="hold">
                                          <p:stCondLst>
                                            <p:cond delay="0"/>
                                          </p:stCondLst>
                                        </p:cTn>
                                        <p:tgtEl>
                                          <p:spTgt spid="63"/>
                                        </p:tgtEl>
                                        <p:attrNameLst>
                                          <p:attrName>style.visibility</p:attrName>
                                        </p:attrNameLst>
                                      </p:cBhvr>
                                      <p:to>
                                        <p:strVal val="hidden"/>
                                      </p:to>
                                    </p:set>
                                  </p:childTnLst>
                                </p:cTn>
                              </p:par>
                              <p:par>
                                <p:cTn id="13" presetID="6" presetClass="emph" presetSubtype="0" fill="hold" grpId="0" nodeType="withEffect">
                                  <p:stCondLst>
                                    <p:cond delay="0"/>
                                  </p:stCondLst>
                                  <p:childTnLst>
                                    <p:animScale>
                                      <p:cBhvr>
                                        <p:cTn id="14" dur="1" fill="hold"/>
                                        <p:tgtEl>
                                          <p:spTgt spid="63"/>
                                        </p:tgtEl>
                                      </p:cBhvr>
                                      <p:by x="10000" y="10000"/>
                                    </p:animScale>
                                  </p:childTnLst>
                                </p:cTn>
                              </p:par>
                              <p:par>
                                <p:cTn id="15" presetID="10" presetClass="exit" presetSubtype="0" fill="hold" grpId="4" nodeType="withEffect">
                                  <p:stCondLst>
                                    <p:cond delay="0"/>
                                  </p:stCondLst>
                                  <p:childTnLst>
                                    <p:animEffect transition="out" filter="fade">
                                      <p:cBhvr>
                                        <p:cTn id="16" dur="1"/>
                                        <p:tgtEl>
                                          <p:spTgt spid="64"/>
                                        </p:tgtEl>
                                      </p:cBhvr>
                                    </p:animEffect>
                                    <p:set>
                                      <p:cBhvr>
                                        <p:cTn id="17" dur="1" fill="hold">
                                          <p:stCondLst>
                                            <p:cond delay="0"/>
                                          </p:stCondLst>
                                        </p:cTn>
                                        <p:tgtEl>
                                          <p:spTgt spid="64"/>
                                        </p:tgtEl>
                                        <p:attrNameLst>
                                          <p:attrName>style.visibility</p:attrName>
                                        </p:attrNameLst>
                                      </p:cBhvr>
                                      <p:to>
                                        <p:strVal val="hidden"/>
                                      </p:to>
                                    </p:set>
                                  </p:childTnLst>
                                </p:cTn>
                              </p:par>
                              <p:par>
                                <p:cTn id="18" presetID="6" presetClass="emph" presetSubtype="0" fill="hold" grpId="0" nodeType="withEffect">
                                  <p:stCondLst>
                                    <p:cond delay="0"/>
                                  </p:stCondLst>
                                  <p:childTnLst>
                                    <p:animScale>
                                      <p:cBhvr>
                                        <p:cTn id="19" dur="1" fill="hold"/>
                                        <p:tgtEl>
                                          <p:spTgt spid="64"/>
                                        </p:tgtEl>
                                      </p:cBhvr>
                                      <p:by x="10000" y="10000"/>
                                    </p:animScale>
                                  </p:childTnLst>
                                </p:cTn>
                              </p:par>
                              <p:par>
                                <p:cTn id="20" presetID="10" presetClass="exit" presetSubtype="0" fill="hold" grpId="4" nodeType="withEffect">
                                  <p:stCondLst>
                                    <p:cond delay="0"/>
                                  </p:stCondLst>
                                  <p:childTnLst>
                                    <p:animEffect transition="out" filter="fade">
                                      <p:cBhvr>
                                        <p:cTn id="21" dur="1"/>
                                        <p:tgtEl>
                                          <p:spTgt spid="65"/>
                                        </p:tgtEl>
                                      </p:cBhvr>
                                    </p:animEffect>
                                    <p:set>
                                      <p:cBhvr>
                                        <p:cTn id="22" dur="1" fill="hold">
                                          <p:stCondLst>
                                            <p:cond delay="0"/>
                                          </p:stCondLst>
                                        </p:cTn>
                                        <p:tgtEl>
                                          <p:spTgt spid="65"/>
                                        </p:tgtEl>
                                        <p:attrNameLst>
                                          <p:attrName>style.visibility</p:attrName>
                                        </p:attrNameLst>
                                      </p:cBhvr>
                                      <p:to>
                                        <p:strVal val="hidden"/>
                                      </p:to>
                                    </p:set>
                                  </p:childTnLst>
                                </p:cTn>
                              </p:par>
                              <p:par>
                                <p:cTn id="23" presetID="6" presetClass="emph" presetSubtype="0" fill="hold" grpId="0" nodeType="withEffect">
                                  <p:stCondLst>
                                    <p:cond delay="0"/>
                                  </p:stCondLst>
                                  <p:childTnLst>
                                    <p:animScale>
                                      <p:cBhvr>
                                        <p:cTn id="24" dur="1" fill="hold"/>
                                        <p:tgtEl>
                                          <p:spTgt spid="65"/>
                                        </p:tgtEl>
                                      </p:cBhvr>
                                      <p:by x="10000" y="10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par>
                          <p:cTn id="30" fill="hold">
                            <p:stCondLst>
                              <p:cond delay="500"/>
                            </p:stCondLst>
                            <p:childTnLst>
                              <p:par>
                                <p:cTn id="31" presetID="56" presetClass="path" presetSubtype="0" accel="50000" decel="50000" fill="hold" grpId="2" nodeType="afterEffect">
                                  <p:stCondLst>
                                    <p:cond delay="0"/>
                                  </p:stCondLst>
                                  <p:childTnLst>
                                    <p:animMotion origin="layout" path="M -2.5E-6 3.7037E-6 L 0.44288 -0.33334 " pathEditMode="relative" rAng="0" ptsTypes="AA">
                                      <p:cBhvr>
                                        <p:cTn id="32" dur="2000" fill="hold"/>
                                        <p:tgtEl>
                                          <p:spTgt spid="62"/>
                                        </p:tgtEl>
                                        <p:attrNameLst>
                                          <p:attrName>ppt_x</p:attrName>
                                          <p:attrName>ppt_y</p:attrName>
                                        </p:attrNameLst>
                                      </p:cBhvr>
                                      <p:rCtr x="22100" y="-16700"/>
                                    </p:animMotion>
                                  </p:childTnLst>
                                </p:cTn>
                              </p:par>
                              <p:par>
                                <p:cTn id="33" presetID="6" presetClass="emph" presetSubtype="0" fill="hold" grpId="3" nodeType="withEffect">
                                  <p:stCondLst>
                                    <p:cond delay="0"/>
                                  </p:stCondLst>
                                  <p:childTnLst>
                                    <p:animScale>
                                      <p:cBhvr>
                                        <p:cTn id="34" dur="2000" fill="hold"/>
                                        <p:tgtEl>
                                          <p:spTgt spid="62"/>
                                        </p:tgtEl>
                                      </p:cBhvr>
                                      <p:by x="1000000" y="1000000"/>
                                    </p:animScale>
                                  </p:childTnLst>
                                </p:cTn>
                              </p:par>
                            </p:childTnLst>
                          </p:cTn>
                        </p:par>
                        <p:par>
                          <p:cTn id="35" fill="hold">
                            <p:stCondLst>
                              <p:cond delay="2500"/>
                            </p:stCondLst>
                            <p:childTnLst>
                              <p:par>
                                <p:cTn id="36" presetID="10" presetClass="entr" presetSubtype="0" fill="hold" grpId="1"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par>
                          <p:cTn id="39" fill="hold">
                            <p:stCondLst>
                              <p:cond delay="3000"/>
                            </p:stCondLst>
                            <p:childTnLst>
                              <p:par>
                                <p:cTn id="40" presetID="56" presetClass="path" presetSubtype="0" accel="50000" decel="50000" fill="hold" grpId="2" nodeType="afterEffect">
                                  <p:stCondLst>
                                    <p:cond delay="0"/>
                                  </p:stCondLst>
                                  <p:childTnLst>
                                    <p:animMotion origin="layout" path="M -3.33333E-6 1.11111E-6 L 0.44236 -0.14699 " pathEditMode="relative" rAng="0" ptsTypes="AA">
                                      <p:cBhvr>
                                        <p:cTn id="41" dur="2000" fill="hold"/>
                                        <p:tgtEl>
                                          <p:spTgt spid="63"/>
                                        </p:tgtEl>
                                        <p:attrNameLst>
                                          <p:attrName>ppt_x</p:attrName>
                                          <p:attrName>ppt_y</p:attrName>
                                        </p:attrNameLst>
                                      </p:cBhvr>
                                      <p:rCtr x="22100" y="-7400"/>
                                    </p:animMotion>
                                  </p:childTnLst>
                                </p:cTn>
                              </p:par>
                              <p:par>
                                <p:cTn id="42" presetID="6" presetClass="emph" presetSubtype="0" fill="hold" grpId="3" nodeType="withEffect">
                                  <p:stCondLst>
                                    <p:cond delay="0"/>
                                  </p:stCondLst>
                                  <p:childTnLst>
                                    <p:animScale>
                                      <p:cBhvr>
                                        <p:cTn id="43" dur="2000" fill="hold"/>
                                        <p:tgtEl>
                                          <p:spTgt spid="63"/>
                                        </p:tgtEl>
                                      </p:cBhvr>
                                      <p:by x="1000000" y="1000000"/>
                                    </p:animScale>
                                  </p:childTnLst>
                                </p:cTn>
                              </p:par>
                            </p:childTnLst>
                          </p:cTn>
                        </p:par>
                        <p:par>
                          <p:cTn id="44" fill="hold">
                            <p:stCondLst>
                              <p:cond delay="5000"/>
                            </p:stCondLst>
                            <p:childTnLst>
                              <p:par>
                                <p:cTn id="45" presetID="10" presetClass="entr" presetSubtype="0" fill="hold" grpId="1"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par>
                          <p:cTn id="48" fill="hold">
                            <p:stCondLst>
                              <p:cond delay="5500"/>
                            </p:stCondLst>
                            <p:childTnLst>
                              <p:par>
                                <p:cTn id="49" presetID="56" presetClass="path" presetSubtype="0" accel="50000" decel="50000" fill="hold" grpId="2" nodeType="afterEffect">
                                  <p:stCondLst>
                                    <p:cond delay="0"/>
                                  </p:stCondLst>
                                  <p:childTnLst>
                                    <p:animMotion origin="layout" path="M -4.44444E-6 1.15607E-7 L 0.44237 0.03861 " pathEditMode="relative" rAng="0" ptsTypes="AA">
                                      <p:cBhvr>
                                        <p:cTn id="50" dur="2000" fill="hold"/>
                                        <p:tgtEl>
                                          <p:spTgt spid="64"/>
                                        </p:tgtEl>
                                        <p:attrNameLst>
                                          <p:attrName>ppt_x</p:attrName>
                                          <p:attrName>ppt_y</p:attrName>
                                        </p:attrNameLst>
                                      </p:cBhvr>
                                      <p:rCtr x="22100" y="1900"/>
                                    </p:animMotion>
                                  </p:childTnLst>
                                </p:cTn>
                              </p:par>
                              <p:par>
                                <p:cTn id="51" presetID="6" presetClass="emph" presetSubtype="0" fill="hold" grpId="3" nodeType="withEffect">
                                  <p:stCondLst>
                                    <p:cond delay="0"/>
                                  </p:stCondLst>
                                  <p:childTnLst>
                                    <p:animScale>
                                      <p:cBhvr>
                                        <p:cTn id="52" dur="2000" fill="hold"/>
                                        <p:tgtEl>
                                          <p:spTgt spid="64"/>
                                        </p:tgtEl>
                                      </p:cBhvr>
                                      <p:by x="1000000" y="1000000"/>
                                    </p:animScale>
                                  </p:childTnLst>
                                </p:cTn>
                              </p:par>
                            </p:childTnLst>
                          </p:cTn>
                        </p:par>
                        <p:par>
                          <p:cTn id="53" fill="hold">
                            <p:stCondLst>
                              <p:cond delay="7500"/>
                            </p:stCondLst>
                            <p:childTnLst>
                              <p:par>
                                <p:cTn id="54" presetID="10" presetClass="entr" presetSubtype="0" fill="hold" grpId="1"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par>
                          <p:cTn id="57" fill="hold">
                            <p:stCondLst>
                              <p:cond delay="8000"/>
                            </p:stCondLst>
                            <p:childTnLst>
                              <p:par>
                                <p:cTn id="58" presetID="56" presetClass="path" presetSubtype="0" accel="50000" decel="50000" fill="hold" grpId="2" nodeType="afterEffect">
                                  <p:stCondLst>
                                    <p:cond delay="0"/>
                                  </p:stCondLst>
                                  <p:childTnLst>
                                    <p:animMotion origin="layout" path="M 4.72222E-6 -3.7037E-7 L 0.44184 0.21852 " pathEditMode="relative" rAng="0" ptsTypes="AA">
                                      <p:cBhvr>
                                        <p:cTn id="59" dur="2000" fill="hold"/>
                                        <p:tgtEl>
                                          <p:spTgt spid="65"/>
                                        </p:tgtEl>
                                        <p:attrNameLst>
                                          <p:attrName>ppt_x</p:attrName>
                                          <p:attrName>ppt_y</p:attrName>
                                        </p:attrNameLst>
                                      </p:cBhvr>
                                      <p:rCtr x="22100" y="10900"/>
                                    </p:animMotion>
                                  </p:childTnLst>
                                </p:cTn>
                              </p:par>
                              <p:par>
                                <p:cTn id="60" presetID="6" presetClass="emph" presetSubtype="0" fill="hold" grpId="3" nodeType="withEffect">
                                  <p:stCondLst>
                                    <p:cond delay="0"/>
                                  </p:stCondLst>
                                  <p:childTnLst>
                                    <p:animScale>
                                      <p:cBhvr>
                                        <p:cTn id="61" dur="2000" fill="hold"/>
                                        <p:tgtEl>
                                          <p:spTgt spid="65"/>
                                        </p:tgtEl>
                                      </p:cBhvr>
                                      <p:by x="1000000" y="1000000"/>
                                    </p:animScale>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3.88889E-6 4.81481E-6 C -0.00295 -0.08889 -0.00591 -0.17778 0.00729 -0.24514 C 0.02048 -0.3125 0.04757 -0.37662 0.07951 -0.40394 C 0.11146 -0.43125 0.17291 -0.42153 0.19861 -0.40972 C 0.2243 -0.39792 0.22725 -0.35556 0.23385 -0.33334 C 0.24045 -0.31111 0.23923 -0.29375 0.23819 -0.27639 " pathEditMode="relative" ptsTypes="aaaaaA">
                                      <p:cBhvr>
                                        <p:cTn id="65" dur="3000" fill="hold"/>
                                        <p:tgtEl>
                                          <p:spTgt spid="66"/>
                                        </p:tgtEl>
                                        <p:attrNameLst>
                                          <p:attrName>ppt_x</p:attrName>
                                          <p:attrName>ppt_y</p:attrName>
                                        </p:attrNameLst>
                                      </p:cBhvr>
                                    </p:animMotion>
                                  </p:childTnLst>
                                </p:cTn>
                              </p:par>
                              <p:par>
                                <p:cTn id="66" presetID="6" presetClass="emph" presetSubtype="0" fill="hold" nodeType="withEffect">
                                  <p:stCondLst>
                                    <p:cond delay="1000"/>
                                  </p:stCondLst>
                                  <p:childTnLst>
                                    <p:animScale>
                                      <p:cBhvr>
                                        <p:cTn id="67" dur="2000" fill="hold"/>
                                        <p:tgtEl>
                                          <p:spTgt spid="66"/>
                                        </p:tgtEl>
                                      </p:cBhvr>
                                      <p:by x="10000" y="10000"/>
                                    </p:animScale>
                                  </p:childTnLst>
                                </p:cTn>
                              </p:par>
                              <p:par>
                                <p:cTn id="68" presetID="10" presetClass="exit" presetSubtype="0" fill="hold" nodeType="withEffect">
                                  <p:stCondLst>
                                    <p:cond delay="2000"/>
                                  </p:stCondLst>
                                  <p:childTnLst>
                                    <p:animEffect transition="out" filter="fade">
                                      <p:cBhvr>
                                        <p:cTn id="69" dur="2000"/>
                                        <p:tgtEl>
                                          <p:spTgt spid="66"/>
                                        </p:tgtEl>
                                      </p:cBhvr>
                                    </p:animEffect>
                                    <p:set>
                                      <p:cBhvr>
                                        <p:cTn id="70" dur="1" fill="hold">
                                          <p:stCondLst>
                                            <p:cond delay="1999"/>
                                          </p:stCondLst>
                                        </p:cTn>
                                        <p:tgtEl>
                                          <p:spTgt spid="66"/>
                                        </p:tgtEl>
                                        <p:attrNameLst>
                                          <p:attrName>style.visibility</p:attrName>
                                        </p:attrNameLst>
                                      </p:cBhvr>
                                      <p:to>
                                        <p:strVal val="hidden"/>
                                      </p:to>
                                    </p:set>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2000"/>
                                        <p:tgtEl>
                                          <p:spTgt spid="67"/>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2000"/>
                                        <p:tgtEl>
                                          <p:spTgt spid="70"/>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2000"/>
                                        <p:tgtEl>
                                          <p:spTgt spid="73"/>
                                        </p:tgtEl>
                                      </p:cBhvr>
                                    </p:animEffect>
                                  </p:childTnLst>
                                </p:cTn>
                              </p:par>
                            </p:childTnLst>
                          </p:cTn>
                        </p:par>
                        <p:par>
                          <p:cTn id="83" fill="hold">
                            <p:stCondLst>
                              <p:cond delay="10000"/>
                            </p:stCondLst>
                            <p:childTnLst>
                              <p:par>
                                <p:cTn id="84" presetID="10" presetClass="entr" presetSubtype="0" fill="hold" grpId="0" nodeType="after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2000"/>
                                        <p:tgtEl>
                                          <p:spTgt spid="8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62" grpId="0" animBg="1"/>
      <p:bldP spid="62" grpId="1" animBg="1"/>
      <p:bldP spid="62" grpId="2" animBg="1"/>
      <p:bldP spid="62" grpId="3" animBg="1"/>
      <p:bldP spid="62" grpId="4" animBg="1"/>
      <p:bldP spid="63" grpId="0" animBg="1"/>
      <p:bldP spid="63" grpId="1" animBg="1"/>
      <p:bldP spid="63" grpId="2" animBg="1"/>
      <p:bldP spid="63" grpId="3" animBg="1"/>
      <p:bldP spid="63" grpId="4" animBg="1"/>
      <p:bldP spid="64" grpId="0" animBg="1"/>
      <p:bldP spid="64" grpId="1" animBg="1"/>
      <p:bldP spid="64" grpId="2" animBg="1"/>
      <p:bldP spid="64" grpId="3" animBg="1"/>
      <p:bldP spid="64" grpId="4" animBg="1"/>
      <p:bldP spid="65" grpId="0" animBg="1"/>
      <p:bldP spid="65" grpId="1" animBg="1"/>
      <p:bldP spid="65" grpId="2" animBg="1"/>
      <p:bldP spid="65" grpId="3" animBg="1"/>
      <p:bldP spid="65" grpId="4" animBg="1"/>
      <p:bldP spid="67" grpId="0" animBg="1"/>
      <p:bldP spid="70" grpId="0" animBg="1"/>
      <p:bldP spid="73" grpId="0" animBg="1"/>
      <p:bldP spid="8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400" b="1" dirty="0" smtClean="0">
                <a:solidFill>
                  <a:srgbClr val="FFCC00"/>
                </a:solidFill>
                <a:latin typeface="+mj-lt"/>
                <a:ea typeface="+mj-ea"/>
                <a:cs typeface="+mj-cs"/>
              </a:rPr>
              <a:t>Dienst-Protokoll-Port</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48" name="Textfeld 47"/>
          <p:cNvSpPr txBox="1"/>
          <p:nvPr/>
        </p:nvSpPr>
        <p:spPr>
          <a:xfrm>
            <a:off x="690419" y="1803972"/>
            <a:ext cx="8417055" cy="2308324"/>
          </a:xfrm>
          <a:prstGeom prst="rect">
            <a:avLst/>
          </a:prstGeom>
          <a:noFill/>
        </p:spPr>
        <p:txBody>
          <a:bodyPr wrap="square" rtlCol="0">
            <a:spAutoFit/>
          </a:bodyPr>
          <a:lstStyle/>
          <a:p>
            <a:pPr marL="354013" indent="-354013">
              <a:lnSpc>
                <a:spcPct val="200000"/>
              </a:lnSpc>
              <a:buFont typeface="Arial" pitchFamily="34" charset="0"/>
              <a:buChar char="•"/>
              <a:tabLst>
                <a:tab pos="354013" algn="l"/>
              </a:tabLst>
            </a:pPr>
            <a:r>
              <a:rPr lang="de-CH" sz="2400" b="1" dirty="0" smtClean="0"/>
              <a:t>Was ist ein Dienst</a:t>
            </a:r>
          </a:p>
          <a:p>
            <a:pPr marL="354013" indent="-354013">
              <a:lnSpc>
                <a:spcPct val="200000"/>
              </a:lnSpc>
              <a:buFont typeface="Arial" pitchFamily="34" charset="0"/>
              <a:buChar char="•"/>
              <a:tabLst>
                <a:tab pos="354013" algn="l"/>
              </a:tabLst>
            </a:pPr>
            <a:r>
              <a:rPr lang="de-CH" sz="2400" b="1" dirty="0" smtClean="0"/>
              <a:t>Was ist ein Protokoll</a:t>
            </a:r>
          </a:p>
          <a:p>
            <a:pPr marL="354013" indent="-354013">
              <a:lnSpc>
                <a:spcPct val="200000"/>
              </a:lnSpc>
              <a:buFont typeface="Arial" pitchFamily="34" charset="0"/>
              <a:buChar char="•"/>
              <a:tabLst>
                <a:tab pos="354013" algn="l"/>
              </a:tabLst>
            </a:pPr>
            <a:r>
              <a:rPr lang="de-CH" sz="2400" b="1" dirty="0" smtClean="0"/>
              <a:t>Was ist ein Port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6" name="Abgerundetes Rechteck 15"/>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7" name="Abgerundetes Rechteck 16">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8" name="Abgerundetes Rechteck 17"/>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9" name="Abgerundetes Rechteck 18"/>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1" name="Abgerundetes Rechteck 20"/>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p:cNvSpPr/>
          <p:nvPr/>
        </p:nvSpPr>
        <p:spPr>
          <a:xfrm>
            <a:off x="1943505" y="1665177"/>
            <a:ext cx="1361670" cy="1361670"/>
          </a:xfrm>
          <a:prstGeom prst="ellipse">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3" name="Ellipse 62"/>
          <p:cNvSpPr/>
          <p:nvPr/>
        </p:nvSpPr>
        <p:spPr>
          <a:xfrm>
            <a:off x="1918791" y="1665177"/>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Ellipse 26"/>
          <p:cNvSpPr/>
          <p:nvPr/>
        </p:nvSpPr>
        <p:spPr>
          <a:xfrm>
            <a:off x="6019980" y="1504552"/>
            <a:ext cx="1361670" cy="1361670"/>
          </a:xfrm>
          <a:prstGeom prst="ellipse">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Ellipse 56"/>
          <p:cNvSpPr/>
          <p:nvPr/>
        </p:nvSpPr>
        <p:spPr>
          <a:xfrm>
            <a:off x="6019980" y="1504552"/>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Ellipse 29"/>
          <p:cNvSpPr/>
          <p:nvPr/>
        </p:nvSpPr>
        <p:spPr>
          <a:xfrm>
            <a:off x="7018784" y="3102422"/>
            <a:ext cx="1361670" cy="1361670"/>
          </a:xfrm>
          <a:prstGeom prst="ellipse">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Ellipse 54"/>
          <p:cNvSpPr/>
          <p:nvPr/>
        </p:nvSpPr>
        <p:spPr>
          <a:xfrm>
            <a:off x="7005085" y="3102422"/>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Ellipse 39"/>
          <p:cNvSpPr/>
          <p:nvPr/>
        </p:nvSpPr>
        <p:spPr>
          <a:xfrm>
            <a:off x="5595458" y="4763924"/>
            <a:ext cx="1361670" cy="1361670"/>
          </a:xfrm>
          <a:prstGeom prst="ellipse">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4" name="Ellipse 53"/>
          <p:cNvSpPr/>
          <p:nvPr/>
        </p:nvSpPr>
        <p:spPr>
          <a:xfrm>
            <a:off x="5581759" y="4763924"/>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Ellipse 25"/>
          <p:cNvSpPr/>
          <p:nvPr/>
        </p:nvSpPr>
        <p:spPr>
          <a:xfrm>
            <a:off x="1810155" y="4780850"/>
            <a:ext cx="1361670" cy="1361670"/>
          </a:xfrm>
          <a:prstGeom prst="ellipse">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2" name="Ellipse 51"/>
          <p:cNvSpPr/>
          <p:nvPr/>
        </p:nvSpPr>
        <p:spPr>
          <a:xfrm>
            <a:off x="1810155" y="4780850"/>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Ellipse 24"/>
          <p:cNvSpPr/>
          <p:nvPr/>
        </p:nvSpPr>
        <p:spPr>
          <a:xfrm>
            <a:off x="698500" y="3102422"/>
            <a:ext cx="1361670" cy="1361670"/>
          </a:xfrm>
          <a:prstGeom prst="ellipse">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Ellipse 50"/>
          <p:cNvSpPr/>
          <p:nvPr/>
        </p:nvSpPr>
        <p:spPr>
          <a:xfrm>
            <a:off x="698500" y="3102422"/>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Dienst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pic>
        <p:nvPicPr>
          <p:cNvPr id="1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62175" y="1791845"/>
            <a:ext cx="1009650" cy="942975"/>
          </a:xfrm>
          <a:prstGeom prst="rect">
            <a:avLst/>
          </a:prstGeom>
          <a:noFill/>
          <a:ln w="9525">
            <a:noFill/>
            <a:miter lim="800000"/>
            <a:headEnd/>
            <a:tailEnd/>
          </a:ln>
        </p:spPr>
      </p:pic>
      <p:pic>
        <p:nvPicPr>
          <p:cNvPr id="18"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3572" y="3370263"/>
            <a:ext cx="771526" cy="825987"/>
          </a:xfrm>
          <a:prstGeom prst="rect">
            <a:avLst/>
          </a:prstGeom>
          <a:noFill/>
          <a:ln w="9525">
            <a:noFill/>
            <a:miter lim="800000"/>
            <a:headEnd/>
            <a:tailEnd/>
          </a:ln>
        </p:spPr>
      </p:pic>
      <p:pic>
        <p:nvPicPr>
          <p:cNvPr id="1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08190" y="5095826"/>
            <a:ext cx="933450" cy="781050"/>
          </a:xfrm>
          <a:prstGeom prst="rect">
            <a:avLst/>
          </a:prstGeom>
          <a:noFill/>
          <a:ln w="9525">
            <a:noFill/>
            <a:miter lim="800000"/>
            <a:headEnd/>
            <a:tailEnd/>
          </a:ln>
        </p:spPr>
      </p:pic>
      <p:pic>
        <p:nvPicPr>
          <p:cNvPr id="22" name="Picture 14"/>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6262594" y="1778637"/>
            <a:ext cx="872545" cy="798172"/>
          </a:xfrm>
          <a:prstGeom prst="rect">
            <a:avLst/>
          </a:prstGeom>
          <a:noFill/>
          <a:ln w="9525">
            <a:noFill/>
            <a:miter lim="800000"/>
            <a:headEnd/>
            <a:tailEnd/>
          </a:ln>
        </p:spPr>
      </p:pic>
      <p:pic>
        <p:nvPicPr>
          <p:cNvPr id="39"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13856" y="3370263"/>
            <a:ext cx="771526" cy="825987"/>
          </a:xfrm>
          <a:prstGeom prst="rect">
            <a:avLst/>
          </a:prstGeom>
          <a:noFill/>
          <a:ln w="9525">
            <a:noFill/>
            <a:miter lim="800000"/>
            <a:headEnd/>
            <a:tailEnd/>
          </a:ln>
        </p:spPr>
      </p:pic>
      <p:pic>
        <p:nvPicPr>
          <p:cNvPr id="41"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93493" y="5078900"/>
            <a:ext cx="933450" cy="78105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3305175" y="931550"/>
            <a:ext cx="1152525" cy="942975"/>
          </a:xfrm>
          <a:prstGeom prst="rect">
            <a:avLst/>
          </a:prstGeom>
          <a:noFill/>
          <a:ln w="9525">
            <a:noFill/>
            <a:miter lim="800000"/>
            <a:headEnd/>
            <a:tailEnd/>
          </a:ln>
        </p:spPr>
      </p:pic>
      <p:sp>
        <p:nvSpPr>
          <p:cNvPr id="53" name="Rechteck 52"/>
          <p:cNvSpPr/>
          <p:nvPr/>
        </p:nvSpPr>
        <p:spPr>
          <a:xfrm>
            <a:off x="2162175" y="5409303"/>
            <a:ext cx="805146" cy="103949"/>
          </a:xfrm>
          <a:prstGeom prst="rect">
            <a:avLst/>
          </a:prstGeom>
          <a:solidFill>
            <a:srgbClr val="FFCC00"/>
          </a:solidFill>
          <a:ln>
            <a:noFill/>
          </a:ln>
          <a:effectLst>
            <a:glow rad="139700">
              <a:schemeClr val="accent6">
                <a:satMod val="175000"/>
                <a:alpha val="40000"/>
              </a:schemeClr>
            </a:glow>
            <a:innerShdw blurRad="63500" dist="50800" dir="81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8" name="Textfeld 57"/>
          <p:cNvSpPr txBox="1"/>
          <p:nvPr/>
        </p:nvSpPr>
        <p:spPr>
          <a:xfrm>
            <a:off x="3426714" y="3354858"/>
            <a:ext cx="2286000" cy="646331"/>
          </a:xfrm>
          <a:prstGeom prst="rect">
            <a:avLst/>
          </a:prstGeom>
          <a:noFill/>
        </p:spPr>
        <p:txBody>
          <a:bodyPr wrap="square" rtlCol="0">
            <a:spAutoFit/>
          </a:bodyPr>
          <a:lstStyle/>
          <a:p>
            <a:pPr algn="ctr"/>
            <a:r>
              <a:rPr lang="de-CH" b="1" dirty="0" smtClean="0"/>
              <a:t>Server bietet Mail/SMTP-Dienst an</a:t>
            </a:r>
            <a:endParaRPr lang="de-CH" b="1" dirty="0"/>
          </a:p>
        </p:txBody>
      </p:sp>
      <p:sp>
        <p:nvSpPr>
          <p:cNvPr id="59" name="Textfeld 58"/>
          <p:cNvSpPr txBox="1"/>
          <p:nvPr/>
        </p:nvSpPr>
        <p:spPr>
          <a:xfrm>
            <a:off x="3404286" y="2576809"/>
            <a:ext cx="2286000" cy="646331"/>
          </a:xfrm>
          <a:prstGeom prst="rect">
            <a:avLst/>
          </a:prstGeom>
          <a:noFill/>
        </p:spPr>
        <p:txBody>
          <a:bodyPr wrap="square" rtlCol="0">
            <a:spAutoFit/>
          </a:bodyPr>
          <a:lstStyle/>
          <a:p>
            <a:pPr algn="ctr"/>
            <a:r>
              <a:rPr lang="de-CH" b="1" dirty="0" smtClean="0"/>
              <a:t>Jemand nimmt den Dienst in Anspruch</a:t>
            </a:r>
            <a:endParaRPr lang="de-CH" b="1" dirty="0"/>
          </a:p>
        </p:txBody>
      </p:sp>
      <p:sp>
        <p:nvSpPr>
          <p:cNvPr id="60" name="Nach oben gekrümmter Pfeil 59"/>
          <p:cNvSpPr/>
          <p:nvPr/>
        </p:nvSpPr>
        <p:spPr>
          <a:xfrm flipV="1">
            <a:off x="3280461" y="2159585"/>
            <a:ext cx="2590980"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1" name="Nach oben gekrümmter Pfeil 60"/>
          <p:cNvSpPr/>
          <p:nvPr/>
        </p:nvSpPr>
        <p:spPr>
          <a:xfrm flipH="1">
            <a:off x="3270018" y="3822129"/>
            <a:ext cx="2590980"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2" name="Abgerundetes Rechteck 61"/>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64" name="Abgerundetes Rechteck 63">
            <a:hlinkClick r:id="rId8"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65" name="Abgerundetes Rechteck 64"/>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66" name="Abgerundetes Rechteck 65"/>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67" name="Abgerundetes Rechteck 66"/>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68" name="Abgerundetes Rechteck 67"/>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8.33333E-7 3.7037E-7 L -0.12795 0.13102 " pathEditMode="relative" rAng="0" ptsTypes="AA">
                                      <p:cBhvr>
                                        <p:cTn id="11" dur="2000" fill="hold"/>
                                        <p:tgtEl>
                                          <p:spTgt spid="1026"/>
                                        </p:tgtEl>
                                        <p:attrNameLst>
                                          <p:attrName>ppt_x</p:attrName>
                                          <p:attrName>ppt_y</p:attrName>
                                        </p:attrNameLst>
                                      </p:cBhvr>
                                      <p:rCtr x="-64" y="66"/>
                                    </p:animMotion>
                                  </p:childTnLst>
                                </p:cTn>
                              </p:par>
                              <p:par>
                                <p:cTn id="12" presetID="6" presetClass="emph" presetSubtype="0" fill="hold" nodeType="withEffect">
                                  <p:stCondLst>
                                    <p:cond delay="0"/>
                                  </p:stCondLst>
                                  <p:childTnLst>
                                    <p:animScale>
                                      <p:cBhvr>
                                        <p:cTn id="13" dur="2000" fill="hold"/>
                                        <p:tgtEl>
                                          <p:spTgt spid="1026"/>
                                        </p:tgtEl>
                                      </p:cBhvr>
                                      <p:by x="10000" y="10000"/>
                                    </p:animScale>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2000"/>
                                        <p:tgtEl>
                                          <p:spTgt spid="1026"/>
                                        </p:tgtEl>
                                      </p:cBhvr>
                                    </p:animEffect>
                                    <p:set>
                                      <p:cBhvr>
                                        <p:cTn id="17" dur="1" fill="hold">
                                          <p:stCondLst>
                                            <p:cond delay="1999"/>
                                          </p:stCondLst>
                                        </p:cTn>
                                        <p:tgtEl>
                                          <p:spTgt spid="1026"/>
                                        </p:tgtEl>
                                        <p:attrNameLst>
                                          <p:attrName>style.visibility</p:attrName>
                                        </p:attrNameLst>
                                      </p:cBhvr>
                                      <p:to>
                                        <p:strVal val="hidden"/>
                                      </p:to>
                                    </p:se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2000"/>
                                        <p:tgtEl>
                                          <p:spTgt spid="51"/>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childTnLst>
                                </p:cTn>
                              </p:par>
                              <p:par>
                                <p:cTn id="26" presetID="10" presetClass="exit" presetSubtype="0" fill="hold" grpId="1" nodeType="withEffect">
                                  <p:stCondLst>
                                    <p:cond delay="0"/>
                                  </p:stCondLst>
                                  <p:childTnLst>
                                    <p:animEffect transition="out" filter="fade">
                                      <p:cBhvr>
                                        <p:cTn id="27" dur="2000"/>
                                        <p:tgtEl>
                                          <p:spTgt spid="51"/>
                                        </p:tgtEl>
                                      </p:cBhvr>
                                    </p:animEffect>
                                    <p:set>
                                      <p:cBhvr>
                                        <p:cTn id="28" dur="1" fill="hold">
                                          <p:stCondLst>
                                            <p:cond delay="1999"/>
                                          </p:stCondLst>
                                        </p:cTn>
                                        <p:tgtEl>
                                          <p:spTgt spid="51"/>
                                        </p:tgtEl>
                                        <p:attrNameLst>
                                          <p:attrName>style.visibility</p:attrName>
                                        </p:attrNameLst>
                                      </p:cBhvr>
                                      <p:to>
                                        <p:strVal val="hidden"/>
                                      </p:to>
                                    </p:set>
                                  </p:childTnLst>
                                </p:cTn>
                              </p:par>
                            </p:childTnLst>
                          </p:cTn>
                        </p:par>
                        <p:par>
                          <p:cTn id="29" fill="hold">
                            <p:stCondLst>
                              <p:cond delay="8000"/>
                            </p:stCondLst>
                            <p:childTnLst>
                              <p:par>
                                <p:cTn id="30" presetID="10" presetClass="entr" presetSubtype="0" fill="hold" grpId="2"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2000"/>
                                        <p:tgtEl>
                                          <p:spTgt spid="53"/>
                                        </p:tgtEl>
                                      </p:cBhvr>
                                    </p:animEffect>
                                  </p:childTnLst>
                                </p:cTn>
                              </p:par>
                              <p:par>
                                <p:cTn id="33" presetID="10" presetClass="exit" presetSubtype="0" fill="hold" grpId="1" nodeType="withEffect">
                                  <p:stCondLst>
                                    <p:cond delay="0"/>
                                  </p:stCondLst>
                                  <p:childTnLst>
                                    <p:animEffect transition="out" filter="fade">
                                      <p:cBhvr>
                                        <p:cTn id="34" dur="2000"/>
                                        <p:tgtEl>
                                          <p:spTgt spid="52"/>
                                        </p:tgtEl>
                                      </p:cBhvr>
                                    </p:animEffect>
                                    <p:set>
                                      <p:cBhvr>
                                        <p:cTn id="35" dur="1" fill="hold">
                                          <p:stCondLst>
                                            <p:cond delay="1999"/>
                                          </p:stCondLst>
                                        </p:cTn>
                                        <p:tgtEl>
                                          <p:spTgt spid="52"/>
                                        </p:tgtEl>
                                        <p:attrNameLst>
                                          <p:attrName>style.visibility</p:attrName>
                                        </p:attrNameLst>
                                      </p:cBhvr>
                                      <p:to>
                                        <p:strVal val="hidden"/>
                                      </p:to>
                                    </p:set>
                                  </p:childTnLst>
                                </p:cTn>
                              </p:par>
                            </p:childTnLst>
                          </p:cTn>
                        </p:par>
                        <p:par>
                          <p:cTn id="36" fill="hold">
                            <p:stCondLst>
                              <p:cond delay="10000"/>
                            </p:stCondLst>
                            <p:childTnLst>
                              <p:par>
                                <p:cTn id="37" presetID="63" presetClass="path" presetSubtype="0" accel="50000" decel="50000" fill="hold" grpId="0" nodeType="afterEffect">
                                  <p:stCondLst>
                                    <p:cond delay="0"/>
                                  </p:stCondLst>
                                  <p:childTnLst>
                                    <p:animMotion origin="layout" path="M -1.94444E-6 -3.69651E-6 L 0.39792 -3.69651E-6 " pathEditMode="relative" rAng="0" ptsTypes="AA">
                                      <p:cBhvr>
                                        <p:cTn id="38" dur="2000" fill="hold"/>
                                        <p:tgtEl>
                                          <p:spTgt spid="53"/>
                                        </p:tgtEl>
                                        <p:attrNameLst>
                                          <p:attrName>ppt_x</p:attrName>
                                          <p:attrName>ppt_y</p:attrName>
                                        </p:attrNameLst>
                                      </p:cBhvr>
                                      <p:rCtr x="199" y="0"/>
                                    </p:animMotion>
                                  </p:childTnLst>
                                </p:cTn>
                              </p:par>
                            </p:childTnLst>
                          </p:cTn>
                        </p:par>
                        <p:par>
                          <p:cTn id="39" fill="hold">
                            <p:stCondLst>
                              <p:cond delay="12000"/>
                            </p:stCondLst>
                            <p:childTnLst>
                              <p:par>
                                <p:cTn id="40" presetID="10"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2000"/>
                                        <p:tgtEl>
                                          <p:spTgt spid="54"/>
                                        </p:tgtEl>
                                      </p:cBhvr>
                                    </p:animEffect>
                                  </p:childTnLst>
                                </p:cTn>
                              </p:par>
                              <p:par>
                                <p:cTn id="43" presetID="10" presetClass="exit" presetSubtype="0" fill="hold" grpId="1" nodeType="withEffect">
                                  <p:stCondLst>
                                    <p:cond delay="0"/>
                                  </p:stCondLst>
                                  <p:childTnLst>
                                    <p:animEffect transition="out" filter="fade">
                                      <p:cBhvr>
                                        <p:cTn id="44" dur="2000"/>
                                        <p:tgtEl>
                                          <p:spTgt spid="53"/>
                                        </p:tgtEl>
                                      </p:cBhvr>
                                    </p:animEffect>
                                    <p:set>
                                      <p:cBhvr>
                                        <p:cTn id="45" dur="1" fill="hold">
                                          <p:stCondLst>
                                            <p:cond delay="1999"/>
                                          </p:stCondLst>
                                        </p:cTn>
                                        <p:tgtEl>
                                          <p:spTgt spid="53"/>
                                        </p:tgtEl>
                                        <p:attrNameLst>
                                          <p:attrName>style.visibility</p:attrName>
                                        </p:attrNameLst>
                                      </p:cBhvr>
                                      <p:to>
                                        <p:strVal val="hidden"/>
                                      </p:to>
                                    </p:set>
                                  </p:childTnLst>
                                </p:cTn>
                              </p:par>
                            </p:childTnLst>
                          </p:cTn>
                        </p:par>
                        <p:par>
                          <p:cTn id="46" fill="hold">
                            <p:stCondLst>
                              <p:cond delay="14000"/>
                            </p:stCondLst>
                            <p:childTnLst>
                              <p:par>
                                <p:cTn id="47" presetID="10"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2000"/>
                                        <p:tgtEl>
                                          <p:spTgt spid="55"/>
                                        </p:tgtEl>
                                      </p:cBhvr>
                                    </p:animEffect>
                                  </p:childTnLst>
                                </p:cTn>
                              </p:par>
                              <p:par>
                                <p:cTn id="50" presetID="10" presetClass="exit" presetSubtype="0" fill="hold" grpId="1" nodeType="withEffect">
                                  <p:stCondLst>
                                    <p:cond delay="0"/>
                                  </p:stCondLst>
                                  <p:childTnLst>
                                    <p:animEffect transition="out" filter="fade">
                                      <p:cBhvr>
                                        <p:cTn id="51" dur="2000"/>
                                        <p:tgtEl>
                                          <p:spTgt spid="54"/>
                                        </p:tgtEl>
                                      </p:cBhvr>
                                    </p:animEffect>
                                    <p:set>
                                      <p:cBhvr>
                                        <p:cTn id="52" dur="1" fill="hold">
                                          <p:stCondLst>
                                            <p:cond delay="1999"/>
                                          </p:stCondLst>
                                        </p:cTn>
                                        <p:tgtEl>
                                          <p:spTgt spid="5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55"/>
                                        </p:tgtEl>
                                      </p:cBhvr>
                                    </p:animEffect>
                                    <p:set>
                                      <p:cBhvr>
                                        <p:cTn id="55" dur="1" fill="hold">
                                          <p:stCondLst>
                                            <p:cond delay="1999"/>
                                          </p:stCondLst>
                                        </p:cTn>
                                        <p:tgtEl>
                                          <p:spTgt spid="55"/>
                                        </p:tgtEl>
                                        <p:attrNameLst>
                                          <p:attrName>style.visibility</p:attrName>
                                        </p:attrNameLst>
                                      </p:cBhvr>
                                      <p:to>
                                        <p:strVal val="hidden"/>
                                      </p:to>
                                    </p:set>
                                  </p:childTnLst>
                                </p:cTn>
                              </p:par>
                            </p:childTnLst>
                          </p:cTn>
                        </p:par>
                        <p:par>
                          <p:cTn id="56" fill="hold">
                            <p:stCondLst>
                              <p:cond delay="16000"/>
                            </p:stCondLst>
                            <p:childTnLst>
                              <p:par>
                                <p:cTn id="57" presetID="10"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2000"/>
                                        <p:tgtEl>
                                          <p:spTgt spid="57"/>
                                        </p:tgtEl>
                                      </p:cBhvr>
                                    </p:animEffect>
                                  </p:childTnLst>
                                </p:cTn>
                              </p:par>
                            </p:childTnLst>
                          </p:cTn>
                        </p:par>
                        <p:par>
                          <p:cTn id="60" fill="hold">
                            <p:stCondLst>
                              <p:cond delay="18000"/>
                            </p:stCondLst>
                            <p:childTnLst>
                              <p:par>
                                <p:cTn id="61" presetID="10" presetClass="exit" presetSubtype="0" fill="hold" grpId="1" nodeType="afterEffect">
                                  <p:stCondLst>
                                    <p:cond delay="0"/>
                                  </p:stCondLst>
                                  <p:childTnLst>
                                    <p:animEffect transition="out" filter="fade">
                                      <p:cBhvr>
                                        <p:cTn id="62" dur="2000"/>
                                        <p:tgtEl>
                                          <p:spTgt spid="57"/>
                                        </p:tgtEl>
                                      </p:cBhvr>
                                    </p:animEffect>
                                    <p:set>
                                      <p:cBhvr>
                                        <p:cTn id="63" dur="1" fill="hold">
                                          <p:stCondLst>
                                            <p:cond delay="1999"/>
                                          </p:stCondLst>
                                        </p:cTn>
                                        <p:tgtEl>
                                          <p:spTgt spid="5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2000"/>
                                        <p:tgtEl>
                                          <p:spTgt spid="6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2000"/>
                                        <p:tgtEl>
                                          <p:spTgt spid="58"/>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2000"/>
                                        <p:tgtEl>
                                          <p:spTgt spid="57"/>
                                        </p:tgtEl>
                                      </p:cBhvr>
                                    </p:animEffect>
                                  </p:childTnLst>
                                </p:cTn>
                              </p:par>
                            </p:childTnLst>
                          </p:cTn>
                        </p:par>
                        <p:par>
                          <p:cTn id="75" fill="hold">
                            <p:stCondLst>
                              <p:cond delay="2000"/>
                            </p:stCondLst>
                            <p:childTnLst>
                              <p:par>
                                <p:cTn id="76" presetID="10" presetClass="exit" presetSubtype="0" fill="hold" grpId="3" nodeType="afterEffect">
                                  <p:stCondLst>
                                    <p:cond delay="0"/>
                                  </p:stCondLst>
                                  <p:childTnLst>
                                    <p:animEffect transition="out" filter="fade">
                                      <p:cBhvr>
                                        <p:cTn id="77" dur="2000"/>
                                        <p:tgtEl>
                                          <p:spTgt spid="57"/>
                                        </p:tgtEl>
                                      </p:cBhvr>
                                    </p:animEffect>
                                    <p:set>
                                      <p:cBhvr>
                                        <p:cTn id="78" dur="1" fill="hold">
                                          <p:stCondLst>
                                            <p:cond delay="1999"/>
                                          </p:stCondLst>
                                        </p:cTn>
                                        <p:tgtEl>
                                          <p:spTgt spid="5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2000"/>
                                        <p:tgtEl>
                                          <p:spTgt spid="5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2000"/>
                                        <p:tgtEl>
                                          <p:spTgt spid="6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2000"/>
                                        <p:tgtEl>
                                          <p:spTgt spid="63"/>
                                        </p:tgtEl>
                                      </p:cBhvr>
                                    </p:animEffect>
                                  </p:childTnLst>
                                </p:cTn>
                              </p:par>
                              <p:par>
                                <p:cTn id="90" presetID="10" presetClass="exit" presetSubtype="0" fill="hold" grpId="1" nodeType="withEffect">
                                  <p:stCondLst>
                                    <p:cond delay="0"/>
                                  </p:stCondLst>
                                  <p:childTnLst>
                                    <p:animEffect transition="out" filter="fade">
                                      <p:cBhvr>
                                        <p:cTn id="91" dur="2000"/>
                                        <p:tgtEl>
                                          <p:spTgt spid="63"/>
                                        </p:tgtEl>
                                      </p:cBhvr>
                                    </p:animEffect>
                                    <p:set>
                                      <p:cBhvr>
                                        <p:cTn id="92" dur="1" fill="hold">
                                          <p:stCondLst>
                                            <p:cond delay="1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57" grpId="0" animBg="1"/>
      <p:bldP spid="57" grpId="1" animBg="1"/>
      <p:bldP spid="57" grpId="2" animBg="1"/>
      <p:bldP spid="57" grpId="3" animBg="1"/>
      <p:bldP spid="55" grpId="0" animBg="1"/>
      <p:bldP spid="55" grpId="1" animBg="1"/>
      <p:bldP spid="54" grpId="0" animBg="1"/>
      <p:bldP spid="54" grpId="1" animBg="1"/>
      <p:bldP spid="52" grpId="0" animBg="1"/>
      <p:bldP spid="52" grpId="1" animBg="1"/>
      <p:bldP spid="51" grpId="0" animBg="1"/>
      <p:bldP spid="51" grpId="1" animBg="1"/>
      <p:bldP spid="53" grpId="0" animBg="1"/>
      <p:bldP spid="53" grpId="1" animBg="1"/>
      <p:bldP spid="53" grpId="2" animBg="1"/>
      <p:bldP spid="58" grpId="0"/>
      <p:bldP spid="59" grpId="0"/>
      <p:bldP spid="60" grpId="0" animBg="1"/>
      <p:bldP spid="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llipse 58"/>
          <p:cNvSpPr/>
          <p:nvPr/>
        </p:nvSpPr>
        <p:spPr>
          <a:xfrm>
            <a:off x="1300809" y="4287795"/>
            <a:ext cx="1361670" cy="1361670"/>
          </a:xfrm>
          <a:prstGeom prst="ellipse">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Dienst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46" name="Rechteck 45"/>
          <p:cNvSpPr/>
          <p:nvPr/>
        </p:nvSpPr>
        <p:spPr>
          <a:xfrm>
            <a:off x="685800" y="2211859"/>
            <a:ext cx="8235778" cy="369332"/>
          </a:xfrm>
          <a:prstGeom prst="rect">
            <a:avLst/>
          </a:prstGeom>
        </p:spPr>
        <p:txBody>
          <a:bodyPr wrap="square">
            <a:spAutoFit/>
          </a:bodyPr>
          <a:lstStyle/>
          <a:p>
            <a:pPr marL="358775" indent="-358775"/>
            <a:r>
              <a:rPr lang="de-CH" b="1" dirty="0" smtClean="0"/>
              <a:t>Ein Dienst ist eine Funktion, die ein Gerät anderen Geräten zur Verfügung stellt.</a:t>
            </a:r>
          </a:p>
        </p:txBody>
      </p:sp>
      <p:pic>
        <p:nvPicPr>
          <p:cNvPr id="4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61450" y="4485973"/>
            <a:ext cx="1009650" cy="942975"/>
          </a:xfrm>
          <a:prstGeom prst="rect">
            <a:avLst/>
          </a:prstGeom>
          <a:noFill/>
          <a:ln w="9525">
            <a:noFill/>
            <a:miter lim="800000"/>
            <a:headEnd/>
            <a:tailEnd/>
          </a:ln>
        </p:spPr>
      </p:pic>
      <p:sp>
        <p:nvSpPr>
          <p:cNvPr id="60" name="Ellipse 59"/>
          <p:cNvSpPr/>
          <p:nvPr/>
        </p:nvSpPr>
        <p:spPr>
          <a:xfrm>
            <a:off x="6423088" y="4287795"/>
            <a:ext cx="1361670" cy="1361670"/>
          </a:xfrm>
          <a:prstGeom prst="ellipse">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2" name="Picture 14"/>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665702" y="4561880"/>
            <a:ext cx="872545" cy="798172"/>
          </a:xfrm>
          <a:prstGeom prst="rect">
            <a:avLst/>
          </a:prstGeom>
          <a:noFill/>
          <a:ln w="9525">
            <a:noFill/>
            <a:miter lim="800000"/>
            <a:headEnd/>
            <a:tailEnd/>
          </a:ln>
        </p:spPr>
      </p:pic>
      <p:sp>
        <p:nvSpPr>
          <p:cNvPr id="63" name="Textfeld 62"/>
          <p:cNvSpPr txBox="1"/>
          <p:nvPr/>
        </p:nvSpPr>
        <p:spPr>
          <a:xfrm>
            <a:off x="2870517" y="5261196"/>
            <a:ext cx="3431433" cy="369332"/>
          </a:xfrm>
          <a:prstGeom prst="rect">
            <a:avLst/>
          </a:prstGeom>
          <a:noFill/>
        </p:spPr>
        <p:txBody>
          <a:bodyPr wrap="square" rtlCol="0">
            <a:spAutoFit/>
          </a:bodyPr>
          <a:lstStyle/>
          <a:p>
            <a:pPr algn="ctr"/>
            <a:r>
              <a:rPr lang="de-CH" b="1" dirty="0" smtClean="0"/>
              <a:t>Server bietet Dienst an</a:t>
            </a:r>
            <a:endParaRPr lang="de-CH" b="1" dirty="0"/>
          </a:p>
        </p:txBody>
      </p:sp>
      <p:sp>
        <p:nvSpPr>
          <p:cNvPr id="64" name="Nach oben gekrümmter Pfeil 63"/>
          <p:cNvSpPr/>
          <p:nvPr/>
        </p:nvSpPr>
        <p:spPr>
          <a:xfrm flipV="1">
            <a:off x="2538909" y="4086675"/>
            <a:ext cx="4077364"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5" name="Nach oben gekrümmter Pfeil 64"/>
          <p:cNvSpPr/>
          <p:nvPr/>
        </p:nvSpPr>
        <p:spPr>
          <a:xfrm flipH="1">
            <a:off x="2538908" y="5428948"/>
            <a:ext cx="4077365"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6" name="Textfeld 65"/>
          <p:cNvSpPr txBox="1"/>
          <p:nvPr/>
        </p:nvSpPr>
        <p:spPr>
          <a:xfrm>
            <a:off x="2870517" y="4536042"/>
            <a:ext cx="3431433" cy="369332"/>
          </a:xfrm>
          <a:prstGeom prst="rect">
            <a:avLst/>
          </a:prstGeom>
          <a:noFill/>
        </p:spPr>
        <p:txBody>
          <a:bodyPr wrap="square" rtlCol="0">
            <a:spAutoFit/>
          </a:bodyPr>
          <a:lstStyle/>
          <a:p>
            <a:pPr algn="ctr"/>
            <a:r>
              <a:rPr lang="de-CH" b="1" dirty="0" smtClean="0"/>
              <a:t>Client nimmt Dienst in Anspruch</a:t>
            </a:r>
            <a:endParaRPr lang="de-CH" b="1" dirty="0"/>
          </a:p>
        </p:txBody>
      </p:sp>
      <p:sp>
        <p:nvSpPr>
          <p:cNvPr id="67" name="Rechteck 66"/>
          <p:cNvSpPr/>
          <p:nvPr/>
        </p:nvSpPr>
        <p:spPr>
          <a:xfrm>
            <a:off x="2870517" y="2692908"/>
            <a:ext cx="1779373" cy="1200329"/>
          </a:xfrm>
          <a:prstGeom prst="rect">
            <a:avLst/>
          </a:prstGeom>
        </p:spPr>
        <p:txBody>
          <a:bodyPr wrap="square">
            <a:spAutoFit/>
          </a:bodyPr>
          <a:lstStyle/>
          <a:p>
            <a:pPr marL="358775" indent="-358775">
              <a:buFont typeface="Arial" pitchFamily="34" charset="0"/>
              <a:buChar char="•"/>
              <a:tabLst>
                <a:tab pos="358775" algn="l"/>
              </a:tabLst>
            </a:pPr>
            <a:r>
              <a:rPr lang="de-CH" b="1" dirty="0" smtClean="0"/>
              <a:t>Mail</a:t>
            </a:r>
          </a:p>
          <a:p>
            <a:pPr marL="358775" indent="-358775">
              <a:buFont typeface="Arial" pitchFamily="34" charset="0"/>
              <a:buChar char="•"/>
              <a:tabLst>
                <a:tab pos="358775" algn="l"/>
              </a:tabLst>
            </a:pPr>
            <a:r>
              <a:rPr lang="de-CH" b="1" dirty="0" err="1" smtClean="0"/>
              <a:t>www</a:t>
            </a:r>
            <a:endParaRPr lang="de-CH" b="1" dirty="0" smtClean="0"/>
          </a:p>
          <a:p>
            <a:pPr marL="358775" indent="-358775">
              <a:buFont typeface="Arial" pitchFamily="34" charset="0"/>
              <a:buChar char="•"/>
              <a:tabLst>
                <a:tab pos="358775" algn="l"/>
              </a:tabLst>
            </a:pPr>
            <a:r>
              <a:rPr lang="de-CH" b="1" dirty="0" smtClean="0"/>
              <a:t>Dateien</a:t>
            </a:r>
          </a:p>
          <a:p>
            <a:pPr marL="358775" indent="-358775">
              <a:buFont typeface="Arial" pitchFamily="34" charset="0"/>
              <a:buChar char="•"/>
              <a:tabLst>
                <a:tab pos="358775" algn="l"/>
              </a:tabLst>
            </a:pPr>
            <a:r>
              <a:rPr lang="de-CH" b="1" dirty="0" smtClean="0"/>
              <a:t>Telnet</a:t>
            </a:r>
            <a:endParaRPr lang="de-CH" b="1" dirty="0"/>
          </a:p>
        </p:txBody>
      </p:sp>
      <p:sp>
        <p:nvSpPr>
          <p:cNvPr id="68" name="Rechteck 67"/>
          <p:cNvSpPr/>
          <p:nvPr/>
        </p:nvSpPr>
        <p:spPr>
          <a:xfrm>
            <a:off x="4443947" y="2692908"/>
            <a:ext cx="2164496" cy="1200329"/>
          </a:xfrm>
          <a:prstGeom prst="rect">
            <a:avLst/>
          </a:prstGeom>
        </p:spPr>
        <p:txBody>
          <a:bodyPr wrap="square">
            <a:spAutoFit/>
          </a:bodyPr>
          <a:lstStyle/>
          <a:p>
            <a:pPr marL="358775" indent="-358775">
              <a:buFont typeface="Arial" pitchFamily="34" charset="0"/>
              <a:buChar char="•"/>
              <a:tabLst>
                <a:tab pos="358775" algn="l"/>
              </a:tabLst>
            </a:pPr>
            <a:r>
              <a:rPr lang="de-CH" b="1" dirty="0" smtClean="0"/>
              <a:t>Chat</a:t>
            </a:r>
          </a:p>
          <a:p>
            <a:pPr marL="358775" indent="-358775">
              <a:buFont typeface="Arial" pitchFamily="34" charset="0"/>
              <a:buChar char="•"/>
              <a:tabLst>
                <a:tab pos="358775" algn="l"/>
              </a:tabLst>
            </a:pPr>
            <a:r>
              <a:rPr lang="de-CH" b="1" dirty="0" smtClean="0"/>
              <a:t>Drucker</a:t>
            </a:r>
          </a:p>
          <a:p>
            <a:pPr marL="358775" indent="-358775">
              <a:buFont typeface="Arial" pitchFamily="34" charset="0"/>
              <a:buChar char="•"/>
              <a:tabLst>
                <a:tab pos="358775" algn="l"/>
              </a:tabLst>
            </a:pPr>
            <a:r>
              <a:rPr lang="de-CH" b="1" dirty="0" smtClean="0"/>
              <a:t>Terminal</a:t>
            </a:r>
          </a:p>
          <a:p>
            <a:pPr marL="358775" indent="-358775">
              <a:buFont typeface="Arial" pitchFamily="34" charset="0"/>
              <a:buChar char="•"/>
              <a:tabLst>
                <a:tab pos="358775" algn="l"/>
              </a:tabLst>
            </a:pPr>
            <a:r>
              <a:rPr lang="de-CH" b="1" dirty="0" err="1" smtClean="0"/>
              <a:t>Autentifzierung</a:t>
            </a:r>
            <a:endParaRPr lang="de-CH" b="1" dirty="0"/>
          </a:p>
        </p:txBody>
      </p:sp>
      <p:sp>
        <p:nvSpPr>
          <p:cNvPr id="41" name="Abgerundetes Rechteck 40"/>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2" name="Abgerundetes Rechteck 41">
            <a:hlinkClick r:id="rId5"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3" name="Abgerundetes Rechteck 42"/>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5" name="Abgerundetes Rechteck 44"/>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7" name="Abgerundetes Rechteck 46"/>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0" name="Abgerundetes Rechteck 4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b="32345"/>
          <a:stretch>
            <a:fillRect/>
          </a:stretch>
        </p:blipFill>
        <p:spPr bwMode="auto">
          <a:xfrm>
            <a:off x="590550" y="2499837"/>
            <a:ext cx="7962900" cy="3537822"/>
          </a:xfrm>
          <a:prstGeom prst="rect">
            <a:avLst/>
          </a:prstGeom>
          <a:noFill/>
          <a:ln w="9525">
            <a:noFill/>
            <a:miter lim="800000"/>
            <a:headEnd/>
            <a:tailEnd/>
          </a:ln>
        </p:spPr>
      </p:pic>
      <p:sp>
        <p:nvSpPr>
          <p:cNvPr id="27" name="Textfeld 26"/>
          <p:cNvSpPr txBox="1"/>
          <p:nvPr/>
        </p:nvSpPr>
        <p:spPr>
          <a:xfrm>
            <a:off x="407763" y="2898338"/>
            <a:ext cx="8122088" cy="3046988"/>
          </a:xfrm>
          <a:prstGeom prst="rect">
            <a:avLst/>
          </a:prstGeom>
          <a:noFill/>
        </p:spPr>
        <p:txBody>
          <a:bodyPr wrap="square" rtlCol="0">
            <a:spAutoFit/>
          </a:bodyPr>
          <a:lstStyle/>
          <a:p>
            <a:pPr marL="381000" indent="-381000">
              <a:buBlip>
                <a:blip r:embed="rId4"/>
              </a:buBlip>
            </a:pPr>
            <a:r>
              <a:rPr lang="de-CH" sz="1600" b="1" dirty="0" smtClean="0">
                <a:solidFill>
                  <a:srgbClr val="FF0000"/>
                </a:solidFill>
                <a:latin typeface="Courier New" pitchFamily="49" charset="0"/>
                <a:cs typeface="Courier New" pitchFamily="49" charset="0"/>
              </a:rPr>
              <a:t>220 d203.x-mailer.de ESMTP </a:t>
            </a:r>
            <a:r>
              <a:rPr lang="de-CH" sz="1600" b="1" dirty="0" err="1" smtClean="0">
                <a:solidFill>
                  <a:srgbClr val="FF0000"/>
                </a:solidFill>
                <a:latin typeface="Courier New" pitchFamily="49" charset="0"/>
                <a:cs typeface="Courier New" pitchFamily="49" charset="0"/>
              </a:rPr>
              <a:t>Exim</a:t>
            </a:r>
            <a:r>
              <a:rPr lang="de-CH" sz="1600" b="1" dirty="0" smtClean="0">
                <a:solidFill>
                  <a:srgbClr val="FF0000"/>
                </a:solidFill>
                <a:latin typeface="Courier New" pitchFamily="49" charset="0"/>
                <a:cs typeface="Courier New" pitchFamily="49" charset="0"/>
              </a:rPr>
              <a:t> 4.63 </a:t>
            </a:r>
            <a:r>
              <a:rPr lang="de-CH" sz="1600" b="1" dirty="0" err="1" smtClean="0">
                <a:solidFill>
                  <a:srgbClr val="FF0000"/>
                </a:solidFill>
                <a:latin typeface="Courier New" pitchFamily="49" charset="0"/>
                <a:cs typeface="Courier New" pitchFamily="49" charset="0"/>
              </a:rPr>
              <a:t>Fri</a:t>
            </a:r>
            <a:r>
              <a:rPr lang="de-CH" sz="1600" b="1" dirty="0" smtClean="0">
                <a:solidFill>
                  <a:srgbClr val="FF0000"/>
                </a:solidFill>
                <a:latin typeface="Courier New" pitchFamily="49" charset="0"/>
                <a:cs typeface="Courier New" pitchFamily="49" charset="0"/>
              </a:rPr>
              <a:t>, 21 May 2010 09:13:26 +0200</a:t>
            </a:r>
          </a:p>
          <a:p>
            <a:pPr marL="381000" indent="-381000">
              <a:buBlip>
                <a:blip r:embed="rId4"/>
              </a:buBlip>
            </a:pPr>
            <a:r>
              <a:rPr lang="de-CH" sz="1600" b="1" dirty="0" smtClean="0">
                <a:solidFill>
                  <a:srgbClr val="FF0000"/>
                </a:solidFill>
                <a:latin typeface="Courier New" pitchFamily="49" charset="0"/>
                <a:cs typeface="Courier New" pitchFamily="49" charset="0"/>
              </a:rPr>
              <a:t>HELO wmisargans.ch</a:t>
            </a:r>
          </a:p>
          <a:p>
            <a:pPr marL="381000" indent="-381000">
              <a:buBlip>
                <a:blip r:embed="rId4"/>
              </a:buBlip>
            </a:pPr>
            <a:r>
              <a:rPr lang="de-CH" sz="1600" b="1" dirty="0" smtClean="0">
                <a:solidFill>
                  <a:srgbClr val="FF0000"/>
                </a:solidFill>
                <a:latin typeface="Courier New" pitchFamily="49" charset="0"/>
                <a:cs typeface="Courier New" pitchFamily="49" charset="0"/>
              </a:rPr>
              <a:t>250 d203.x-mailer.de </a:t>
            </a:r>
            <a:r>
              <a:rPr lang="de-CH" sz="1600" b="1" dirty="0" err="1" smtClean="0">
                <a:solidFill>
                  <a:srgbClr val="FF0000"/>
                </a:solidFill>
                <a:latin typeface="Courier New" pitchFamily="49" charset="0"/>
                <a:cs typeface="Courier New" pitchFamily="49" charset="0"/>
              </a:rPr>
              <a:t>Hello</a:t>
            </a:r>
            <a:r>
              <a:rPr lang="de-CH" sz="1600" b="1" dirty="0" smtClean="0">
                <a:solidFill>
                  <a:srgbClr val="FF0000"/>
                </a:solidFill>
                <a:latin typeface="Courier New" pitchFamily="49" charset="0"/>
                <a:cs typeface="Courier New" pitchFamily="49" charset="0"/>
              </a:rPr>
              <a:t> wmisargans.ch [193.247.250.15]</a:t>
            </a:r>
          </a:p>
          <a:p>
            <a:pPr marL="381000" indent="-381000">
              <a:buBlip>
                <a:blip r:embed="rId4"/>
              </a:buBlip>
            </a:pPr>
            <a:r>
              <a:rPr lang="de-CH" sz="1600" b="1" dirty="0" smtClean="0">
                <a:solidFill>
                  <a:srgbClr val="FF0000"/>
                </a:solidFill>
                <a:latin typeface="Courier New" pitchFamily="49" charset="0"/>
                <a:cs typeface="Courier New" pitchFamily="49" charset="0"/>
              </a:rPr>
              <a:t>MAIL FROM: Hase@Fuchs.ch</a:t>
            </a:r>
          </a:p>
          <a:p>
            <a:pPr marL="381000" indent="-381000">
              <a:buBlip>
                <a:blip r:embed="rId4"/>
              </a:buBlip>
            </a:pPr>
            <a:r>
              <a:rPr lang="de-CH" sz="1600" b="1" dirty="0" smtClean="0">
                <a:solidFill>
                  <a:srgbClr val="FF0000"/>
                </a:solidFill>
                <a:latin typeface="Courier New" pitchFamily="49" charset="0"/>
                <a:cs typeface="Courier New" pitchFamily="49" charset="0"/>
              </a:rPr>
              <a:t>250 OK</a:t>
            </a:r>
          </a:p>
          <a:p>
            <a:pPr marL="381000" indent="-381000">
              <a:buBlip>
                <a:blip r:embed="rId4"/>
              </a:buBlip>
            </a:pPr>
            <a:r>
              <a:rPr lang="de-CH" sz="1600" b="1" dirty="0" smtClean="0">
                <a:solidFill>
                  <a:srgbClr val="FF0000"/>
                </a:solidFill>
                <a:latin typeface="Courier New" pitchFamily="49" charset="0"/>
                <a:cs typeface="Courier New" pitchFamily="49" charset="0"/>
              </a:rPr>
              <a:t>RCPT TO: Fuchs@Hase.ch</a:t>
            </a:r>
          </a:p>
          <a:p>
            <a:pPr marL="381000" indent="-381000">
              <a:buBlip>
                <a:blip r:embed="rId4"/>
              </a:buBlip>
            </a:pPr>
            <a:r>
              <a:rPr lang="de-CH" sz="1600" b="1" dirty="0" smtClean="0">
                <a:solidFill>
                  <a:srgbClr val="FF0000"/>
                </a:solidFill>
                <a:latin typeface="Courier New" pitchFamily="49" charset="0"/>
                <a:cs typeface="Courier New" pitchFamily="49" charset="0"/>
              </a:rPr>
              <a:t>250 </a:t>
            </a:r>
            <a:r>
              <a:rPr lang="de-CH" sz="1600" b="1" dirty="0" err="1" smtClean="0">
                <a:solidFill>
                  <a:srgbClr val="FF0000"/>
                </a:solidFill>
                <a:latin typeface="Courier New" pitchFamily="49" charset="0"/>
                <a:cs typeface="Courier New" pitchFamily="49" charset="0"/>
              </a:rPr>
              <a:t>Accepted</a:t>
            </a:r>
            <a:endParaRPr lang="de-CH" sz="1600" b="1" dirty="0" smtClean="0">
              <a:solidFill>
                <a:srgbClr val="FF0000"/>
              </a:solidFill>
              <a:latin typeface="Courier New" pitchFamily="49" charset="0"/>
              <a:cs typeface="Courier New" pitchFamily="49" charset="0"/>
            </a:endParaRPr>
          </a:p>
          <a:p>
            <a:pPr marL="381000" indent="-381000">
              <a:buBlip>
                <a:blip r:embed="rId4"/>
              </a:buBlip>
            </a:pPr>
            <a:r>
              <a:rPr lang="de-CH" sz="1600" b="1" dirty="0" smtClean="0">
                <a:solidFill>
                  <a:srgbClr val="FF0000"/>
                </a:solidFill>
                <a:latin typeface="Courier New" pitchFamily="49" charset="0"/>
                <a:cs typeface="Courier New" pitchFamily="49" charset="0"/>
              </a:rPr>
              <a:t>DATA</a:t>
            </a:r>
          </a:p>
          <a:p>
            <a:pPr marL="381000" indent="-381000">
              <a:buBlip>
                <a:blip r:embed="rId4"/>
              </a:buBlip>
            </a:pPr>
            <a:r>
              <a:rPr lang="de-CH" sz="1600" b="1" dirty="0" smtClean="0">
                <a:solidFill>
                  <a:srgbClr val="FF0000"/>
                </a:solidFill>
                <a:latin typeface="Courier New" pitchFamily="49" charset="0"/>
                <a:cs typeface="Courier New" pitchFamily="49" charset="0"/>
              </a:rPr>
              <a:t>354 Enter </a:t>
            </a:r>
            <a:r>
              <a:rPr lang="de-CH" sz="1600" b="1" dirty="0" err="1" smtClean="0">
                <a:solidFill>
                  <a:srgbClr val="FF0000"/>
                </a:solidFill>
                <a:latin typeface="Courier New" pitchFamily="49" charset="0"/>
                <a:cs typeface="Courier New" pitchFamily="49" charset="0"/>
              </a:rPr>
              <a:t>message</a:t>
            </a:r>
            <a:r>
              <a:rPr lang="de-CH" sz="1600" b="1" dirty="0" smtClean="0">
                <a:solidFill>
                  <a:srgbClr val="FF0000"/>
                </a:solidFill>
                <a:latin typeface="Courier New" pitchFamily="49" charset="0"/>
                <a:cs typeface="Courier New" pitchFamily="49" charset="0"/>
              </a:rPr>
              <a:t>, </a:t>
            </a:r>
            <a:r>
              <a:rPr lang="de-CH" sz="1600" b="1" dirty="0" err="1" smtClean="0">
                <a:solidFill>
                  <a:srgbClr val="FF0000"/>
                </a:solidFill>
                <a:latin typeface="Courier New" pitchFamily="49" charset="0"/>
                <a:cs typeface="Courier New" pitchFamily="49" charset="0"/>
              </a:rPr>
              <a:t>ending</a:t>
            </a:r>
            <a:r>
              <a:rPr lang="de-CH" sz="1600" b="1" dirty="0" smtClean="0">
                <a:solidFill>
                  <a:srgbClr val="FF0000"/>
                </a:solidFill>
                <a:latin typeface="Courier New" pitchFamily="49" charset="0"/>
                <a:cs typeface="Courier New" pitchFamily="49" charset="0"/>
              </a:rPr>
              <a:t> </a:t>
            </a:r>
            <a:r>
              <a:rPr lang="de-CH" sz="1600" b="1" dirty="0" err="1" smtClean="0">
                <a:solidFill>
                  <a:srgbClr val="FF0000"/>
                </a:solidFill>
                <a:latin typeface="Courier New" pitchFamily="49" charset="0"/>
                <a:cs typeface="Courier New" pitchFamily="49" charset="0"/>
              </a:rPr>
              <a:t>with</a:t>
            </a:r>
            <a:r>
              <a:rPr lang="de-CH" sz="1600" b="1" dirty="0" smtClean="0">
                <a:solidFill>
                  <a:srgbClr val="FF0000"/>
                </a:solidFill>
                <a:latin typeface="Courier New" pitchFamily="49" charset="0"/>
                <a:cs typeface="Courier New" pitchFamily="49" charset="0"/>
              </a:rPr>
              <a:t> "." on a </a:t>
            </a:r>
            <a:r>
              <a:rPr lang="de-CH" sz="1600" b="1" dirty="0" err="1" smtClean="0">
                <a:solidFill>
                  <a:srgbClr val="FF0000"/>
                </a:solidFill>
                <a:latin typeface="Courier New" pitchFamily="49" charset="0"/>
                <a:cs typeface="Courier New" pitchFamily="49" charset="0"/>
              </a:rPr>
              <a:t>line</a:t>
            </a:r>
            <a:r>
              <a:rPr lang="de-CH" sz="1600" b="1" dirty="0" smtClean="0">
                <a:solidFill>
                  <a:srgbClr val="FF0000"/>
                </a:solidFill>
                <a:latin typeface="Courier New" pitchFamily="49" charset="0"/>
                <a:cs typeface="Courier New" pitchFamily="49" charset="0"/>
              </a:rPr>
              <a:t> </a:t>
            </a:r>
            <a:r>
              <a:rPr lang="de-CH" sz="1600" b="1" dirty="0" err="1" smtClean="0">
                <a:solidFill>
                  <a:srgbClr val="FF0000"/>
                </a:solidFill>
                <a:latin typeface="Courier New" pitchFamily="49" charset="0"/>
                <a:cs typeface="Courier New" pitchFamily="49" charset="0"/>
              </a:rPr>
              <a:t>by</a:t>
            </a:r>
            <a:r>
              <a:rPr lang="de-CH" sz="1600" b="1" dirty="0" smtClean="0">
                <a:solidFill>
                  <a:srgbClr val="FF0000"/>
                </a:solidFill>
                <a:latin typeface="Courier New" pitchFamily="49" charset="0"/>
                <a:cs typeface="Courier New" pitchFamily="49" charset="0"/>
              </a:rPr>
              <a:t> </a:t>
            </a:r>
            <a:r>
              <a:rPr lang="de-CH" sz="1600" b="1" dirty="0" err="1" smtClean="0">
                <a:solidFill>
                  <a:srgbClr val="FF0000"/>
                </a:solidFill>
                <a:latin typeface="Courier New" pitchFamily="49" charset="0"/>
                <a:cs typeface="Courier New" pitchFamily="49" charset="0"/>
              </a:rPr>
              <a:t>itself</a:t>
            </a:r>
            <a:endParaRPr lang="de-CH" sz="1600" b="1" dirty="0" smtClean="0">
              <a:solidFill>
                <a:srgbClr val="FF0000"/>
              </a:solidFill>
              <a:latin typeface="Courier New" pitchFamily="49" charset="0"/>
              <a:cs typeface="Courier New" pitchFamily="49" charset="0"/>
            </a:endParaRPr>
          </a:p>
          <a:p>
            <a:pPr marL="381000" indent="-381000">
              <a:buBlip>
                <a:blip r:embed="rId4"/>
              </a:buBlip>
            </a:pPr>
            <a:r>
              <a:rPr lang="de-CH" sz="1600" b="1" dirty="0" smtClean="0">
                <a:solidFill>
                  <a:srgbClr val="FF0000"/>
                </a:solidFill>
                <a:latin typeface="Courier New" pitchFamily="49" charset="0"/>
                <a:cs typeface="Courier New" pitchFamily="49" charset="0"/>
              </a:rPr>
              <a:t>Hallo Fuchs</a:t>
            </a:r>
          </a:p>
          <a:p>
            <a:pPr marL="381000" indent="-381000">
              <a:buBlip>
                <a:blip r:embed="rId4"/>
              </a:buBlip>
            </a:pPr>
            <a:r>
              <a:rPr lang="de-CH" sz="1600" b="1" dirty="0" smtClean="0">
                <a:solidFill>
                  <a:srgbClr val="FF0000"/>
                </a:solidFill>
                <a:latin typeface="Courier New" pitchFamily="49" charset="0"/>
                <a:cs typeface="Courier New" pitchFamily="49" charset="0"/>
              </a:rPr>
              <a:t>Wie geht's dir?.</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Protokoll</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46" name="Rechteck 45"/>
          <p:cNvSpPr/>
          <p:nvPr/>
        </p:nvSpPr>
        <p:spPr>
          <a:xfrm>
            <a:off x="685800" y="1767007"/>
            <a:ext cx="8235778" cy="646331"/>
          </a:xfrm>
          <a:prstGeom prst="rect">
            <a:avLst/>
          </a:prstGeom>
        </p:spPr>
        <p:txBody>
          <a:bodyPr wrap="square">
            <a:spAutoFit/>
          </a:bodyPr>
          <a:lstStyle/>
          <a:p>
            <a:r>
              <a:rPr lang="de-CH" b="1" dirty="0" smtClean="0"/>
              <a:t>Ein Protokoll ist eine strikte  Vorschrift, wie die Kommunikation und Datenübertragung zwischen zwei Parteien ablaufen soll.</a:t>
            </a:r>
          </a:p>
        </p:txBody>
      </p:sp>
      <p:sp>
        <p:nvSpPr>
          <p:cNvPr id="26" name="Textfeld 25"/>
          <p:cNvSpPr txBox="1"/>
          <p:nvPr/>
        </p:nvSpPr>
        <p:spPr>
          <a:xfrm>
            <a:off x="877329" y="2898338"/>
            <a:ext cx="7339914" cy="369332"/>
          </a:xfrm>
          <a:prstGeom prst="rect">
            <a:avLst/>
          </a:prstGeom>
          <a:noFill/>
        </p:spPr>
        <p:txBody>
          <a:bodyPr wrap="square" rtlCol="0">
            <a:spAutoFit/>
          </a:bodyPr>
          <a:lstStyle/>
          <a:p>
            <a:pPr marL="381000" indent="-381000"/>
            <a:r>
              <a:rPr lang="de-CH" b="1" dirty="0" smtClean="0">
                <a:solidFill>
                  <a:schemeClr val="bg1"/>
                </a:solidFill>
                <a:latin typeface="Courier New" pitchFamily="49" charset="0"/>
                <a:cs typeface="Courier New" pitchFamily="49" charset="0"/>
              </a:rPr>
              <a:t>C:\USERS\ADMIN&gt;</a:t>
            </a:r>
            <a:r>
              <a:rPr lang="de-CH" b="1" dirty="0" err="1" smtClean="0">
                <a:solidFill>
                  <a:schemeClr val="bg1"/>
                </a:solidFill>
                <a:latin typeface="Courier New" pitchFamily="49" charset="0"/>
                <a:cs typeface="Courier New" pitchFamily="49" charset="0"/>
              </a:rPr>
              <a:t>telnet</a:t>
            </a:r>
            <a:r>
              <a:rPr lang="de-CH" b="1" dirty="0" smtClean="0">
                <a:solidFill>
                  <a:schemeClr val="bg1"/>
                </a:solidFill>
                <a:latin typeface="Courier New" pitchFamily="49" charset="0"/>
                <a:cs typeface="Courier New" pitchFamily="49" charset="0"/>
              </a:rPr>
              <a:t> wmisargans.ch 25</a:t>
            </a:r>
            <a:endParaRPr lang="de-CH" b="1" dirty="0">
              <a:solidFill>
                <a:schemeClr val="bg1"/>
              </a:solidFill>
              <a:latin typeface="Courier New" pitchFamily="49" charset="0"/>
              <a:cs typeface="Courier New" pitchFamily="49" charset="0"/>
            </a:endParaRPr>
          </a:p>
        </p:txBody>
      </p:sp>
      <p:sp>
        <p:nvSpPr>
          <p:cNvPr id="28" name="Abgerundetes Rechteck 27"/>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9" name="Abgerundetes Rechteck 28">
            <a:hlinkClick r:id="rId5"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30" name="Abgerundetes Rechteck 29"/>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39" name="Abgerundetes Rechteck 38"/>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0" name="Abgerundetes Rechteck 3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1" name="Abgerundetes Rechteck 40"/>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6"/>
                                        </p:tgtEl>
                                        <p:attrNameLst>
                                          <p:attrName>style.visibility</p:attrName>
                                        </p:attrNameLst>
                                      </p:cBhvr>
                                      <p:to>
                                        <p:strVal val="visible"/>
                                      </p:to>
                                    </p:set>
                                    <p:anim calcmode="discrete" valueType="clr">
                                      <p:cBhvr override="childStyle">
                                        <p:cTn id="12" dur="20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3" dur="200"/>
                                        <p:tgtEl>
                                          <p:spTgt spid="26"/>
                                        </p:tgtEl>
                                        <p:attrNameLst>
                                          <p:attrName>fillcolor</p:attrName>
                                        </p:attrNameLst>
                                      </p:cBhvr>
                                      <p:tavLst>
                                        <p:tav tm="0">
                                          <p:val>
                                            <p:clrVal>
                                              <a:schemeClr val="accent2"/>
                                            </p:clrVal>
                                          </p:val>
                                        </p:tav>
                                        <p:tav tm="50000">
                                          <p:val>
                                            <p:clrVal>
                                              <a:schemeClr val="hlink"/>
                                            </p:clrVal>
                                          </p:val>
                                        </p:tav>
                                      </p:tavLst>
                                    </p:anim>
                                    <p:set>
                                      <p:cBhvr>
                                        <p:cTn id="14" dur="200"/>
                                        <p:tgtEl>
                                          <p:spTgt spid="2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iterate type="lt">
                                    <p:tmPct val="0"/>
                                  </p:iterate>
                                  <p:childTnLst>
                                    <p:animEffect transition="out" filter="fade">
                                      <p:cBhvr>
                                        <p:cTn id="18" dur="10"/>
                                        <p:tgtEl>
                                          <p:spTgt spid="26"/>
                                        </p:tgtEl>
                                      </p:cBhvr>
                                    </p:animEffect>
                                    <p:set>
                                      <p:cBhvr>
                                        <p:cTn id="19" dur="1" fill="hold">
                                          <p:stCondLst>
                                            <p:cond delay="9"/>
                                          </p:stCondLst>
                                        </p:cTn>
                                        <p:tgtEl>
                                          <p:spTgt spid="26"/>
                                        </p:tgtEl>
                                        <p:attrNameLst>
                                          <p:attrName>style.visibility</p:attrName>
                                        </p:attrNameLst>
                                      </p:cBhvr>
                                      <p:to>
                                        <p:strVal val="hidden"/>
                                      </p:to>
                                    </p:set>
                                  </p:childTnLst>
                                </p:cTn>
                              </p:par>
                            </p:childTnLst>
                          </p:cTn>
                        </p:par>
                        <p:par>
                          <p:cTn id="20" fill="hold">
                            <p:stCondLst>
                              <p:cond delay="1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27">
                                            <p:txEl>
                                              <p:pRg st="0" end="0"/>
                                            </p:txEl>
                                          </p:spTgt>
                                        </p:tgtEl>
                                        <p:attrNameLst>
                                          <p:attrName>style.visibility</p:attrName>
                                        </p:attrNameLst>
                                      </p:cBhvr>
                                      <p:to>
                                        <p:strVal val="visible"/>
                                      </p:to>
                                    </p:set>
                                    <p:anim calcmode="discrete" valueType="clr">
                                      <p:cBhvr override="childStyle">
                                        <p:cTn id="23" dur="200"/>
                                        <p:tgtEl>
                                          <p:spTgt spid="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200"/>
                                        <p:tgtEl>
                                          <p:spTgt spid="27">
                                            <p:txEl>
                                              <p:pRg st="0" end="0"/>
                                            </p:txEl>
                                          </p:spTgt>
                                        </p:tgtEl>
                                        <p:attrNameLst>
                                          <p:attrName>fillcolor</p:attrName>
                                        </p:attrNameLst>
                                      </p:cBhvr>
                                      <p:tavLst>
                                        <p:tav tm="0">
                                          <p:val>
                                            <p:clrVal>
                                              <a:schemeClr val="accent2"/>
                                            </p:clrVal>
                                          </p:val>
                                        </p:tav>
                                        <p:tav tm="50000">
                                          <p:val>
                                            <p:clrVal>
                                              <a:schemeClr val="hlink"/>
                                            </p:clrVal>
                                          </p:val>
                                        </p:tav>
                                      </p:tavLst>
                                    </p:anim>
                                    <p:set>
                                      <p:cBhvr>
                                        <p:cTn id="25" dur="200"/>
                                        <p:tgtEl>
                                          <p:spTgt spid="27">
                                            <p:txEl>
                                              <p:pRg st="0" end="0"/>
                                            </p:txEl>
                                          </p:spTgt>
                                        </p:tgtEl>
                                        <p:attrNameLst>
                                          <p:attrName>fill.type</p:attrName>
                                        </p:attrNameLst>
                                      </p:cBhvr>
                                      <p:to>
                                        <p:strVal val="solid"/>
                                      </p:to>
                                    </p:set>
                                  </p:childTnLst>
                                </p:cTn>
                              </p:par>
                            </p:childTnLst>
                          </p:cTn>
                        </p:par>
                        <p:par>
                          <p:cTn id="26" fill="hold">
                            <p:stCondLst>
                              <p:cond delay="591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27">
                                            <p:txEl>
                                              <p:pRg st="1" end="1"/>
                                            </p:txEl>
                                          </p:spTgt>
                                        </p:tgtEl>
                                        <p:attrNameLst>
                                          <p:attrName>style.visibility</p:attrName>
                                        </p:attrNameLst>
                                      </p:cBhvr>
                                      <p:to>
                                        <p:strVal val="visible"/>
                                      </p:to>
                                    </p:set>
                                    <p:anim calcmode="discrete" valueType="clr">
                                      <p:cBhvr override="childStyle">
                                        <p:cTn id="29" dur="200"/>
                                        <p:tgtEl>
                                          <p:spTgt spid="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200"/>
                                        <p:tgtEl>
                                          <p:spTgt spid="27">
                                            <p:txEl>
                                              <p:pRg st="1" end="1"/>
                                            </p:txEl>
                                          </p:spTgt>
                                        </p:tgtEl>
                                        <p:attrNameLst>
                                          <p:attrName>fillcolor</p:attrName>
                                        </p:attrNameLst>
                                      </p:cBhvr>
                                      <p:tavLst>
                                        <p:tav tm="0">
                                          <p:val>
                                            <p:clrVal>
                                              <a:schemeClr val="accent2"/>
                                            </p:clrVal>
                                          </p:val>
                                        </p:tav>
                                        <p:tav tm="50000">
                                          <p:val>
                                            <p:clrVal>
                                              <a:schemeClr val="hlink"/>
                                            </p:clrVal>
                                          </p:val>
                                        </p:tav>
                                      </p:tavLst>
                                    </p:anim>
                                    <p:set>
                                      <p:cBhvr>
                                        <p:cTn id="31" dur="200"/>
                                        <p:tgtEl>
                                          <p:spTgt spid="27">
                                            <p:txEl>
                                              <p:pRg st="1" end="1"/>
                                            </p:txEl>
                                          </p:spTgt>
                                        </p:tgtEl>
                                        <p:attrNameLst>
                                          <p:attrName>fill.type</p:attrName>
                                        </p:attrNameLst>
                                      </p:cBhvr>
                                      <p:to>
                                        <p:strVal val="solid"/>
                                      </p:to>
                                    </p:set>
                                  </p:childTnLst>
                                </p:cTn>
                              </p:par>
                            </p:childTnLst>
                          </p:cTn>
                        </p:par>
                        <p:par>
                          <p:cTn id="32" fill="hold">
                            <p:stCondLst>
                              <p:cond delay="771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27">
                                            <p:txEl>
                                              <p:pRg st="2" end="2"/>
                                            </p:txEl>
                                          </p:spTgt>
                                        </p:tgtEl>
                                        <p:attrNameLst>
                                          <p:attrName>style.visibility</p:attrName>
                                        </p:attrNameLst>
                                      </p:cBhvr>
                                      <p:to>
                                        <p:strVal val="visible"/>
                                      </p:to>
                                    </p:set>
                                    <p:anim calcmode="discrete" valueType="clr">
                                      <p:cBhvr override="childStyle">
                                        <p:cTn id="35" dur="200"/>
                                        <p:tgtEl>
                                          <p:spTgt spid="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200"/>
                                        <p:tgtEl>
                                          <p:spTgt spid="27">
                                            <p:txEl>
                                              <p:pRg st="2" end="2"/>
                                            </p:txEl>
                                          </p:spTgt>
                                        </p:tgtEl>
                                        <p:attrNameLst>
                                          <p:attrName>fillcolor</p:attrName>
                                        </p:attrNameLst>
                                      </p:cBhvr>
                                      <p:tavLst>
                                        <p:tav tm="0">
                                          <p:val>
                                            <p:clrVal>
                                              <a:schemeClr val="accent2"/>
                                            </p:clrVal>
                                          </p:val>
                                        </p:tav>
                                        <p:tav tm="50000">
                                          <p:val>
                                            <p:clrVal>
                                              <a:schemeClr val="hlink"/>
                                            </p:clrVal>
                                          </p:val>
                                        </p:tav>
                                      </p:tavLst>
                                    </p:anim>
                                    <p:set>
                                      <p:cBhvr>
                                        <p:cTn id="37" dur="200"/>
                                        <p:tgtEl>
                                          <p:spTgt spid="27">
                                            <p:txEl>
                                              <p:pRg st="2" end="2"/>
                                            </p:txEl>
                                          </p:spTgt>
                                        </p:tgtEl>
                                        <p:attrNameLst>
                                          <p:attrName>fill.type</p:attrName>
                                        </p:attrNameLst>
                                      </p:cBhvr>
                                      <p:to>
                                        <p:strVal val="solid"/>
                                      </p:to>
                                    </p:set>
                                  </p:childTnLst>
                                </p:cTn>
                              </p:par>
                            </p:childTnLst>
                          </p:cTn>
                        </p:par>
                        <p:par>
                          <p:cTn id="38" fill="hold">
                            <p:stCondLst>
                              <p:cond delay="1311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27">
                                            <p:txEl>
                                              <p:pRg st="3" end="3"/>
                                            </p:txEl>
                                          </p:spTgt>
                                        </p:tgtEl>
                                        <p:attrNameLst>
                                          <p:attrName>style.visibility</p:attrName>
                                        </p:attrNameLst>
                                      </p:cBhvr>
                                      <p:to>
                                        <p:strVal val="visible"/>
                                      </p:to>
                                    </p:set>
                                    <p:anim calcmode="discrete" valueType="clr">
                                      <p:cBhvr override="childStyle">
                                        <p:cTn id="41" dur="200"/>
                                        <p:tgtEl>
                                          <p:spTgt spid="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200"/>
                                        <p:tgtEl>
                                          <p:spTgt spid="27">
                                            <p:txEl>
                                              <p:pRg st="3" end="3"/>
                                            </p:txEl>
                                          </p:spTgt>
                                        </p:tgtEl>
                                        <p:attrNameLst>
                                          <p:attrName>fillcolor</p:attrName>
                                        </p:attrNameLst>
                                      </p:cBhvr>
                                      <p:tavLst>
                                        <p:tav tm="0">
                                          <p:val>
                                            <p:clrVal>
                                              <a:schemeClr val="accent2"/>
                                            </p:clrVal>
                                          </p:val>
                                        </p:tav>
                                        <p:tav tm="50000">
                                          <p:val>
                                            <p:clrVal>
                                              <a:schemeClr val="hlink"/>
                                            </p:clrVal>
                                          </p:val>
                                        </p:tav>
                                      </p:tavLst>
                                    </p:anim>
                                    <p:set>
                                      <p:cBhvr>
                                        <p:cTn id="43" dur="200"/>
                                        <p:tgtEl>
                                          <p:spTgt spid="27">
                                            <p:txEl>
                                              <p:pRg st="3" end="3"/>
                                            </p:txEl>
                                          </p:spTgt>
                                        </p:tgtEl>
                                        <p:attrNameLst>
                                          <p:attrName>fill.type</p:attrName>
                                        </p:attrNameLst>
                                      </p:cBhvr>
                                      <p:to>
                                        <p:strVal val="solid"/>
                                      </p:to>
                                    </p:set>
                                  </p:childTnLst>
                                </p:cTn>
                              </p:par>
                            </p:childTnLst>
                          </p:cTn>
                        </p:par>
                        <p:par>
                          <p:cTn id="44" fill="hold">
                            <p:stCondLst>
                              <p:cond delay="15410"/>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27">
                                            <p:txEl>
                                              <p:pRg st="4" end="4"/>
                                            </p:txEl>
                                          </p:spTgt>
                                        </p:tgtEl>
                                        <p:attrNameLst>
                                          <p:attrName>style.visibility</p:attrName>
                                        </p:attrNameLst>
                                      </p:cBhvr>
                                      <p:to>
                                        <p:strVal val="visible"/>
                                      </p:to>
                                    </p:set>
                                    <p:anim calcmode="discrete" valueType="clr">
                                      <p:cBhvr override="childStyle">
                                        <p:cTn id="47" dur="200"/>
                                        <p:tgtEl>
                                          <p:spTgt spid="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200"/>
                                        <p:tgtEl>
                                          <p:spTgt spid="27">
                                            <p:txEl>
                                              <p:pRg st="4" end="4"/>
                                            </p:txEl>
                                          </p:spTgt>
                                        </p:tgtEl>
                                        <p:attrNameLst>
                                          <p:attrName>fillcolor</p:attrName>
                                        </p:attrNameLst>
                                      </p:cBhvr>
                                      <p:tavLst>
                                        <p:tav tm="0">
                                          <p:val>
                                            <p:clrVal>
                                              <a:schemeClr val="accent2"/>
                                            </p:clrVal>
                                          </p:val>
                                        </p:tav>
                                        <p:tav tm="50000">
                                          <p:val>
                                            <p:clrVal>
                                              <a:schemeClr val="hlink"/>
                                            </p:clrVal>
                                          </p:val>
                                        </p:tav>
                                      </p:tavLst>
                                    </p:anim>
                                    <p:set>
                                      <p:cBhvr>
                                        <p:cTn id="49" dur="200"/>
                                        <p:tgtEl>
                                          <p:spTgt spid="27">
                                            <p:txEl>
                                              <p:pRg st="4" end="4"/>
                                            </p:txEl>
                                          </p:spTgt>
                                        </p:tgtEl>
                                        <p:attrNameLst>
                                          <p:attrName>fill.type</p:attrName>
                                        </p:attrNameLst>
                                      </p:cBhvr>
                                      <p:to>
                                        <p:strVal val="solid"/>
                                      </p:to>
                                    </p:set>
                                  </p:childTnLst>
                                </p:cTn>
                              </p:par>
                            </p:childTnLst>
                          </p:cTn>
                        </p:par>
                        <p:par>
                          <p:cTn id="50" fill="hold">
                            <p:stCondLst>
                              <p:cond delay="1601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27">
                                            <p:txEl>
                                              <p:pRg st="5" end="5"/>
                                            </p:txEl>
                                          </p:spTgt>
                                        </p:tgtEl>
                                        <p:attrNameLst>
                                          <p:attrName>style.visibility</p:attrName>
                                        </p:attrNameLst>
                                      </p:cBhvr>
                                      <p:to>
                                        <p:strVal val="visible"/>
                                      </p:to>
                                    </p:set>
                                    <p:anim calcmode="discrete" valueType="clr">
                                      <p:cBhvr override="childStyle">
                                        <p:cTn id="53" dur="200"/>
                                        <p:tgtEl>
                                          <p:spTgt spid="2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200"/>
                                        <p:tgtEl>
                                          <p:spTgt spid="27">
                                            <p:txEl>
                                              <p:pRg st="5" end="5"/>
                                            </p:txEl>
                                          </p:spTgt>
                                        </p:tgtEl>
                                        <p:attrNameLst>
                                          <p:attrName>fillcolor</p:attrName>
                                        </p:attrNameLst>
                                      </p:cBhvr>
                                      <p:tavLst>
                                        <p:tav tm="0">
                                          <p:val>
                                            <p:clrVal>
                                              <a:schemeClr val="accent2"/>
                                            </p:clrVal>
                                          </p:val>
                                        </p:tav>
                                        <p:tav tm="50000">
                                          <p:val>
                                            <p:clrVal>
                                              <a:schemeClr val="hlink"/>
                                            </p:clrVal>
                                          </p:val>
                                        </p:tav>
                                      </p:tavLst>
                                    </p:anim>
                                    <p:set>
                                      <p:cBhvr>
                                        <p:cTn id="55" dur="200"/>
                                        <p:tgtEl>
                                          <p:spTgt spid="27">
                                            <p:txEl>
                                              <p:pRg st="5" end="5"/>
                                            </p:txEl>
                                          </p:spTgt>
                                        </p:tgtEl>
                                        <p:attrNameLst>
                                          <p:attrName>fill.type</p:attrName>
                                        </p:attrNameLst>
                                      </p:cBhvr>
                                      <p:to>
                                        <p:strVal val="solid"/>
                                      </p:to>
                                    </p:set>
                                  </p:childTnLst>
                                </p:cTn>
                              </p:par>
                            </p:childTnLst>
                          </p:cTn>
                        </p:par>
                        <p:par>
                          <p:cTn id="56" fill="hold">
                            <p:stCondLst>
                              <p:cond delay="18110"/>
                            </p:stCondLst>
                            <p:childTnLst>
                              <p:par>
                                <p:cTn id="57" presetID="27" presetClass="entr" presetSubtype="0" fill="hold" nodeType="afterEffect">
                                  <p:stCondLst>
                                    <p:cond delay="0"/>
                                  </p:stCondLst>
                                  <p:iterate type="lt">
                                    <p:tmPct val="50000"/>
                                  </p:iterate>
                                  <p:childTnLst>
                                    <p:set>
                                      <p:cBhvr>
                                        <p:cTn id="58" dur="1" fill="hold">
                                          <p:stCondLst>
                                            <p:cond delay="0"/>
                                          </p:stCondLst>
                                        </p:cTn>
                                        <p:tgtEl>
                                          <p:spTgt spid="27">
                                            <p:txEl>
                                              <p:pRg st="6" end="6"/>
                                            </p:txEl>
                                          </p:spTgt>
                                        </p:tgtEl>
                                        <p:attrNameLst>
                                          <p:attrName>style.visibility</p:attrName>
                                        </p:attrNameLst>
                                      </p:cBhvr>
                                      <p:to>
                                        <p:strVal val="visible"/>
                                      </p:to>
                                    </p:set>
                                    <p:anim calcmode="discrete" valueType="clr">
                                      <p:cBhvr override="childStyle">
                                        <p:cTn id="59" dur="200"/>
                                        <p:tgtEl>
                                          <p:spTgt spid="2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200"/>
                                        <p:tgtEl>
                                          <p:spTgt spid="27">
                                            <p:txEl>
                                              <p:pRg st="6" end="6"/>
                                            </p:txEl>
                                          </p:spTgt>
                                        </p:tgtEl>
                                        <p:attrNameLst>
                                          <p:attrName>fillcolor</p:attrName>
                                        </p:attrNameLst>
                                      </p:cBhvr>
                                      <p:tavLst>
                                        <p:tav tm="0">
                                          <p:val>
                                            <p:clrVal>
                                              <a:schemeClr val="accent2"/>
                                            </p:clrVal>
                                          </p:val>
                                        </p:tav>
                                        <p:tav tm="50000">
                                          <p:val>
                                            <p:clrVal>
                                              <a:schemeClr val="hlink"/>
                                            </p:clrVal>
                                          </p:val>
                                        </p:tav>
                                      </p:tavLst>
                                    </p:anim>
                                    <p:set>
                                      <p:cBhvr>
                                        <p:cTn id="61" dur="200"/>
                                        <p:tgtEl>
                                          <p:spTgt spid="27">
                                            <p:txEl>
                                              <p:pRg st="6" end="6"/>
                                            </p:txEl>
                                          </p:spTgt>
                                        </p:tgtEl>
                                        <p:attrNameLst>
                                          <p:attrName>fill.type</p:attrName>
                                        </p:attrNameLst>
                                      </p:cBhvr>
                                      <p:to>
                                        <p:strVal val="solid"/>
                                      </p:to>
                                    </p:set>
                                  </p:childTnLst>
                                </p:cTn>
                              </p:par>
                            </p:childTnLst>
                          </p:cTn>
                        </p:par>
                        <p:par>
                          <p:cTn id="62" fill="hold">
                            <p:stCondLst>
                              <p:cond delay="19310"/>
                            </p:stCondLst>
                            <p:childTnLst>
                              <p:par>
                                <p:cTn id="63" presetID="27" presetClass="entr" presetSubtype="0" fill="hold" nodeType="afterEffect">
                                  <p:stCondLst>
                                    <p:cond delay="0"/>
                                  </p:stCondLst>
                                  <p:iterate type="lt">
                                    <p:tmPct val="50000"/>
                                  </p:iterate>
                                  <p:childTnLst>
                                    <p:set>
                                      <p:cBhvr>
                                        <p:cTn id="64" dur="1" fill="hold">
                                          <p:stCondLst>
                                            <p:cond delay="0"/>
                                          </p:stCondLst>
                                        </p:cTn>
                                        <p:tgtEl>
                                          <p:spTgt spid="27">
                                            <p:txEl>
                                              <p:pRg st="7" end="7"/>
                                            </p:txEl>
                                          </p:spTgt>
                                        </p:tgtEl>
                                        <p:attrNameLst>
                                          <p:attrName>style.visibility</p:attrName>
                                        </p:attrNameLst>
                                      </p:cBhvr>
                                      <p:to>
                                        <p:strVal val="visible"/>
                                      </p:to>
                                    </p:set>
                                    <p:anim calcmode="discrete" valueType="clr">
                                      <p:cBhvr override="childStyle">
                                        <p:cTn id="65" dur="200"/>
                                        <p:tgtEl>
                                          <p:spTgt spid="2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200"/>
                                        <p:tgtEl>
                                          <p:spTgt spid="27">
                                            <p:txEl>
                                              <p:pRg st="7" end="7"/>
                                            </p:txEl>
                                          </p:spTgt>
                                        </p:tgtEl>
                                        <p:attrNameLst>
                                          <p:attrName>fillcolor</p:attrName>
                                        </p:attrNameLst>
                                      </p:cBhvr>
                                      <p:tavLst>
                                        <p:tav tm="0">
                                          <p:val>
                                            <p:clrVal>
                                              <a:schemeClr val="accent2"/>
                                            </p:clrVal>
                                          </p:val>
                                        </p:tav>
                                        <p:tav tm="50000">
                                          <p:val>
                                            <p:clrVal>
                                              <a:schemeClr val="hlink"/>
                                            </p:clrVal>
                                          </p:val>
                                        </p:tav>
                                      </p:tavLst>
                                    </p:anim>
                                    <p:set>
                                      <p:cBhvr>
                                        <p:cTn id="67" dur="200"/>
                                        <p:tgtEl>
                                          <p:spTgt spid="27">
                                            <p:txEl>
                                              <p:pRg st="7" end="7"/>
                                            </p:txEl>
                                          </p:spTgt>
                                        </p:tgtEl>
                                        <p:attrNameLst>
                                          <p:attrName>fill.type</p:attrName>
                                        </p:attrNameLst>
                                      </p:cBhvr>
                                      <p:to>
                                        <p:strVal val="solid"/>
                                      </p:to>
                                    </p:set>
                                  </p:childTnLst>
                                </p:cTn>
                              </p:par>
                            </p:childTnLst>
                          </p:cTn>
                        </p:par>
                        <p:par>
                          <p:cTn id="68" fill="hold">
                            <p:stCondLst>
                              <p:cond delay="19810"/>
                            </p:stCondLst>
                            <p:childTnLst>
                              <p:par>
                                <p:cTn id="69" presetID="27" presetClass="entr" presetSubtype="0" fill="hold" nodeType="afterEffect">
                                  <p:stCondLst>
                                    <p:cond delay="0"/>
                                  </p:stCondLst>
                                  <p:iterate type="lt">
                                    <p:tmPct val="50000"/>
                                  </p:iterate>
                                  <p:childTnLst>
                                    <p:set>
                                      <p:cBhvr>
                                        <p:cTn id="70" dur="1" fill="hold">
                                          <p:stCondLst>
                                            <p:cond delay="0"/>
                                          </p:stCondLst>
                                        </p:cTn>
                                        <p:tgtEl>
                                          <p:spTgt spid="27">
                                            <p:txEl>
                                              <p:pRg st="8" end="8"/>
                                            </p:txEl>
                                          </p:spTgt>
                                        </p:tgtEl>
                                        <p:attrNameLst>
                                          <p:attrName>style.visibility</p:attrName>
                                        </p:attrNameLst>
                                      </p:cBhvr>
                                      <p:to>
                                        <p:strVal val="visible"/>
                                      </p:to>
                                    </p:set>
                                    <p:anim calcmode="discrete" valueType="clr">
                                      <p:cBhvr override="childStyle">
                                        <p:cTn id="71" dur="200"/>
                                        <p:tgtEl>
                                          <p:spTgt spid="27">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200"/>
                                        <p:tgtEl>
                                          <p:spTgt spid="27">
                                            <p:txEl>
                                              <p:pRg st="8" end="8"/>
                                            </p:txEl>
                                          </p:spTgt>
                                        </p:tgtEl>
                                        <p:attrNameLst>
                                          <p:attrName>fillcolor</p:attrName>
                                        </p:attrNameLst>
                                      </p:cBhvr>
                                      <p:tavLst>
                                        <p:tav tm="0">
                                          <p:val>
                                            <p:clrVal>
                                              <a:schemeClr val="accent2"/>
                                            </p:clrVal>
                                          </p:val>
                                        </p:tav>
                                        <p:tav tm="50000">
                                          <p:val>
                                            <p:clrVal>
                                              <a:schemeClr val="hlink"/>
                                            </p:clrVal>
                                          </p:val>
                                        </p:tav>
                                      </p:tavLst>
                                    </p:anim>
                                    <p:set>
                                      <p:cBhvr>
                                        <p:cTn id="73" dur="200"/>
                                        <p:tgtEl>
                                          <p:spTgt spid="27">
                                            <p:txEl>
                                              <p:pRg st="8" end="8"/>
                                            </p:txEl>
                                          </p:spTgt>
                                        </p:tgtEl>
                                        <p:attrNameLst>
                                          <p:attrName>fill.type</p:attrName>
                                        </p:attrNameLst>
                                      </p:cBhvr>
                                      <p:to>
                                        <p:strVal val="solid"/>
                                      </p:to>
                                    </p:set>
                                  </p:childTnLst>
                                </p:cTn>
                              </p:par>
                            </p:childTnLst>
                          </p:cTn>
                        </p:par>
                        <p:par>
                          <p:cTn id="74" fill="hold">
                            <p:stCondLst>
                              <p:cond delay="24310"/>
                            </p:stCondLst>
                            <p:childTnLst>
                              <p:par>
                                <p:cTn id="75" presetID="27" presetClass="entr" presetSubtype="0" fill="hold" nodeType="afterEffect">
                                  <p:stCondLst>
                                    <p:cond delay="0"/>
                                  </p:stCondLst>
                                  <p:iterate type="lt">
                                    <p:tmPct val="50000"/>
                                  </p:iterate>
                                  <p:childTnLst>
                                    <p:set>
                                      <p:cBhvr>
                                        <p:cTn id="76" dur="1" fill="hold">
                                          <p:stCondLst>
                                            <p:cond delay="0"/>
                                          </p:stCondLst>
                                        </p:cTn>
                                        <p:tgtEl>
                                          <p:spTgt spid="27">
                                            <p:txEl>
                                              <p:pRg st="9" end="9"/>
                                            </p:txEl>
                                          </p:spTgt>
                                        </p:tgtEl>
                                        <p:attrNameLst>
                                          <p:attrName>style.visibility</p:attrName>
                                        </p:attrNameLst>
                                      </p:cBhvr>
                                      <p:to>
                                        <p:strVal val="visible"/>
                                      </p:to>
                                    </p:set>
                                    <p:anim calcmode="discrete" valueType="clr">
                                      <p:cBhvr override="childStyle">
                                        <p:cTn id="77" dur="200"/>
                                        <p:tgtEl>
                                          <p:spTgt spid="27">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200"/>
                                        <p:tgtEl>
                                          <p:spTgt spid="27">
                                            <p:txEl>
                                              <p:pRg st="9" end="9"/>
                                            </p:txEl>
                                          </p:spTgt>
                                        </p:tgtEl>
                                        <p:attrNameLst>
                                          <p:attrName>fillcolor</p:attrName>
                                        </p:attrNameLst>
                                      </p:cBhvr>
                                      <p:tavLst>
                                        <p:tav tm="0">
                                          <p:val>
                                            <p:clrVal>
                                              <a:schemeClr val="accent2"/>
                                            </p:clrVal>
                                          </p:val>
                                        </p:tav>
                                        <p:tav tm="50000">
                                          <p:val>
                                            <p:clrVal>
                                              <a:schemeClr val="hlink"/>
                                            </p:clrVal>
                                          </p:val>
                                        </p:tav>
                                      </p:tavLst>
                                    </p:anim>
                                    <p:set>
                                      <p:cBhvr>
                                        <p:cTn id="79" dur="200"/>
                                        <p:tgtEl>
                                          <p:spTgt spid="27">
                                            <p:txEl>
                                              <p:pRg st="9" end="9"/>
                                            </p:txEl>
                                          </p:spTgt>
                                        </p:tgtEl>
                                        <p:attrNameLst>
                                          <p:attrName>fill.type</p:attrName>
                                        </p:attrNameLst>
                                      </p:cBhvr>
                                      <p:to>
                                        <p:strVal val="solid"/>
                                      </p:to>
                                    </p:set>
                                  </p:childTnLst>
                                </p:cTn>
                              </p:par>
                            </p:childTnLst>
                          </p:cTn>
                        </p:par>
                        <p:par>
                          <p:cTn id="80" fill="hold">
                            <p:stCondLst>
                              <p:cond delay="25410"/>
                            </p:stCondLst>
                            <p:childTnLst>
                              <p:par>
                                <p:cTn id="81" presetID="27" presetClass="entr" presetSubtype="0" fill="hold" nodeType="afterEffect">
                                  <p:stCondLst>
                                    <p:cond delay="0"/>
                                  </p:stCondLst>
                                  <p:iterate type="lt">
                                    <p:tmPct val="50000"/>
                                  </p:iterate>
                                  <p:childTnLst>
                                    <p:set>
                                      <p:cBhvr>
                                        <p:cTn id="82" dur="1" fill="hold">
                                          <p:stCondLst>
                                            <p:cond delay="0"/>
                                          </p:stCondLst>
                                        </p:cTn>
                                        <p:tgtEl>
                                          <p:spTgt spid="27">
                                            <p:txEl>
                                              <p:pRg st="10" end="10"/>
                                            </p:txEl>
                                          </p:spTgt>
                                        </p:tgtEl>
                                        <p:attrNameLst>
                                          <p:attrName>style.visibility</p:attrName>
                                        </p:attrNameLst>
                                      </p:cBhvr>
                                      <p:to>
                                        <p:strVal val="visible"/>
                                      </p:to>
                                    </p:set>
                                    <p:anim calcmode="discrete" valueType="clr">
                                      <p:cBhvr override="childStyle">
                                        <p:cTn id="83" dur="200"/>
                                        <p:tgtEl>
                                          <p:spTgt spid="27">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200"/>
                                        <p:tgtEl>
                                          <p:spTgt spid="27">
                                            <p:txEl>
                                              <p:pRg st="10" end="10"/>
                                            </p:txEl>
                                          </p:spTgt>
                                        </p:tgtEl>
                                        <p:attrNameLst>
                                          <p:attrName>fillcolor</p:attrName>
                                        </p:attrNameLst>
                                      </p:cBhvr>
                                      <p:tavLst>
                                        <p:tav tm="0">
                                          <p:val>
                                            <p:clrVal>
                                              <a:schemeClr val="accent2"/>
                                            </p:clrVal>
                                          </p:val>
                                        </p:tav>
                                        <p:tav tm="50000">
                                          <p:val>
                                            <p:clrVal>
                                              <a:schemeClr val="hlink"/>
                                            </p:clrVal>
                                          </p:val>
                                        </p:tav>
                                      </p:tavLst>
                                    </p:anim>
                                    <p:set>
                                      <p:cBhvr>
                                        <p:cTn id="85" dur="200"/>
                                        <p:tgtEl>
                                          <p:spTgt spid="27">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3401511"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Dienste II</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pic>
        <p:nvPicPr>
          <p:cNvPr id="1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50234" y="2692891"/>
            <a:ext cx="2259000" cy="2109821"/>
          </a:xfrm>
          <a:prstGeom prst="rect">
            <a:avLst/>
          </a:prstGeom>
          <a:noFill/>
          <a:ln w="9525">
            <a:noFill/>
            <a:miter lim="800000"/>
            <a:headEnd/>
            <a:tailEnd/>
          </a:ln>
        </p:spPr>
      </p:pic>
      <p:sp>
        <p:nvSpPr>
          <p:cNvPr id="41" name="Pfeil nach oben und unten 40"/>
          <p:cNvSpPr/>
          <p:nvPr/>
        </p:nvSpPr>
        <p:spPr>
          <a:xfrm>
            <a:off x="6393561" y="1874525"/>
            <a:ext cx="454914" cy="633897"/>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Pfeil nach oben und unten 47"/>
          <p:cNvSpPr/>
          <p:nvPr/>
        </p:nvSpPr>
        <p:spPr>
          <a:xfrm>
            <a:off x="6393561" y="3113905"/>
            <a:ext cx="454914" cy="633897"/>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Pfeil nach oben und unten 50"/>
          <p:cNvSpPr/>
          <p:nvPr/>
        </p:nvSpPr>
        <p:spPr>
          <a:xfrm>
            <a:off x="6393561" y="4353285"/>
            <a:ext cx="454914" cy="633897"/>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Rechteck 22"/>
          <p:cNvSpPr/>
          <p:nvPr/>
        </p:nvSpPr>
        <p:spPr>
          <a:xfrm>
            <a:off x="1761898" y="3383278"/>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Rechteck 23"/>
          <p:cNvSpPr/>
          <p:nvPr/>
        </p:nvSpPr>
        <p:spPr>
          <a:xfrm>
            <a:off x="1766370" y="3374302"/>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Rechteck 24"/>
          <p:cNvSpPr/>
          <p:nvPr/>
        </p:nvSpPr>
        <p:spPr>
          <a:xfrm>
            <a:off x="1754178" y="3375826"/>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Rechteck 25"/>
          <p:cNvSpPr/>
          <p:nvPr/>
        </p:nvSpPr>
        <p:spPr>
          <a:xfrm>
            <a:off x="1758171" y="3375808"/>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Abgerundetes Rechteck 42"/>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5" name="Abgerundetes Rechteck 44">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6" name="Abgerundetes Rechteck 4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7" name="Abgerundetes Rechteck 46"/>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50" name="Abgerundetes Rechteck 4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2" name="Abgerundetes Rechteck 5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4" nodeType="withEffect">
                                  <p:stCondLst>
                                    <p:cond delay="0"/>
                                  </p:stCondLst>
                                  <p:childTnLst>
                                    <p:animEffect transition="out" filter="fade">
                                      <p:cBhvr>
                                        <p:cTn id="6" dur="1"/>
                                        <p:tgtEl>
                                          <p:spTgt spid="23"/>
                                        </p:tgtEl>
                                      </p:cBhvr>
                                    </p:animEffect>
                                    <p:set>
                                      <p:cBhvr>
                                        <p:cTn id="7" dur="1" fill="hold">
                                          <p:stCondLst>
                                            <p:cond delay="0"/>
                                          </p:stCondLst>
                                        </p:cTn>
                                        <p:tgtEl>
                                          <p:spTgt spid="23"/>
                                        </p:tgtEl>
                                        <p:attrNameLst>
                                          <p:attrName>style.visibility</p:attrName>
                                        </p:attrNameLst>
                                      </p:cBhvr>
                                      <p:to>
                                        <p:strVal val="hidden"/>
                                      </p:to>
                                    </p:set>
                                  </p:childTnLst>
                                </p:cTn>
                              </p:par>
                              <p:par>
                                <p:cTn id="8" presetID="6" presetClass="emph" presetSubtype="0" fill="hold" grpId="0" nodeType="withEffect">
                                  <p:stCondLst>
                                    <p:cond delay="0"/>
                                  </p:stCondLst>
                                  <p:childTnLst>
                                    <p:animScale>
                                      <p:cBhvr>
                                        <p:cTn id="9" dur="1" fill="hold"/>
                                        <p:tgtEl>
                                          <p:spTgt spid="23"/>
                                        </p:tgtEl>
                                      </p:cBhvr>
                                      <p:by x="10000" y="10000"/>
                                    </p:animScale>
                                  </p:childTnLst>
                                </p:cTn>
                              </p:par>
                              <p:par>
                                <p:cTn id="10" presetID="10" presetClass="exit" presetSubtype="0" fill="hold" grpId="4" nodeType="withEffect">
                                  <p:stCondLst>
                                    <p:cond delay="0"/>
                                  </p:stCondLst>
                                  <p:childTnLst>
                                    <p:animEffect transition="out" filter="fade">
                                      <p:cBhvr>
                                        <p:cTn id="11" dur="1"/>
                                        <p:tgtEl>
                                          <p:spTgt spid="24"/>
                                        </p:tgtEl>
                                      </p:cBhvr>
                                    </p:animEffect>
                                    <p:set>
                                      <p:cBhvr>
                                        <p:cTn id="12" dur="1" fill="hold">
                                          <p:stCondLst>
                                            <p:cond delay="0"/>
                                          </p:stCondLst>
                                        </p:cTn>
                                        <p:tgtEl>
                                          <p:spTgt spid="24"/>
                                        </p:tgtEl>
                                        <p:attrNameLst>
                                          <p:attrName>style.visibility</p:attrName>
                                        </p:attrNameLst>
                                      </p:cBhvr>
                                      <p:to>
                                        <p:strVal val="hidden"/>
                                      </p:to>
                                    </p:set>
                                  </p:childTnLst>
                                </p:cTn>
                              </p:par>
                              <p:par>
                                <p:cTn id="13" presetID="6" presetClass="emph" presetSubtype="0" fill="hold" grpId="0" nodeType="withEffect">
                                  <p:stCondLst>
                                    <p:cond delay="0"/>
                                  </p:stCondLst>
                                  <p:childTnLst>
                                    <p:animScale>
                                      <p:cBhvr>
                                        <p:cTn id="14" dur="1" fill="hold"/>
                                        <p:tgtEl>
                                          <p:spTgt spid="24"/>
                                        </p:tgtEl>
                                      </p:cBhvr>
                                      <p:by x="10000" y="10000"/>
                                    </p:animScale>
                                  </p:childTnLst>
                                </p:cTn>
                              </p:par>
                              <p:par>
                                <p:cTn id="15" presetID="10" presetClass="exit" presetSubtype="0" fill="hold" grpId="4" nodeType="withEffect">
                                  <p:stCondLst>
                                    <p:cond delay="0"/>
                                  </p:stCondLst>
                                  <p:childTnLst>
                                    <p:animEffect transition="out" filter="fade">
                                      <p:cBhvr>
                                        <p:cTn id="16" dur="1"/>
                                        <p:tgtEl>
                                          <p:spTgt spid="25"/>
                                        </p:tgtEl>
                                      </p:cBhvr>
                                    </p:animEffect>
                                    <p:set>
                                      <p:cBhvr>
                                        <p:cTn id="17" dur="1" fill="hold">
                                          <p:stCondLst>
                                            <p:cond delay="0"/>
                                          </p:stCondLst>
                                        </p:cTn>
                                        <p:tgtEl>
                                          <p:spTgt spid="25"/>
                                        </p:tgtEl>
                                        <p:attrNameLst>
                                          <p:attrName>style.visibility</p:attrName>
                                        </p:attrNameLst>
                                      </p:cBhvr>
                                      <p:to>
                                        <p:strVal val="hidden"/>
                                      </p:to>
                                    </p:set>
                                  </p:childTnLst>
                                </p:cTn>
                              </p:par>
                              <p:par>
                                <p:cTn id="18" presetID="6" presetClass="emph" presetSubtype="0" fill="hold" grpId="0" nodeType="withEffect">
                                  <p:stCondLst>
                                    <p:cond delay="0"/>
                                  </p:stCondLst>
                                  <p:childTnLst>
                                    <p:animScale>
                                      <p:cBhvr>
                                        <p:cTn id="19" dur="1" fill="hold"/>
                                        <p:tgtEl>
                                          <p:spTgt spid="25"/>
                                        </p:tgtEl>
                                      </p:cBhvr>
                                      <p:by x="10000" y="10000"/>
                                    </p:animScale>
                                  </p:childTnLst>
                                </p:cTn>
                              </p:par>
                              <p:par>
                                <p:cTn id="20" presetID="10" presetClass="exit" presetSubtype="0" fill="hold" grpId="4" nodeType="withEffect">
                                  <p:stCondLst>
                                    <p:cond delay="0"/>
                                  </p:stCondLst>
                                  <p:childTnLst>
                                    <p:animEffect transition="out" filter="fade">
                                      <p:cBhvr>
                                        <p:cTn id="21" dur="1"/>
                                        <p:tgtEl>
                                          <p:spTgt spid="26"/>
                                        </p:tgtEl>
                                      </p:cBhvr>
                                    </p:animEffect>
                                    <p:set>
                                      <p:cBhvr>
                                        <p:cTn id="22" dur="1" fill="hold">
                                          <p:stCondLst>
                                            <p:cond delay="0"/>
                                          </p:stCondLst>
                                        </p:cTn>
                                        <p:tgtEl>
                                          <p:spTgt spid="26"/>
                                        </p:tgtEl>
                                        <p:attrNameLst>
                                          <p:attrName>style.visibility</p:attrName>
                                        </p:attrNameLst>
                                      </p:cBhvr>
                                      <p:to>
                                        <p:strVal val="hidden"/>
                                      </p:to>
                                    </p:set>
                                  </p:childTnLst>
                                </p:cTn>
                              </p:par>
                              <p:par>
                                <p:cTn id="23" presetID="6" presetClass="emph" presetSubtype="0" fill="hold" grpId="0" nodeType="withEffect">
                                  <p:stCondLst>
                                    <p:cond delay="0"/>
                                  </p:stCondLst>
                                  <p:childTnLst>
                                    <p:animScale>
                                      <p:cBhvr>
                                        <p:cTn id="24" dur="1" fill="hold"/>
                                        <p:tgtEl>
                                          <p:spTgt spid="26"/>
                                        </p:tgtEl>
                                      </p:cBhvr>
                                      <p:by x="10000" y="10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500"/>
                            </p:stCondLst>
                            <p:childTnLst>
                              <p:par>
                                <p:cTn id="31" presetID="56" presetClass="path" presetSubtype="0" accel="50000" decel="50000" fill="hold" grpId="2" nodeType="afterEffect">
                                  <p:stCondLst>
                                    <p:cond delay="0"/>
                                  </p:stCondLst>
                                  <p:childTnLst>
                                    <p:animMotion origin="layout" path="M -2.5E-6 3.7037E-6 L 0.44288 -0.33334 " pathEditMode="relative" rAng="0" ptsTypes="AA">
                                      <p:cBhvr>
                                        <p:cTn id="32" dur="2000" fill="hold"/>
                                        <p:tgtEl>
                                          <p:spTgt spid="23"/>
                                        </p:tgtEl>
                                        <p:attrNameLst>
                                          <p:attrName>ppt_x</p:attrName>
                                          <p:attrName>ppt_y</p:attrName>
                                        </p:attrNameLst>
                                      </p:cBhvr>
                                      <p:rCtr x="22100" y="-16700"/>
                                    </p:animMotion>
                                  </p:childTnLst>
                                </p:cTn>
                              </p:par>
                              <p:par>
                                <p:cTn id="33" presetID="6" presetClass="emph" presetSubtype="0" fill="hold" grpId="3" nodeType="withEffect">
                                  <p:stCondLst>
                                    <p:cond delay="0"/>
                                  </p:stCondLst>
                                  <p:childTnLst>
                                    <p:animScale>
                                      <p:cBhvr>
                                        <p:cTn id="34" dur="2000" fill="hold"/>
                                        <p:tgtEl>
                                          <p:spTgt spid="23"/>
                                        </p:tgtEl>
                                      </p:cBhvr>
                                      <p:by x="1000000" y="1000000"/>
                                    </p:animScale>
                                  </p:childTnLst>
                                </p:cTn>
                              </p:par>
                            </p:childTnLst>
                          </p:cTn>
                        </p:par>
                        <p:par>
                          <p:cTn id="35" fill="hold">
                            <p:stCondLst>
                              <p:cond delay="2500"/>
                            </p:stCondLst>
                            <p:childTnLst>
                              <p:par>
                                <p:cTn id="36" presetID="10" presetClass="entr" presetSubtype="0" fill="hold" grpId="1"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3000"/>
                            </p:stCondLst>
                            <p:childTnLst>
                              <p:par>
                                <p:cTn id="40" presetID="56" presetClass="path" presetSubtype="0" accel="50000" decel="50000" fill="hold" grpId="2" nodeType="afterEffect">
                                  <p:stCondLst>
                                    <p:cond delay="0"/>
                                  </p:stCondLst>
                                  <p:childTnLst>
                                    <p:animMotion origin="layout" path="M -3.33333E-6 1.11111E-6 L 0.44236 -0.14699 " pathEditMode="relative" rAng="0" ptsTypes="AA">
                                      <p:cBhvr>
                                        <p:cTn id="41" dur="2000" fill="hold"/>
                                        <p:tgtEl>
                                          <p:spTgt spid="24"/>
                                        </p:tgtEl>
                                        <p:attrNameLst>
                                          <p:attrName>ppt_x</p:attrName>
                                          <p:attrName>ppt_y</p:attrName>
                                        </p:attrNameLst>
                                      </p:cBhvr>
                                      <p:rCtr x="22100" y="-7400"/>
                                    </p:animMotion>
                                  </p:childTnLst>
                                </p:cTn>
                              </p:par>
                              <p:par>
                                <p:cTn id="42" presetID="6" presetClass="emph" presetSubtype="0" fill="hold" grpId="3" nodeType="withEffect">
                                  <p:stCondLst>
                                    <p:cond delay="0"/>
                                  </p:stCondLst>
                                  <p:childTnLst>
                                    <p:animScale>
                                      <p:cBhvr>
                                        <p:cTn id="43" dur="2000" fill="hold"/>
                                        <p:tgtEl>
                                          <p:spTgt spid="24"/>
                                        </p:tgtEl>
                                      </p:cBhvr>
                                      <p:by x="1000000" y="1000000"/>
                                    </p:animScale>
                                  </p:childTnLst>
                                </p:cTn>
                              </p:par>
                            </p:childTnLst>
                          </p:cTn>
                        </p:par>
                        <p:par>
                          <p:cTn id="44" fill="hold">
                            <p:stCondLst>
                              <p:cond delay="5000"/>
                            </p:stCondLst>
                            <p:childTnLst>
                              <p:par>
                                <p:cTn id="45" presetID="10" presetClass="entr" presetSubtype="0" fill="hold" grpId="1"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5500"/>
                            </p:stCondLst>
                            <p:childTnLst>
                              <p:par>
                                <p:cTn id="49" presetID="56" presetClass="path" presetSubtype="0" accel="50000" decel="50000" fill="hold" grpId="2" nodeType="afterEffect">
                                  <p:stCondLst>
                                    <p:cond delay="0"/>
                                  </p:stCondLst>
                                  <p:childTnLst>
                                    <p:animMotion origin="layout" path="M -4.44444E-6 1.15607E-7 L 0.44237 0.03861 " pathEditMode="relative" rAng="0" ptsTypes="AA">
                                      <p:cBhvr>
                                        <p:cTn id="50" dur="2000" fill="hold"/>
                                        <p:tgtEl>
                                          <p:spTgt spid="25"/>
                                        </p:tgtEl>
                                        <p:attrNameLst>
                                          <p:attrName>ppt_x</p:attrName>
                                          <p:attrName>ppt_y</p:attrName>
                                        </p:attrNameLst>
                                      </p:cBhvr>
                                      <p:rCtr x="22100" y="1900"/>
                                    </p:animMotion>
                                  </p:childTnLst>
                                </p:cTn>
                              </p:par>
                              <p:par>
                                <p:cTn id="51" presetID="6" presetClass="emph" presetSubtype="0" fill="hold" grpId="3" nodeType="withEffect">
                                  <p:stCondLst>
                                    <p:cond delay="0"/>
                                  </p:stCondLst>
                                  <p:childTnLst>
                                    <p:animScale>
                                      <p:cBhvr>
                                        <p:cTn id="52" dur="2000" fill="hold"/>
                                        <p:tgtEl>
                                          <p:spTgt spid="25"/>
                                        </p:tgtEl>
                                      </p:cBhvr>
                                      <p:by x="1000000" y="1000000"/>
                                    </p:animScale>
                                  </p:childTnLst>
                                </p:cTn>
                              </p:par>
                            </p:childTnLst>
                          </p:cTn>
                        </p:par>
                        <p:par>
                          <p:cTn id="53" fill="hold">
                            <p:stCondLst>
                              <p:cond delay="7500"/>
                            </p:stCondLst>
                            <p:childTnLst>
                              <p:par>
                                <p:cTn id="54" presetID="10" presetClass="entr" presetSubtype="0" fill="hold" grpId="1"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8000"/>
                            </p:stCondLst>
                            <p:childTnLst>
                              <p:par>
                                <p:cTn id="58" presetID="56" presetClass="path" presetSubtype="0" accel="50000" decel="50000" fill="hold" grpId="2" nodeType="afterEffect">
                                  <p:stCondLst>
                                    <p:cond delay="0"/>
                                  </p:stCondLst>
                                  <p:childTnLst>
                                    <p:animMotion origin="layout" path="M 4.72222E-6 -3.7037E-7 L 0.44184 0.21852 " pathEditMode="relative" rAng="0" ptsTypes="AA">
                                      <p:cBhvr>
                                        <p:cTn id="59" dur="2000" fill="hold"/>
                                        <p:tgtEl>
                                          <p:spTgt spid="26"/>
                                        </p:tgtEl>
                                        <p:attrNameLst>
                                          <p:attrName>ppt_x</p:attrName>
                                          <p:attrName>ppt_y</p:attrName>
                                        </p:attrNameLst>
                                      </p:cBhvr>
                                      <p:rCtr x="22100" y="10900"/>
                                    </p:animMotion>
                                  </p:childTnLst>
                                </p:cTn>
                              </p:par>
                              <p:par>
                                <p:cTn id="60" presetID="6" presetClass="emph" presetSubtype="0" fill="hold" grpId="3" nodeType="withEffect">
                                  <p:stCondLst>
                                    <p:cond delay="0"/>
                                  </p:stCondLst>
                                  <p:childTnLst>
                                    <p:animScale>
                                      <p:cBhvr>
                                        <p:cTn id="61" dur="2000" fill="hold"/>
                                        <p:tgtEl>
                                          <p:spTgt spid="26"/>
                                        </p:tgtEl>
                                      </p:cBhvr>
                                      <p:by x="1000000" y="1000000"/>
                                    </p:animScale>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2000"/>
                                        <p:tgtEl>
                                          <p:spTgt spid="41"/>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2000"/>
                                        <p:tgtEl>
                                          <p:spTgt spid="48"/>
                                        </p:tgtEl>
                                      </p:cBhvr>
                                    </p:animEffect>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8" grpId="0" animBg="1"/>
      <p:bldP spid="51" grpId="0" animBg="1"/>
      <p:bldP spid="23" grpId="0" animBg="1"/>
      <p:bldP spid="23" grpId="1" animBg="1"/>
      <p:bldP spid="23" grpId="2" animBg="1"/>
      <p:bldP spid="23" grpId="3" animBg="1"/>
      <p:bldP spid="23"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6" grpId="0" animBg="1"/>
      <p:bldP spid="26" grpId="1" animBg="1"/>
      <p:bldP spid="26" grpId="2" animBg="1"/>
      <p:bldP spid="26" grpId="3" animBg="1"/>
      <p:bldP spid="26" grpId="4"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4690672"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Schichtenmodell</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pic>
        <p:nvPicPr>
          <p:cNvPr id="1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50234" y="2692891"/>
            <a:ext cx="2259000" cy="2109821"/>
          </a:xfrm>
          <a:prstGeom prst="rect">
            <a:avLst/>
          </a:prstGeom>
          <a:noFill/>
          <a:ln w="9525">
            <a:noFill/>
            <a:miter lim="800000"/>
            <a:headEnd/>
            <a:tailEnd/>
          </a:ln>
        </p:spPr>
      </p:pic>
      <p:sp>
        <p:nvSpPr>
          <p:cNvPr id="21" name="Rechteck 20"/>
          <p:cNvSpPr/>
          <p:nvPr/>
        </p:nvSpPr>
        <p:spPr>
          <a:xfrm>
            <a:off x="5715000" y="1145477"/>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Pfeil nach oben und unten 40"/>
          <p:cNvSpPr/>
          <p:nvPr/>
        </p:nvSpPr>
        <p:spPr>
          <a:xfrm>
            <a:off x="6393561" y="1874525"/>
            <a:ext cx="454914" cy="633897"/>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Rechteck 46"/>
          <p:cNvSpPr/>
          <p:nvPr/>
        </p:nvSpPr>
        <p:spPr>
          <a:xfrm>
            <a:off x="5715000" y="2384857"/>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Pfeil nach oben und unten 47"/>
          <p:cNvSpPr/>
          <p:nvPr/>
        </p:nvSpPr>
        <p:spPr>
          <a:xfrm>
            <a:off x="6393561" y="3113905"/>
            <a:ext cx="454914" cy="633897"/>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0" name="Rechteck 49"/>
          <p:cNvSpPr/>
          <p:nvPr/>
        </p:nvSpPr>
        <p:spPr>
          <a:xfrm>
            <a:off x="5715000" y="3624237"/>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Pfeil nach oben und unten 50"/>
          <p:cNvSpPr/>
          <p:nvPr/>
        </p:nvSpPr>
        <p:spPr>
          <a:xfrm>
            <a:off x="6393561" y="4353285"/>
            <a:ext cx="454914" cy="633897"/>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2" name="Rechteck 51"/>
          <p:cNvSpPr/>
          <p:nvPr/>
        </p:nvSpPr>
        <p:spPr>
          <a:xfrm>
            <a:off x="5715000" y="4863617"/>
            <a:ext cx="1649627" cy="729048"/>
          </a:xfrm>
          <a:prstGeom prst="rect">
            <a:avLst/>
          </a:prstGeom>
          <a:solidFill>
            <a:srgbClr val="FFCC00"/>
          </a:solidFill>
          <a:ln w="127000">
            <a:solidFill>
              <a:schemeClr val="accent6">
                <a:lumMod val="60000"/>
                <a:lumOff val="40000"/>
              </a:schemeClr>
            </a:solidFill>
          </a:ln>
          <a:scene3d>
            <a:camera prst="isometricOffAxis1To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6" name="Nach oben gekrümmter Pfeil 55"/>
          <p:cNvSpPr/>
          <p:nvPr/>
        </p:nvSpPr>
        <p:spPr>
          <a:xfrm rot="5400000" flipV="1">
            <a:off x="7229142" y="1829730"/>
            <a:ext cx="1524667"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58" name="Nach oben gekrümmter Pfeil 57"/>
          <p:cNvSpPr/>
          <p:nvPr/>
        </p:nvSpPr>
        <p:spPr>
          <a:xfrm rot="16200000" flipV="1">
            <a:off x="4329296" y="1884322"/>
            <a:ext cx="1524667"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1" name="Nach oben gekrümmter Pfeil 60"/>
          <p:cNvSpPr/>
          <p:nvPr/>
        </p:nvSpPr>
        <p:spPr>
          <a:xfrm rot="5400000" flipV="1">
            <a:off x="7245062" y="3174682"/>
            <a:ext cx="1524667"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2" name="Nach oben gekrümmter Pfeil 61"/>
          <p:cNvSpPr/>
          <p:nvPr/>
        </p:nvSpPr>
        <p:spPr>
          <a:xfrm rot="16200000" flipV="1">
            <a:off x="4345216" y="3229274"/>
            <a:ext cx="1524667"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5" name="Nach oben gekrümmter Pfeil 64"/>
          <p:cNvSpPr/>
          <p:nvPr/>
        </p:nvSpPr>
        <p:spPr>
          <a:xfrm rot="5400000" flipV="1">
            <a:off x="7260982" y="4519634"/>
            <a:ext cx="1524667"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66" name="Nach oben gekrümmter Pfeil 65"/>
          <p:cNvSpPr/>
          <p:nvPr/>
        </p:nvSpPr>
        <p:spPr>
          <a:xfrm rot="16200000" flipV="1">
            <a:off x="4361136" y="4574226"/>
            <a:ext cx="1524667"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54" name="Textfeld 53"/>
          <p:cNvSpPr txBox="1"/>
          <p:nvPr/>
        </p:nvSpPr>
        <p:spPr>
          <a:xfrm>
            <a:off x="6902860" y="1806766"/>
            <a:ext cx="2288433" cy="646331"/>
          </a:xfrm>
          <a:prstGeom prst="rect">
            <a:avLst/>
          </a:prstGeom>
          <a:noFill/>
        </p:spPr>
        <p:txBody>
          <a:bodyPr wrap="square" rtlCol="0">
            <a:spAutoFit/>
          </a:bodyPr>
          <a:lstStyle/>
          <a:p>
            <a:pPr algn="ctr"/>
            <a:r>
              <a:rPr lang="de-CH" b="1" dirty="0" smtClean="0"/>
              <a:t>Obere Schicht nimmt Dienst in Anspruch</a:t>
            </a:r>
            <a:endParaRPr lang="de-CH" b="1" dirty="0"/>
          </a:p>
        </p:txBody>
      </p:sp>
      <p:sp>
        <p:nvSpPr>
          <p:cNvPr id="59" name="Textfeld 58"/>
          <p:cNvSpPr txBox="1"/>
          <p:nvPr/>
        </p:nvSpPr>
        <p:spPr>
          <a:xfrm>
            <a:off x="6918780" y="3151718"/>
            <a:ext cx="2288433" cy="646331"/>
          </a:xfrm>
          <a:prstGeom prst="rect">
            <a:avLst/>
          </a:prstGeom>
          <a:noFill/>
        </p:spPr>
        <p:txBody>
          <a:bodyPr wrap="square" rtlCol="0">
            <a:spAutoFit/>
          </a:bodyPr>
          <a:lstStyle/>
          <a:p>
            <a:pPr algn="ctr"/>
            <a:r>
              <a:rPr lang="de-CH" b="1" dirty="0" smtClean="0"/>
              <a:t>Obere Schicht nimmt Dienst in Anspruch</a:t>
            </a:r>
            <a:endParaRPr lang="de-CH" b="1" dirty="0"/>
          </a:p>
        </p:txBody>
      </p:sp>
      <p:sp>
        <p:nvSpPr>
          <p:cNvPr id="60" name="Textfeld 59"/>
          <p:cNvSpPr txBox="1"/>
          <p:nvPr/>
        </p:nvSpPr>
        <p:spPr>
          <a:xfrm>
            <a:off x="3853184" y="3219477"/>
            <a:ext cx="1933495" cy="646331"/>
          </a:xfrm>
          <a:prstGeom prst="rect">
            <a:avLst/>
          </a:prstGeom>
          <a:noFill/>
        </p:spPr>
        <p:txBody>
          <a:bodyPr wrap="square" rtlCol="0">
            <a:spAutoFit/>
          </a:bodyPr>
          <a:lstStyle/>
          <a:p>
            <a:pPr algn="ctr"/>
            <a:r>
              <a:rPr lang="de-CH" b="1" dirty="0" smtClean="0"/>
              <a:t>Untere Schicht bietet Dienst an</a:t>
            </a:r>
            <a:endParaRPr lang="de-CH" b="1" dirty="0"/>
          </a:p>
        </p:txBody>
      </p:sp>
      <p:sp>
        <p:nvSpPr>
          <p:cNvPr id="63" name="Textfeld 62"/>
          <p:cNvSpPr txBox="1"/>
          <p:nvPr/>
        </p:nvSpPr>
        <p:spPr>
          <a:xfrm>
            <a:off x="6934700" y="4496670"/>
            <a:ext cx="2288433" cy="646331"/>
          </a:xfrm>
          <a:prstGeom prst="rect">
            <a:avLst/>
          </a:prstGeom>
          <a:noFill/>
        </p:spPr>
        <p:txBody>
          <a:bodyPr wrap="square" rtlCol="0">
            <a:spAutoFit/>
          </a:bodyPr>
          <a:lstStyle/>
          <a:p>
            <a:pPr algn="ctr"/>
            <a:r>
              <a:rPr lang="de-CH" b="1" dirty="0" smtClean="0"/>
              <a:t>Obere Schicht nimmt Dienst in Anspruch</a:t>
            </a:r>
            <a:endParaRPr lang="de-CH" b="1" dirty="0"/>
          </a:p>
        </p:txBody>
      </p:sp>
      <p:sp>
        <p:nvSpPr>
          <p:cNvPr id="64" name="Textfeld 63"/>
          <p:cNvSpPr txBox="1"/>
          <p:nvPr/>
        </p:nvSpPr>
        <p:spPr>
          <a:xfrm>
            <a:off x="3869104" y="4564429"/>
            <a:ext cx="1933495" cy="646331"/>
          </a:xfrm>
          <a:prstGeom prst="rect">
            <a:avLst/>
          </a:prstGeom>
          <a:noFill/>
        </p:spPr>
        <p:txBody>
          <a:bodyPr wrap="square" rtlCol="0">
            <a:spAutoFit/>
          </a:bodyPr>
          <a:lstStyle/>
          <a:p>
            <a:pPr algn="ctr"/>
            <a:r>
              <a:rPr lang="de-CH" b="1" dirty="0" smtClean="0"/>
              <a:t>Untere Schicht bietet Dienst an</a:t>
            </a:r>
            <a:endParaRPr lang="de-CH" b="1" dirty="0"/>
          </a:p>
        </p:txBody>
      </p:sp>
      <p:sp>
        <p:nvSpPr>
          <p:cNvPr id="55" name="Textfeld 54"/>
          <p:cNvSpPr txBox="1"/>
          <p:nvPr/>
        </p:nvSpPr>
        <p:spPr>
          <a:xfrm>
            <a:off x="3837264" y="1874525"/>
            <a:ext cx="1933495" cy="646331"/>
          </a:xfrm>
          <a:prstGeom prst="rect">
            <a:avLst/>
          </a:prstGeom>
          <a:noFill/>
        </p:spPr>
        <p:txBody>
          <a:bodyPr wrap="square" rtlCol="0">
            <a:spAutoFit/>
          </a:bodyPr>
          <a:lstStyle/>
          <a:p>
            <a:pPr algn="ctr"/>
            <a:r>
              <a:rPr lang="de-CH" b="1" dirty="0" smtClean="0"/>
              <a:t>Untere Schicht bietet Dienst an</a:t>
            </a:r>
            <a:endParaRPr lang="de-CH" b="1" dirty="0"/>
          </a:p>
        </p:txBody>
      </p:sp>
      <p:sp>
        <p:nvSpPr>
          <p:cNvPr id="67" name="Abgerundetes Rechteck 66"/>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68" name="Abgerundetes Rechteck 67">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69" name="Abgerundetes Rechteck 68"/>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70" name="Abgerundetes Rechteck 69"/>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71" name="Abgerundetes Rechteck 7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72" name="Abgerundetes Rechteck 7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0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0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20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20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2000"/>
                                        <p:tgtEl>
                                          <p:spTgt spid="6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20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2000"/>
                                        <p:tgtEl>
                                          <p:spTgt spid="62"/>
                                        </p:tgtEl>
                                      </p:cBhvr>
                                    </p:animEffect>
                                  </p:childTnLst>
                                </p:cTn>
                              </p:par>
                              <p:par>
                                <p:cTn id="31" presetID="10" presetClass="exit" presetSubtype="0" fill="hold" grpId="1" nodeType="withEffect">
                                  <p:stCondLst>
                                    <p:cond delay="0"/>
                                  </p:stCondLst>
                                  <p:childTnLst>
                                    <p:animEffect transition="out" filter="fade">
                                      <p:cBhvr>
                                        <p:cTn id="32" dur="2000"/>
                                        <p:tgtEl>
                                          <p:spTgt spid="56"/>
                                        </p:tgtEl>
                                      </p:cBhvr>
                                    </p:animEffect>
                                    <p:set>
                                      <p:cBhvr>
                                        <p:cTn id="33" dur="1" fill="hold">
                                          <p:stCondLst>
                                            <p:cond delay="1999"/>
                                          </p:stCondLst>
                                        </p:cTn>
                                        <p:tgtEl>
                                          <p:spTgt spid="5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54"/>
                                        </p:tgtEl>
                                      </p:cBhvr>
                                    </p:animEffect>
                                    <p:set>
                                      <p:cBhvr>
                                        <p:cTn id="36" dur="1" fill="hold">
                                          <p:stCondLst>
                                            <p:cond delay="1999"/>
                                          </p:stCondLst>
                                        </p:cTn>
                                        <p:tgtEl>
                                          <p:spTgt spid="5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58"/>
                                        </p:tgtEl>
                                      </p:cBhvr>
                                    </p:animEffect>
                                    <p:set>
                                      <p:cBhvr>
                                        <p:cTn id="39" dur="1" fill="hold">
                                          <p:stCondLst>
                                            <p:cond delay="1999"/>
                                          </p:stCondLst>
                                        </p:cTn>
                                        <p:tgtEl>
                                          <p:spTgt spid="5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55"/>
                                        </p:tgtEl>
                                      </p:cBhvr>
                                    </p:animEffect>
                                    <p:set>
                                      <p:cBhvr>
                                        <p:cTn id="42" dur="1" fill="hold">
                                          <p:stCondLst>
                                            <p:cond delay="1999"/>
                                          </p:stCondLst>
                                        </p:cTn>
                                        <p:tgtEl>
                                          <p:spTgt spid="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20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20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2000"/>
                                        <p:tgtEl>
                                          <p:spTgt spid="6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2000"/>
                                        <p:tgtEl>
                                          <p:spTgt spid="64"/>
                                        </p:tgtEl>
                                      </p:cBhvr>
                                    </p:animEffect>
                                  </p:childTnLst>
                                </p:cTn>
                              </p:par>
                              <p:par>
                                <p:cTn id="57" presetID="10" presetClass="exit" presetSubtype="0" fill="hold" grpId="1" nodeType="withEffect">
                                  <p:stCondLst>
                                    <p:cond delay="0"/>
                                  </p:stCondLst>
                                  <p:childTnLst>
                                    <p:animEffect transition="out" filter="fade">
                                      <p:cBhvr>
                                        <p:cTn id="58" dur="2000"/>
                                        <p:tgtEl>
                                          <p:spTgt spid="61"/>
                                        </p:tgtEl>
                                      </p:cBhvr>
                                    </p:animEffect>
                                    <p:set>
                                      <p:cBhvr>
                                        <p:cTn id="59" dur="1" fill="hold">
                                          <p:stCondLst>
                                            <p:cond delay="1999"/>
                                          </p:stCondLst>
                                        </p:cTn>
                                        <p:tgtEl>
                                          <p:spTgt spid="6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59"/>
                                        </p:tgtEl>
                                      </p:cBhvr>
                                    </p:animEffect>
                                    <p:set>
                                      <p:cBhvr>
                                        <p:cTn id="62" dur="1" fill="hold">
                                          <p:stCondLst>
                                            <p:cond delay="1999"/>
                                          </p:stCondLst>
                                        </p:cTn>
                                        <p:tgtEl>
                                          <p:spTgt spid="59"/>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60"/>
                                        </p:tgtEl>
                                      </p:cBhvr>
                                    </p:animEffect>
                                    <p:set>
                                      <p:cBhvr>
                                        <p:cTn id="65" dur="1" fill="hold">
                                          <p:stCondLst>
                                            <p:cond delay="1999"/>
                                          </p:stCondLst>
                                        </p:cTn>
                                        <p:tgtEl>
                                          <p:spTgt spid="6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62"/>
                                        </p:tgtEl>
                                      </p:cBhvr>
                                    </p:animEffect>
                                    <p:set>
                                      <p:cBhvr>
                                        <p:cTn id="68" dur="1" fill="hold">
                                          <p:stCondLst>
                                            <p:cond delay="19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8" grpId="0" animBg="1"/>
      <p:bldP spid="58" grpId="1" animBg="1"/>
      <p:bldP spid="61" grpId="0" animBg="1"/>
      <p:bldP spid="61" grpId="1" animBg="1"/>
      <p:bldP spid="62" grpId="0" animBg="1"/>
      <p:bldP spid="62" grpId="1" animBg="1"/>
      <p:bldP spid="65" grpId="0" animBg="1"/>
      <p:bldP spid="66" grpId="0" animBg="1"/>
      <p:bldP spid="54" grpId="0"/>
      <p:bldP spid="54" grpId="1"/>
      <p:bldP spid="59" grpId="0"/>
      <p:bldP spid="59" grpId="1"/>
      <p:bldP spid="60" grpId="0"/>
      <p:bldP spid="60" grpId="1"/>
      <p:bldP spid="63" grpId="0"/>
      <p:bldP spid="64" grpId="0"/>
      <p:bldP spid="55" grpId="0"/>
      <p:bldP spid="55"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4690672"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Übung</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39" name="Rechteck 38"/>
          <p:cNvSpPr/>
          <p:nvPr/>
        </p:nvSpPr>
        <p:spPr>
          <a:xfrm>
            <a:off x="685803" y="1562795"/>
            <a:ext cx="8395854" cy="727571"/>
          </a:xfrm>
          <a:prstGeom prst="rect">
            <a:avLst/>
          </a:prstGeom>
        </p:spPr>
        <p:txBody>
          <a:bodyPr wrap="square">
            <a:spAutoFit/>
          </a:bodyPr>
          <a:lstStyle/>
          <a:p>
            <a:pPr marL="354013" lvl="0" indent="-354013">
              <a:lnSpc>
                <a:spcPct val="200000"/>
              </a:lnSpc>
              <a:buFont typeface="Arial" pitchFamily="34" charset="0"/>
              <a:buChar char="•"/>
              <a:tabLst>
                <a:tab pos="354013" algn="l"/>
              </a:tabLst>
            </a:pPr>
            <a:r>
              <a:rPr lang="de-CH" sz="2400" b="1" dirty="0" smtClean="0"/>
              <a:t>Starte « </a:t>
            </a:r>
            <a:r>
              <a:rPr lang="de-CH" sz="2400" b="1" dirty="0" err="1" smtClean="0"/>
              <a:t>msconfig</a:t>
            </a:r>
            <a:r>
              <a:rPr lang="de-CH" sz="2400" b="1" dirty="0" smtClean="0"/>
              <a:t> » und betrachte die laufenden Dienste.</a:t>
            </a:r>
          </a:p>
        </p:txBody>
      </p:sp>
      <p:pic>
        <p:nvPicPr>
          <p:cNvPr id="6146" name="Picture 2"/>
          <p:cNvPicPr>
            <a:picLocks noChangeAspect="1" noChangeArrowheads="1"/>
          </p:cNvPicPr>
          <p:nvPr/>
        </p:nvPicPr>
        <p:blipFill>
          <a:blip r:embed="rId3" cstate="print"/>
          <a:srcRect/>
          <a:stretch>
            <a:fillRect/>
          </a:stretch>
        </p:blipFill>
        <p:spPr bwMode="auto">
          <a:xfrm>
            <a:off x="1446307" y="2290366"/>
            <a:ext cx="6305621" cy="3724275"/>
          </a:xfrm>
          <a:prstGeom prst="rect">
            <a:avLst/>
          </a:prstGeom>
          <a:noFill/>
          <a:ln w="9525">
            <a:noFill/>
            <a:miter lim="800000"/>
            <a:headEnd/>
            <a:tailEnd/>
          </a:ln>
        </p:spPr>
      </p:pic>
      <p:sp>
        <p:nvSpPr>
          <p:cNvPr id="24" name="Abgerundetes Rechteck 23"/>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5" name="Abgerundetes Rechteck 24">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26" name="Abgerundetes Rechteck 2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27" name="Abgerundetes Rechteck 26"/>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8" name="Abgerundetes Rechteck 27"/>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9" name="Abgerundetes Rechteck 28"/>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ihandform 55"/>
          <p:cNvSpPr/>
          <p:nvPr/>
        </p:nvSpPr>
        <p:spPr>
          <a:xfrm>
            <a:off x="552450" y="1962150"/>
            <a:ext cx="7981950" cy="3943350"/>
          </a:xfrm>
          <a:custGeom>
            <a:avLst/>
            <a:gdLst>
              <a:gd name="connsiteX0" fmla="*/ 0 w 8191500"/>
              <a:gd name="connsiteY0" fmla="*/ 819150 h 3409950"/>
              <a:gd name="connsiteX1" fmla="*/ 19050 w 8191500"/>
              <a:gd name="connsiteY1" fmla="*/ 3409950 h 3409950"/>
              <a:gd name="connsiteX2" fmla="*/ 8191500 w 8191500"/>
              <a:gd name="connsiteY2" fmla="*/ 1295400 h 3409950"/>
              <a:gd name="connsiteX3" fmla="*/ 8077200 w 8191500"/>
              <a:gd name="connsiteY3" fmla="*/ 0 h 3409950"/>
              <a:gd name="connsiteX4" fmla="*/ 57150 w 8191500"/>
              <a:gd name="connsiteY4" fmla="*/ 857250 h 340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0" h="3409950">
                <a:moveTo>
                  <a:pt x="0" y="819150"/>
                </a:moveTo>
                <a:lnTo>
                  <a:pt x="19050" y="3409950"/>
                </a:lnTo>
                <a:lnTo>
                  <a:pt x="8191500" y="1295400"/>
                </a:lnTo>
                <a:lnTo>
                  <a:pt x="8077200" y="0"/>
                </a:lnTo>
                <a:lnTo>
                  <a:pt x="57150" y="857250"/>
                </a:lnTo>
              </a:path>
            </a:pathLst>
          </a:custGeom>
          <a:solidFill>
            <a:srgbClr val="FFCC00"/>
          </a:solidFill>
          <a:ln w="127000">
            <a:solidFill>
              <a:srgbClr val="FF9933"/>
            </a:solidFill>
          </a:ln>
          <a:scene3d>
            <a:camera prst="orthographicFront">
              <a:rot lat="0" lon="0" rev="0"/>
            </a:camera>
            <a:lightRig rig="morning" dir="t"/>
          </a:scene3d>
          <a:sp3d prstMaterial="metal"/>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4690672"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Ports</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grpSp>
        <p:nvGrpSpPr>
          <p:cNvPr id="21" name="Gruppieren 20"/>
          <p:cNvGrpSpPr/>
          <p:nvPr/>
        </p:nvGrpSpPr>
        <p:grpSpPr>
          <a:xfrm>
            <a:off x="713238" y="2996609"/>
            <a:ext cx="1587661" cy="2577159"/>
            <a:chOff x="2595639" y="1874525"/>
            <a:chExt cx="1587661" cy="2577159"/>
          </a:xfrm>
        </p:grpSpPr>
        <p:pic>
          <p:nvPicPr>
            <p:cNvPr id="7172" name="Picture 4" descr="C:\Users\Kubba-von Jüchen\AppData\Local\Microsoft\Windows\Temporary Internet Files\Content.IE5\1VJ2SZIZ\MC900352378[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5639" y="1874525"/>
              <a:ext cx="1587661" cy="2577159"/>
            </a:xfrm>
            <a:prstGeom prst="rect">
              <a:avLst/>
            </a:prstGeom>
            <a:noFill/>
          </p:spPr>
        </p:pic>
        <p:sp>
          <p:nvSpPr>
            <p:cNvPr id="19" name="Textfeld 18"/>
            <p:cNvSpPr txBox="1"/>
            <p:nvPr/>
          </p:nvSpPr>
          <p:spPr>
            <a:xfrm rot="21071388">
              <a:off x="3194953" y="2273796"/>
              <a:ext cx="631327" cy="707886"/>
            </a:xfrm>
            <a:prstGeom prst="rect">
              <a:avLst/>
            </a:prstGeom>
            <a:noFill/>
          </p:spPr>
          <p:txBody>
            <a:bodyPr wrap="none" rtlCol="0">
              <a:spAutoFit/>
            </a:bodyPr>
            <a:lstStyle/>
            <a:p>
              <a:r>
                <a:rPr lang="de-CH" sz="2000" b="1" dirty="0" smtClean="0">
                  <a:solidFill>
                    <a:schemeClr val="bg1"/>
                  </a:solidFill>
                </a:rPr>
                <a:t>http</a:t>
              </a:r>
            </a:p>
            <a:p>
              <a:pPr algn="ctr"/>
              <a:r>
                <a:rPr lang="de-CH" sz="2000" b="1" dirty="0" smtClean="0">
                  <a:solidFill>
                    <a:schemeClr val="bg1"/>
                  </a:solidFill>
                </a:rPr>
                <a:t>80</a:t>
              </a:r>
              <a:endParaRPr lang="de-CH" sz="2000" b="1" dirty="0">
                <a:solidFill>
                  <a:schemeClr val="bg1"/>
                </a:solidFill>
              </a:endParaRPr>
            </a:p>
          </p:txBody>
        </p:sp>
      </p:grpSp>
      <p:grpSp>
        <p:nvGrpSpPr>
          <p:cNvPr id="45" name="Gruppieren 44"/>
          <p:cNvGrpSpPr>
            <a:grpSpLocks noChangeAspect="1"/>
          </p:cNvGrpSpPr>
          <p:nvPr/>
        </p:nvGrpSpPr>
        <p:grpSpPr>
          <a:xfrm>
            <a:off x="3209788" y="2684085"/>
            <a:ext cx="1349512" cy="2190585"/>
            <a:chOff x="2595639" y="1874525"/>
            <a:chExt cx="1587661" cy="2577159"/>
          </a:xfrm>
        </p:grpSpPr>
        <p:pic>
          <p:nvPicPr>
            <p:cNvPr id="46" name="Picture 4" descr="C:\Users\Kubba-von Jüchen\AppData\Local\Microsoft\Windows\Temporary Internet Files\Content.IE5\1VJ2SZIZ\MC900352378[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5639" y="1874525"/>
              <a:ext cx="1587661" cy="2577159"/>
            </a:xfrm>
            <a:prstGeom prst="rect">
              <a:avLst/>
            </a:prstGeom>
            <a:noFill/>
          </p:spPr>
        </p:pic>
        <p:sp>
          <p:nvSpPr>
            <p:cNvPr id="47" name="Textfeld 46"/>
            <p:cNvSpPr txBox="1"/>
            <p:nvPr/>
          </p:nvSpPr>
          <p:spPr>
            <a:xfrm rot="21071388">
              <a:off x="3119408" y="2247544"/>
              <a:ext cx="782416" cy="760389"/>
            </a:xfrm>
            <a:prstGeom prst="rect">
              <a:avLst/>
            </a:prstGeom>
            <a:noFill/>
          </p:spPr>
          <p:txBody>
            <a:bodyPr wrap="none" rtlCol="0">
              <a:spAutoFit/>
            </a:bodyPr>
            <a:lstStyle/>
            <a:p>
              <a:r>
                <a:rPr lang="de-CH" b="1" dirty="0" err="1" smtClean="0">
                  <a:solidFill>
                    <a:schemeClr val="bg1"/>
                  </a:solidFill>
                </a:rPr>
                <a:t>smtp</a:t>
              </a:r>
              <a:endParaRPr lang="de-CH" b="1" dirty="0" smtClean="0">
                <a:solidFill>
                  <a:schemeClr val="bg1"/>
                </a:solidFill>
              </a:endParaRPr>
            </a:p>
            <a:p>
              <a:pPr algn="ctr"/>
              <a:r>
                <a:rPr lang="de-CH" b="1" dirty="0" smtClean="0">
                  <a:solidFill>
                    <a:schemeClr val="bg1"/>
                  </a:solidFill>
                </a:rPr>
                <a:t>25</a:t>
              </a:r>
              <a:endParaRPr lang="de-CH" b="1" dirty="0">
                <a:solidFill>
                  <a:schemeClr val="bg1"/>
                </a:solidFill>
              </a:endParaRPr>
            </a:p>
          </p:txBody>
        </p:sp>
      </p:grpSp>
      <p:grpSp>
        <p:nvGrpSpPr>
          <p:cNvPr id="48" name="Gruppieren 47"/>
          <p:cNvGrpSpPr>
            <a:grpSpLocks noChangeAspect="1"/>
          </p:cNvGrpSpPr>
          <p:nvPr/>
        </p:nvGrpSpPr>
        <p:grpSpPr>
          <a:xfrm>
            <a:off x="5231578" y="2464536"/>
            <a:ext cx="1147085" cy="1861997"/>
            <a:chOff x="2595639" y="1874525"/>
            <a:chExt cx="1587661" cy="2577159"/>
          </a:xfrm>
        </p:grpSpPr>
        <p:pic>
          <p:nvPicPr>
            <p:cNvPr id="50" name="Picture 4" descr="C:\Users\Kubba-von Jüchen\AppData\Local\Microsoft\Windows\Temporary Internet Files\Content.IE5\1VJ2SZIZ\MC900352378[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5639" y="1874525"/>
              <a:ext cx="1587661" cy="2577159"/>
            </a:xfrm>
            <a:prstGeom prst="rect">
              <a:avLst/>
            </a:prstGeom>
            <a:noFill/>
          </p:spPr>
        </p:pic>
        <p:sp>
          <p:nvSpPr>
            <p:cNvPr id="51" name="Textfeld 50"/>
            <p:cNvSpPr txBox="1"/>
            <p:nvPr/>
          </p:nvSpPr>
          <p:spPr>
            <a:xfrm rot="21071388">
              <a:off x="3210871" y="2223051"/>
              <a:ext cx="599491" cy="809377"/>
            </a:xfrm>
            <a:prstGeom prst="rect">
              <a:avLst/>
            </a:prstGeom>
            <a:noFill/>
          </p:spPr>
          <p:txBody>
            <a:bodyPr wrap="none" rtlCol="0">
              <a:spAutoFit/>
            </a:bodyPr>
            <a:lstStyle/>
            <a:p>
              <a:r>
                <a:rPr lang="de-CH" sz="1600" b="1" dirty="0" smtClean="0">
                  <a:solidFill>
                    <a:schemeClr val="bg1"/>
                  </a:solidFill>
                </a:rPr>
                <a:t>ftp</a:t>
              </a:r>
            </a:p>
            <a:p>
              <a:pPr algn="ctr"/>
              <a:r>
                <a:rPr lang="de-CH" sz="1600" b="1" dirty="0" smtClean="0">
                  <a:solidFill>
                    <a:schemeClr val="bg1"/>
                  </a:solidFill>
                </a:rPr>
                <a:t>20</a:t>
              </a:r>
              <a:endParaRPr lang="de-CH" sz="1600" b="1" dirty="0">
                <a:solidFill>
                  <a:schemeClr val="bg1"/>
                </a:solidFill>
              </a:endParaRPr>
            </a:p>
          </p:txBody>
        </p:sp>
      </p:grpSp>
      <p:grpSp>
        <p:nvGrpSpPr>
          <p:cNvPr id="52" name="Gruppieren 51"/>
          <p:cNvGrpSpPr>
            <a:grpSpLocks noChangeAspect="1"/>
          </p:cNvGrpSpPr>
          <p:nvPr/>
        </p:nvGrpSpPr>
        <p:grpSpPr>
          <a:xfrm>
            <a:off x="6981520" y="2225937"/>
            <a:ext cx="975022" cy="1582697"/>
            <a:chOff x="2595639" y="1874525"/>
            <a:chExt cx="1587661" cy="2577159"/>
          </a:xfrm>
        </p:grpSpPr>
        <p:pic>
          <p:nvPicPr>
            <p:cNvPr id="53" name="Picture 4" descr="C:\Users\Kubba-von Jüchen\AppData\Local\Microsoft\Windows\Temporary Internet Files\Content.IE5\1VJ2SZIZ\MC900352378[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5639" y="1874525"/>
              <a:ext cx="1587661" cy="2577159"/>
            </a:xfrm>
            <a:prstGeom prst="rect">
              <a:avLst/>
            </a:prstGeom>
            <a:noFill/>
          </p:spPr>
        </p:pic>
        <p:sp>
          <p:nvSpPr>
            <p:cNvPr id="54" name="Textfeld 53"/>
            <p:cNvSpPr txBox="1"/>
            <p:nvPr/>
          </p:nvSpPr>
          <p:spPr>
            <a:xfrm rot="21071388">
              <a:off x="3021408" y="2201750"/>
              <a:ext cx="978417" cy="851977"/>
            </a:xfrm>
            <a:prstGeom prst="rect">
              <a:avLst/>
            </a:prstGeom>
            <a:noFill/>
          </p:spPr>
          <p:txBody>
            <a:bodyPr wrap="none" rtlCol="0">
              <a:spAutoFit/>
            </a:bodyPr>
            <a:lstStyle/>
            <a:p>
              <a:r>
                <a:rPr lang="de-CH" sz="1400" b="1" dirty="0" err="1" smtClean="0">
                  <a:solidFill>
                    <a:schemeClr val="bg1"/>
                  </a:solidFill>
                </a:rPr>
                <a:t>WoW</a:t>
              </a:r>
              <a:endParaRPr lang="de-CH" sz="1400" b="1" dirty="0" smtClean="0">
                <a:solidFill>
                  <a:schemeClr val="bg1"/>
                </a:solidFill>
              </a:endParaRPr>
            </a:p>
            <a:p>
              <a:r>
                <a:rPr lang="de-CH" sz="1400" b="1" dirty="0" smtClean="0">
                  <a:solidFill>
                    <a:schemeClr val="bg1"/>
                  </a:solidFill>
                </a:rPr>
                <a:t>3724</a:t>
              </a:r>
              <a:endParaRPr lang="de-CH" sz="1400" b="1" dirty="0">
                <a:solidFill>
                  <a:schemeClr val="bg1"/>
                </a:solidFill>
              </a:endParaRPr>
            </a:p>
          </p:txBody>
        </p:sp>
      </p:grpSp>
      <p:sp>
        <p:nvSpPr>
          <p:cNvPr id="43" name="Abgerundetes Rechteck 42"/>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55" name="Abgerundetes Rechteck 54">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57" name="Abgerundetes Rechteck 5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58" name="Abgerundetes Rechteck 5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59" name="Abgerundetes Rechteck 5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60" name="Abgerundetes Rechteck 5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4690672"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Well </a:t>
            </a: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Known</a:t>
            </a:r>
            <a:r>
              <a:rPr kumimoji="0" lang="de-CH" sz="4400" b="1" i="0" u="none" strike="noStrike" kern="1200" cap="none" spc="0" normalizeH="0" baseline="0" noProof="0" dirty="0" smtClean="0">
                <a:ln>
                  <a:noFill/>
                </a:ln>
                <a:solidFill>
                  <a:srgbClr val="FFCC00"/>
                </a:solidFill>
                <a:effectLst/>
                <a:uLnTx/>
                <a:uFillTx/>
                <a:latin typeface="+mj-lt"/>
                <a:ea typeface="+mj-ea"/>
                <a:cs typeface="+mj-cs"/>
              </a:rPr>
              <a:t> Ports</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graphicFrame>
        <p:nvGraphicFramePr>
          <p:cNvPr id="16" name="Tabelle 15"/>
          <p:cNvGraphicFramePr>
            <a:graphicFrameLocks noGrp="1"/>
          </p:cNvGraphicFramePr>
          <p:nvPr>
            <p:extLst>
              <p:ext uri="{D42A27DB-BD31-4B8C-83A1-F6EECF244321}">
                <p14:modId xmlns:p14="http://schemas.microsoft.com/office/powerpoint/2010/main" val="569607927"/>
              </p:ext>
            </p:extLst>
          </p:nvPr>
        </p:nvGraphicFramePr>
        <p:xfrm>
          <a:off x="1524000" y="1874525"/>
          <a:ext cx="6096000" cy="4023360"/>
        </p:xfrm>
        <a:graphic>
          <a:graphicData uri="http://schemas.openxmlformats.org/drawingml/2006/table">
            <a:tbl>
              <a:tblPr firstRow="1" bandRow="1">
                <a:tableStyleId>{93296810-A885-4BE3-A3E7-6D5BEEA58F35}</a:tableStyleId>
              </a:tblPr>
              <a:tblGrid>
                <a:gridCol w="1045779"/>
                <a:gridCol w="891737"/>
                <a:gridCol w="4158484"/>
              </a:tblGrid>
              <a:tr h="273119">
                <a:tc>
                  <a:txBody>
                    <a:bodyPr/>
                    <a:lstStyle/>
                    <a:p>
                      <a:r>
                        <a:rPr lang="de-CH" dirty="0" smtClean="0">
                          <a:solidFill>
                            <a:schemeClr val="bg1"/>
                          </a:solidFill>
                        </a:rPr>
                        <a:t>Nummer</a:t>
                      </a:r>
                      <a:endParaRPr lang="de-CH" dirty="0">
                        <a:solidFill>
                          <a:schemeClr val="bg1"/>
                        </a:solidFill>
                      </a:endParaRPr>
                    </a:p>
                  </a:txBody>
                  <a:tcPr>
                    <a:solidFill>
                      <a:srgbClr val="FFCC00"/>
                    </a:solidFill>
                  </a:tcPr>
                </a:tc>
                <a:tc>
                  <a:txBody>
                    <a:bodyPr/>
                    <a:lstStyle/>
                    <a:p>
                      <a:r>
                        <a:rPr lang="de-CH" dirty="0" smtClean="0">
                          <a:solidFill>
                            <a:schemeClr val="bg1"/>
                          </a:solidFill>
                        </a:rPr>
                        <a:t>Dienst</a:t>
                      </a:r>
                      <a:endParaRPr lang="de-CH" dirty="0">
                        <a:solidFill>
                          <a:schemeClr val="bg1"/>
                        </a:solidFill>
                      </a:endParaRPr>
                    </a:p>
                  </a:txBody>
                  <a:tcPr>
                    <a:solidFill>
                      <a:srgbClr val="FFCC00"/>
                    </a:solidFill>
                  </a:tcPr>
                </a:tc>
                <a:tc>
                  <a:txBody>
                    <a:bodyPr/>
                    <a:lstStyle/>
                    <a:p>
                      <a:r>
                        <a:rPr lang="de-CH" dirty="0" smtClean="0">
                          <a:solidFill>
                            <a:schemeClr val="bg1"/>
                          </a:solidFill>
                        </a:rPr>
                        <a:t>Beschreibung</a:t>
                      </a:r>
                      <a:endParaRPr lang="de-CH" dirty="0">
                        <a:solidFill>
                          <a:schemeClr val="bg1"/>
                        </a:solidFill>
                      </a:endParaRPr>
                    </a:p>
                  </a:txBody>
                  <a:tcPr>
                    <a:solidFill>
                      <a:srgbClr val="FFCC00"/>
                    </a:solidFill>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7</a:t>
                      </a:r>
                      <a:endParaRPr lang="de-CH" sz="1800" b="1"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algn="l" defTabSz="914400" rtl="0" eaLnBrk="1" latinLnBrk="0" hangingPunct="1"/>
                      <a:r>
                        <a:rPr lang="de-CH" sz="1800" b="1" kern="1200" dirty="0" smtClean="0">
                          <a:solidFill>
                            <a:schemeClr val="dk1"/>
                          </a:solidFill>
                          <a:latin typeface="+mn-lt"/>
                          <a:ea typeface="+mn-ea"/>
                          <a:cs typeface="+mn-cs"/>
                        </a:rPr>
                        <a:t>Echo</a:t>
                      </a:r>
                      <a:endParaRPr lang="de-CH" sz="1800" b="1"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algn="l" defTabSz="914400" rtl="0" eaLnBrk="1" latinLnBrk="0" hangingPunct="1"/>
                      <a:r>
                        <a:rPr lang="de-CH" sz="1800" b="1" kern="1200" dirty="0" smtClean="0">
                          <a:solidFill>
                            <a:schemeClr val="dk1"/>
                          </a:solidFill>
                          <a:latin typeface="+mn-lt"/>
                          <a:ea typeface="+mn-ea"/>
                          <a:cs typeface="+mn-cs"/>
                        </a:rPr>
                        <a:t>Zurücksenden empfangener Daten</a:t>
                      </a:r>
                      <a:endParaRPr lang="de-CH" sz="1800" b="1" kern="1200" dirty="0">
                        <a:solidFill>
                          <a:schemeClr val="dk1"/>
                        </a:solidFill>
                        <a:latin typeface="+mn-lt"/>
                        <a:ea typeface="+mn-ea"/>
                        <a:cs typeface="+mn-cs"/>
                      </a:endParaRPr>
                    </a:p>
                  </a:txBody>
                  <a:tcPr>
                    <a:solidFill>
                      <a:schemeClr val="accent6">
                        <a:lumMod val="40000"/>
                        <a:lumOff val="60000"/>
                      </a:schemeClr>
                    </a:solidFill>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20/21</a:t>
                      </a:r>
                      <a:endParaRPr lang="de-CH" sz="1800" b="1" kern="1200" dirty="0">
                        <a:solidFill>
                          <a:schemeClr val="dk1"/>
                        </a:solidFill>
                        <a:latin typeface="+mn-lt"/>
                        <a:ea typeface="+mn-ea"/>
                        <a:cs typeface="+mn-cs"/>
                      </a:endParaRPr>
                    </a:p>
                  </a:txBody>
                  <a:tcPr>
                    <a:solidFill>
                      <a:schemeClr val="accent6">
                        <a:lumMod val="20000"/>
                        <a:lumOff val="80000"/>
                      </a:schemeClr>
                    </a:solidFill>
                  </a:tcPr>
                </a:tc>
                <a:tc>
                  <a:txBody>
                    <a:bodyPr/>
                    <a:lstStyle/>
                    <a:p>
                      <a:pPr marL="0" algn="l" defTabSz="914400" rtl="0" eaLnBrk="1" latinLnBrk="0" hangingPunct="1"/>
                      <a:r>
                        <a:rPr lang="de-CH" sz="1800" b="1" kern="1200" dirty="0" smtClean="0">
                          <a:solidFill>
                            <a:schemeClr val="dk1"/>
                          </a:solidFill>
                          <a:latin typeface="+mn-lt"/>
                          <a:ea typeface="+mn-ea"/>
                          <a:cs typeface="+mn-cs"/>
                        </a:rPr>
                        <a:t>FTP</a:t>
                      </a:r>
                      <a:endParaRPr lang="de-CH" sz="1800" b="1" kern="1200" dirty="0">
                        <a:solidFill>
                          <a:schemeClr val="dk1"/>
                        </a:solidFill>
                        <a:latin typeface="+mn-lt"/>
                        <a:ea typeface="+mn-ea"/>
                        <a:cs typeface="+mn-cs"/>
                      </a:endParaRPr>
                    </a:p>
                  </a:txBody>
                  <a:tcPr>
                    <a:solidFill>
                      <a:schemeClr val="accent6">
                        <a:lumMod val="20000"/>
                        <a:lumOff val="80000"/>
                      </a:schemeClr>
                    </a:solidFill>
                  </a:tcPr>
                </a:tc>
                <a:tc>
                  <a:txBody>
                    <a:bodyPr/>
                    <a:lstStyle/>
                    <a:p>
                      <a:pPr marL="0" algn="l" defTabSz="914400" rtl="0" eaLnBrk="1" latinLnBrk="0" hangingPunct="1"/>
                      <a:r>
                        <a:rPr lang="de-CH" sz="1800" b="1" kern="1200" dirty="0" smtClean="0">
                          <a:solidFill>
                            <a:schemeClr val="dk1"/>
                          </a:solidFill>
                          <a:latin typeface="+mn-lt"/>
                          <a:ea typeface="+mn-ea"/>
                          <a:cs typeface="+mn-cs"/>
                        </a:rPr>
                        <a:t>Datei Transfer</a:t>
                      </a:r>
                      <a:endParaRPr lang="de-CH" sz="1800" b="1" kern="1200" dirty="0">
                        <a:solidFill>
                          <a:schemeClr val="dk1"/>
                        </a:solidFill>
                        <a:latin typeface="+mn-lt"/>
                        <a:ea typeface="+mn-ea"/>
                        <a:cs typeface="+mn-cs"/>
                      </a:endParaRPr>
                    </a:p>
                  </a:txBody>
                  <a:tcPr>
                    <a:solidFill>
                      <a:schemeClr val="accent6">
                        <a:lumMod val="20000"/>
                        <a:lumOff val="80000"/>
                      </a:schemeClr>
                    </a:solidFill>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23</a:t>
                      </a:r>
                    </a:p>
                  </a:txBody>
                  <a:tcPr/>
                </a:tc>
                <a:tc>
                  <a:txBody>
                    <a:bodyPr/>
                    <a:lstStyle/>
                    <a:p>
                      <a:pPr marL="0" algn="ctr" defTabSz="914400" rtl="0" eaLnBrk="1" latinLnBrk="0" hangingPunct="1"/>
                      <a:r>
                        <a:rPr lang="de-CH" sz="1800" b="1" kern="1200" dirty="0" smtClean="0">
                          <a:solidFill>
                            <a:schemeClr val="dk1"/>
                          </a:solidFill>
                          <a:latin typeface="+mn-lt"/>
                          <a:ea typeface="+mn-ea"/>
                          <a:cs typeface="+mn-cs"/>
                        </a:rPr>
                        <a:t>Telnet</a:t>
                      </a:r>
                    </a:p>
                  </a:txBody>
                  <a:tcPr/>
                </a:tc>
                <a:tc>
                  <a:txBody>
                    <a:bodyPr/>
                    <a:lstStyle/>
                    <a:p>
                      <a:pPr marL="0" algn="l" defTabSz="914400" rtl="0" eaLnBrk="1" latinLnBrk="0" hangingPunct="1"/>
                      <a:r>
                        <a:rPr lang="de-CH" sz="1800" b="1" kern="1200" dirty="0" smtClean="0">
                          <a:solidFill>
                            <a:schemeClr val="dk1"/>
                          </a:solidFill>
                          <a:latin typeface="+mn-lt"/>
                          <a:ea typeface="+mn-ea"/>
                          <a:cs typeface="+mn-cs"/>
                        </a:rPr>
                        <a:t>Terminalemulation</a:t>
                      </a:r>
                    </a:p>
                  </a:txBody>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25/587</a:t>
                      </a:r>
                    </a:p>
                  </a:txBody>
                  <a:tcPr/>
                </a:tc>
                <a:tc>
                  <a:txBody>
                    <a:bodyPr/>
                    <a:lstStyle/>
                    <a:p>
                      <a:pPr marL="0" algn="ctr" defTabSz="914400" rtl="0" eaLnBrk="1" latinLnBrk="0" hangingPunct="1"/>
                      <a:r>
                        <a:rPr lang="de-CH" sz="1800" b="1" kern="1200" dirty="0" smtClean="0">
                          <a:solidFill>
                            <a:schemeClr val="dk1"/>
                          </a:solidFill>
                          <a:latin typeface="+mn-lt"/>
                          <a:ea typeface="+mn-ea"/>
                          <a:cs typeface="+mn-cs"/>
                        </a:rPr>
                        <a:t>SMTP</a:t>
                      </a:r>
                    </a:p>
                  </a:txBody>
                  <a:tcPr/>
                </a:tc>
                <a:tc>
                  <a:txBody>
                    <a:bodyPr/>
                    <a:lstStyle/>
                    <a:p>
                      <a:pPr marL="0" algn="l" defTabSz="914400" rtl="0" eaLnBrk="1" latinLnBrk="0" hangingPunct="1"/>
                      <a:r>
                        <a:rPr lang="de-CH" sz="1800" b="1" kern="1200" dirty="0" smtClean="0">
                          <a:solidFill>
                            <a:schemeClr val="dk1"/>
                          </a:solidFill>
                          <a:latin typeface="+mn-lt"/>
                          <a:ea typeface="+mn-ea"/>
                          <a:cs typeface="+mn-cs"/>
                        </a:rPr>
                        <a:t>E-Mail Versand</a:t>
                      </a:r>
                    </a:p>
                  </a:txBody>
                  <a:tcPr/>
                </a:tc>
              </a:tr>
              <a:tr h="316882">
                <a:tc>
                  <a:txBody>
                    <a:bodyPr/>
                    <a:lstStyle/>
                    <a:p>
                      <a:pPr marL="0" algn="ctr" defTabSz="914400" rtl="0" eaLnBrk="1" latinLnBrk="0" hangingPunct="1"/>
                      <a:r>
                        <a:rPr lang="de-CH" sz="1800" b="1" kern="1200" dirty="0" smtClean="0">
                          <a:solidFill>
                            <a:schemeClr val="dk1"/>
                          </a:solidFill>
                          <a:latin typeface="+mn-lt"/>
                          <a:ea typeface="+mn-ea"/>
                          <a:cs typeface="+mn-cs"/>
                        </a:rPr>
                        <a:t>53</a:t>
                      </a:r>
                    </a:p>
                  </a:txBody>
                  <a:tcPr/>
                </a:tc>
                <a:tc>
                  <a:txBody>
                    <a:bodyPr/>
                    <a:lstStyle/>
                    <a:p>
                      <a:pPr marL="0" algn="ctr" defTabSz="914400" rtl="0" eaLnBrk="1" latinLnBrk="0" hangingPunct="1"/>
                      <a:r>
                        <a:rPr lang="de-CH" sz="1800" b="1" kern="1200" dirty="0" smtClean="0">
                          <a:solidFill>
                            <a:schemeClr val="dk1"/>
                          </a:solidFill>
                          <a:latin typeface="+mn-lt"/>
                          <a:ea typeface="+mn-ea"/>
                          <a:cs typeface="+mn-cs"/>
                        </a:rPr>
                        <a:t>DNS</a:t>
                      </a:r>
                    </a:p>
                  </a:txBody>
                  <a:tcPr/>
                </a:tc>
                <a:tc>
                  <a:txBody>
                    <a:bodyPr/>
                    <a:lstStyle/>
                    <a:p>
                      <a:pPr marL="0" algn="l" defTabSz="914400" rtl="0" eaLnBrk="1" latinLnBrk="0" hangingPunct="1"/>
                      <a:r>
                        <a:rPr lang="de-CH" sz="1800" b="1" kern="1200" dirty="0" smtClean="0">
                          <a:solidFill>
                            <a:schemeClr val="dk1"/>
                          </a:solidFill>
                          <a:latin typeface="+mn-lt"/>
                          <a:ea typeface="+mn-ea"/>
                          <a:cs typeface="+mn-cs"/>
                        </a:rPr>
                        <a:t>Domain Name Server</a:t>
                      </a:r>
                    </a:p>
                  </a:txBody>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80/8080</a:t>
                      </a:r>
                    </a:p>
                  </a:txBody>
                  <a:tcPr/>
                </a:tc>
                <a:tc>
                  <a:txBody>
                    <a:bodyPr/>
                    <a:lstStyle/>
                    <a:p>
                      <a:pPr marL="0" algn="ctr" defTabSz="914400" rtl="0" eaLnBrk="1" latinLnBrk="0" hangingPunct="1"/>
                      <a:r>
                        <a:rPr lang="de-CH" sz="1800" b="1" kern="1200" dirty="0" smtClean="0">
                          <a:solidFill>
                            <a:schemeClr val="dk1"/>
                          </a:solidFill>
                          <a:latin typeface="+mn-lt"/>
                          <a:ea typeface="+mn-ea"/>
                          <a:cs typeface="+mn-cs"/>
                        </a:rPr>
                        <a:t>http</a:t>
                      </a:r>
                    </a:p>
                  </a:txBody>
                  <a:tcPr/>
                </a:tc>
                <a:tc>
                  <a:txBody>
                    <a:bodyPr/>
                    <a:lstStyle/>
                    <a:p>
                      <a:pPr marL="0" algn="l" defTabSz="914400" rtl="0" eaLnBrk="1" latinLnBrk="0" hangingPunct="1"/>
                      <a:r>
                        <a:rPr lang="de-CH" sz="1800" b="1" kern="1200" dirty="0" smtClean="0">
                          <a:solidFill>
                            <a:schemeClr val="dk1"/>
                          </a:solidFill>
                          <a:latin typeface="+mn-lt"/>
                          <a:ea typeface="+mn-ea"/>
                          <a:cs typeface="+mn-cs"/>
                        </a:rPr>
                        <a:t>Webserver</a:t>
                      </a:r>
                    </a:p>
                  </a:txBody>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110</a:t>
                      </a:r>
                    </a:p>
                  </a:txBody>
                  <a:tcPr/>
                </a:tc>
                <a:tc>
                  <a:txBody>
                    <a:bodyPr/>
                    <a:lstStyle/>
                    <a:p>
                      <a:pPr marL="0" algn="ctr" defTabSz="914400" rtl="0" eaLnBrk="1" latinLnBrk="0" hangingPunct="1"/>
                      <a:r>
                        <a:rPr lang="de-CH" sz="1800" b="1" kern="1200" dirty="0" smtClean="0">
                          <a:solidFill>
                            <a:schemeClr val="dk1"/>
                          </a:solidFill>
                          <a:latin typeface="+mn-lt"/>
                          <a:ea typeface="+mn-ea"/>
                          <a:cs typeface="+mn-cs"/>
                        </a:rPr>
                        <a:t>Pop3</a:t>
                      </a:r>
                    </a:p>
                  </a:txBody>
                  <a:tcPr/>
                </a:tc>
                <a:tc>
                  <a:txBody>
                    <a:bodyPr/>
                    <a:lstStyle/>
                    <a:p>
                      <a:pPr marL="0" algn="l" defTabSz="914400" rtl="0" eaLnBrk="1" latinLnBrk="0" hangingPunct="1"/>
                      <a:r>
                        <a:rPr lang="de-CH" sz="1800" b="1" kern="1200" dirty="0" smtClean="0">
                          <a:solidFill>
                            <a:schemeClr val="dk1"/>
                          </a:solidFill>
                          <a:latin typeface="+mn-lt"/>
                          <a:ea typeface="+mn-ea"/>
                          <a:cs typeface="+mn-cs"/>
                        </a:rPr>
                        <a:t>Zugriff auf E-Mailserver</a:t>
                      </a:r>
                    </a:p>
                  </a:txBody>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1863</a:t>
                      </a:r>
                    </a:p>
                  </a:txBody>
                  <a:tcPr/>
                </a:tc>
                <a:tc>
                  <a:txBody>
                    <a:bodyPr/>
                    <a:lstStyle/>
                    <a:p>
                      <a:pPr marL="0" algn="ctr" defTabSz="914400" rtl="0" eaLnBrk="1" latinLnBrk="0" hangingPunct="1"/>
                      <a:r>
                        <a:rPr lang="de-CH" sz="1800" b="1" kern="1200" dirty="0" smtClean="0">
                          <a:solidFill>
                            <a:schemeClr val="dk1"/>
                          </a:solidFill>
                          <a:latin typeface="+mn-lt"/>
                          <a:ea typeface="+mn-ea"/>
                          <a:cs typeface="+mn-cs"/>
                        </a:rPr>
                        <a:t>MSNP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b="1" kern="1200" dirty="0" smtClean="0">
                          <a:solidFill>
                            <a:schemeClr val="dk1"/>
                          </a:solidFill>
                          <a:latin typeface="+mn-lt"/>
                          <a:ea typeface="+mn-ea"/>
                          <a:cs typeface="+mn-cs"/>
                        </a:rPr>
                        <a:t>MSN Server</a:t>
                      </a:r>
                    </a:p>
                  </a:txBody>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3724</a:t>
                      </a:r>
                    </a:p>
                  </a:txBody>
                  <a:tcPr/>
                </a:tc>
                <a:tc>
                  <a:txBody>
                    <a:bodyPr/>
                    <a:lstStyle/>
                    <a:p>
                      <a:pPr marL="0" algn="ctr" defTabSz="914400" rtl="0" eaLnBrk="1" latinLnBrk="0" hangingPunct="1"/>
                      <a:r>
                        <a:rPr lang="de-CH" sz="1800" b="1" kern="1200" dirty="0" smtClean="0">
                          <a:solidFill>
                            <a:schemeClr val="dk1"/>
                          </a:solidFill>
                          <a:latin typeface="+mn-lt"/>
                          <a:ea typeface="+mn-ea"/>
                          <a:cs typeface="+mn-cs"/>
                        </a:rPr>
                        <a:t>WOW</a:t>
                      </a:r>
                    </a:p>
                  </a:txBody>
                  <a:tcPr/>
                </a:tc>
                <a:tc>
                  <a:txBody>
                    <a:bodyPr/>
                    <a:lstStyle/>
                    <a:p>
                      <a:pPr marL="0" algn="l" defTabSz="914400" rtl="0" eaLnBrk="1" latinLnBrk="0" hangingPunct="1"/>
                      <a:r>
                        <a:rPr lang="de-CH" sz="1800" b="1" kern="1200" dirty="0" smtClean="0">
                          <a:solidFill>
                            <a:schemeClr val="dk1"/>
                          </a:solidFill>
                          <a:latin typeface="+mn-lt"/>
                          <a:ea typeface="+mn-ea"/>
                          <a:cs typeface="+mn-cs"/>
                        </a:rPr>
                        <a:t>World </a:t>
                      </a:r>
                      <a:r>
                        <a:rPr lang="de-CH" sz="1800" b="1" kern="1200" dirty="0" err="1" smtClean="0">
                          <a:solidFill>
                            <a:schemeClr val="dk1"/>
                          </a:solidFill>
                          <a:latin typeface="+mn-lt"/>
                          <a:ea typeface="+mn-ea"/>
                          <a:cs typeface="+mn-cs"/>
                        </a:rPr>
                        <a:t>of</a:t>
                      </a:r>
                      <a:r>
                        <a:rPr lang="de-CH" sz="1800" b="1" kern="1200" dirty="0" smtClean="0">
                          <a:solidFill>
                            <a:schemeClr val="dk1"/>
                          </a:solidFill>
                          <a:latin typeface="+mn-lt"/>
                          <a:ea typeface="+mn-ea"/>
                          <a:cs typeface="+mn-cs"/>
                        </a:rPr>
                        <a:t> </a:t>
                      </a:r>
                      <a:r>
                        <a:rPr lang="de-CH" sz="1800" b="1" kern="1200" dirty="0" err="1" smtClean="0">
                          <a:solidFill>
                            <a:schemeClr val="dk1"/>
                          </a:solidFill>
                          <a:latin typeface="+mn-lt"/>
                          <a:ea typeface="+mn-ea"/>
                          <a:cs typeface="+mn-cs"/>
                        </a:rPr>
                        <a:t>Warcraft</a:t>
                      </a:r>
                      <a:r>
                        <a:rPr lang="de-CH" sz="1800" b="1" kern="1200" dirty="0" smtClean="0">
                          <a:solidFill>
                            <a:schemeClr val="dk1"/>
                          </a:solidFill>
                          <a:latin typeface="+mn-lt"/>
                          <a:ea typeface="+mn-ea"/>
                          <a:cs typeface="+mn-cs"/>
                        </a:rPr>
                        <a:t> </a:t>
                      </a:r>
                    </a:p>
                  </a:txBody>
                  <a:tcPr/>
                </a:tc>
              </a:tr>
              <a:tr h="273119">
                <a:tc>
                  <a:txBody>
                    <a:bodyPr/>
                    <a:lstStyle/>
                    <a:p>
                      <a:pPr marL="0" algn="ctr" defTabSz="914400" rtl="0" eaLnBrk="1" latinLnBrk="0" hangingPunct="1"/>
                      <a:r>
                        <a:rPr lang="de-CH" sz="1800" b="1" kern="1200" dirty="0" smtClean="0">
                          <a:solidFill>
                            <a:schemeClr val="dk1"/>
                          </a:solidFill>
                          <a:latin typeface="+mn-lt"/>
                          <a:ea typeface="+mn-ea"/>
                          <a:cs typeface="+mn-cs"/>
                        </a:rPr>
                        <a:t>443</a:t>
                      </a:r>
                    </a:p>
                  </a:txBody>
                  <a:tcPr/>
                </a:tc>
                <a:tc>
                  <a:txBody>
                    <a:bodyPr/>
                    <a:lstStyle/>
                    <a:p>
                      <a:pPr marL="0" algn="ctr" defTabSz="914400" rtl="0" eaLnBrk="1" latinLnBrk="0" hangingPunct="1"/>
                      <a:r>
                        <a:rPr lang="de-CH" sz="1800" b="1" kern="1200" dirty="0" smtClean="0">
                          <a:solidFill>
                            <a:schemeClr val="dk1"/>
                          </a:solidFill>
                          <a:latin typeface="+mn-lt"/>
                          <a:ea typeface="+mn-ea"/>
                          <a:cs typeface="+mn-cs"/>
                        </a:rPr>
                        <a:t>https</a:t>
                      </a:r>
                    </a:p>
                  </a:txBody>
                  <a:tcPr/>
                </a:tc>
                <a:tc>
                  <a:txBody>
                    <a:bodyPr/>
                    <a:lstStyle/>
                    <a:p>
                      <a:pPr marL="0" algn="l" defTabSz="914400" rtl="0" eaLnBrk="1" latinLnBrk="0" hangingPunct="1"/>
                      <a:r>
                        <a:rPr lang="de-CH" sz="1800" b="1" kern="1200" dirty="0" err="1" smtClean="0">
                          <a:solidFill>
                            <a:schemeClr val="dk1"/>
                          </a:solidFill>
                          <a:latin typeface="+mn-lt"/>
                          <a:ea typeface="+mn-ea"/>
                          <a:cs typeface="+mn-cs"/>
                        </a:rPr>
                        <a:t>Hyper</a:t>
                      </a:r>
                      <a:r>
                        <a:rPr lang="de-CH" sz="1800" b="1" kern="1200" dirty="0" smtClean="0">
                          <a:solidFill>
                            <a:schemeClr val="dk1"/>
                          </a:solidFill>
                          <a:latin typeface="+mn-lt"/>
                          <a:ea typeface="+mn-ea"/>
                          <a:cs typeface="+mn-cs"/>
                        </a:rPr>
                        <a:t> Text Transfer </a:t>
                      </a:r>
                      <a:r>
                        <a:rPr lang="de-CH" sz="1800" b="1" kern="1200" smtClean="0">
                          <a:solidFill>
                            <a:schemeClr val="dk1"/>
                          </a:solidFill>
                          <a:latin typeface="+mn-lt"/>
                          <a:ea typeface="+mn-ea"/>
                          <a:cs typeface="+mn-cs"/>
                        </a:rPr>
                        <a:t>Protokoll Secure</a:t>
                      </a:r>
                      <a:endParaRPr lang="de-CH" sz="1800" b="1" kern="1200" dirty="0" smtClean="0">
                        <a:solidFill>
                          <a:schemeClr val="dk1"/>
                        </a:solidFill>
                        <a:latin typeface="+mn-lt"/>
                        <a:ea typeface="+mn-ea"/>
                        <a:cs typeface="+mn-cs"/>
                      </a:endParaRPr>
                    </a:p>
                  </a:txBody>
                  <a:tcPr/>
                </a:tc>
              </a:tr>
            </a:tbl>
          </a:graphicData>
        </a:graphic>
      </p:graphicFrame>
      <p:sp>
        <p:nvSpPr>
          <p:cNvPr id="25" name="Abgerundetes Rechteck 2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6" name="Abgerundetes Rechteck 2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27" name="Abgerundetes Rechteck 2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28" name="Abgerundetes Rechteck 2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9" name="Abgerundetes Rechteck 2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30" name="Abgerundetes Rechteck 2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462852"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Praktische Übung Telnet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6" name="Textfeld 15"/>
          <p:cNvSpPr txBox="1"/>
          <p:nvPr/>
        </p:nvSpPr>
        <p:spPr>
          <a:xfrm>
            <a:off x="698500" y="2013710"/>
            <a:ext cx="5533823" cy="3046988"/>
          </a:xfrm>
          <a:prstGeom prst="rect">
            <a:avLst/>
          </a:prstGeom>
          <a:noFill/>
        </p:spPr>
        <p:txBody>
          <a:bodyPr wrap="none" rtlCol="0">
            <a:spAutoFit/>
          </a:bodyPr>
          <a:lstStyle/>
          <a:p>
            <a:pPr marL="265113" indent="-265113">
              <a:lnSpc>
                <a:spcPct val="200000"/>
              </a:lnSpc>
            </a:pPr>
            <a:r>
              <a:rPr lang="de-CH" sz="2400" b="1" dirty="0" smtClean="0"/>
              <a:t>Folgende Dienste über Telnet ansprechen:</a:t>
            </a:r>
          </a:p>
          <a:p>
            <a:pPr marL="265113" indent="-265113">
              <a:lnSpc>
                <a:spcPct val="200000"/>
              </a:lnSpc>
              <a:buFont typeface="Arial" pitchFamily="34" charset="0"/>
              <a:buChar char="•"/>
            </a:pPr>
            <a:r>
              <a:rPr lang="de-CH" sz="2400" b="1" dirty="0" smtClean="0"/>
              <a:t>Mail Port 25/587</a:t>
            </a:r>
          </a:p>
          <a:p>
            <a:pPr marL="265113" indent="-265113">
              <a:lnSpc>
                <a:spcPct val="200000"/>
              </a:lnSpc>
              <a:buFont typeface="Arial" pitchFamily="34" charset="0"/>
              <a:buChar char="•"/>
            </a:pPr>
            <a:r>
              <a:rPr lang="de-CH" sz="2400" b="1" dirty="0" smtClean="0"/>
              <a:t>HTTP Port 80</a:t>
            </a:r>
          </a:p>
          <a:p>
            <a:pPr marL="265113" indent="-265113">
              <a:lnSpc>
                <a:spcPct val="200000"/>
              </a:lnSpc>
              <a:buFont typeface="Arial" pitchFamily="34" charset="0"/>
              <a:buChar char="•"/>
            </a:pPr>
            <a:r>
              <a:rPr lang="de-CH" sz="2400" b="1" dirty="0" smtClean="0"/>
              <a:t>Telnet Port 23</a:t>
            </a:r>
          </a:p>
        </p:txBody>
      </p:sp>
      <p:sp>
        <p:nvSpPr>
          <p:cNvPr id="25" name="Abgerundetes Rechteck 2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6" name="Abgerundetes Rechteck 2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27" name="Abgerundetes Rechteck 2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28" name="Abgerundetes Rechteck 2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29" name="Abgerundetes Rechteck 2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30" name="Abgerundetes Rechteck 2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rot="5400000">
            <a:off x="4455254" y="724413"/>
            <a:ext cx="127920" cy="5502035"/>
          </a:xfrm>
          <a:prstGeom prst="rect">
            <a:avLst/>
          </a:prstGeom>
          <a:solidFill>
            <a:srgbClr val="FFCC66"/>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3" name="Gruppieren 49"/>
          <p:cNvGrpSpPr/>
          <p:nvPr/>
        </p:nvGrpSpPr>
        <p:grpSpPr>
          <a:xfrm>
            <a:off x="3878465" y="2828574"/>
            <a:ext cx="1361670" cy="1361670"/>
            <a:chOff x="3878465" y="2689428"/>
            <a:chExt cx="1361670" cy="1361670"/>
          </a:xfrm>
        </p:grpSpPr>
        <p:sp>
          <p:nvSpPr>
            <p:cNvPr id="37" name="Ellipse 36"/>
            <p:cNvSpPr/>
            <p:nvPr/>
          </p:nvSpPr>
          <p:spPr>
            <a:xfrm>
              <a:off x="3878465" y="2689428"/>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99070" y="2808420"/>
              <a:ext cx="622300" cy="1117600"/>
            </a:xfrm>
            <a:prstGeom prst="rect">
              <a:avLst/>
            </a:prstGeom>
            <a:noFill/>
            <a:ln w="9525">
              <a:noFill/>
              <a:miter lim="800000"/>
              <a:headEnd/>
              <a:tailEnd/>
            </a:ln>
          </p:spPr>
        </p:pic>
      </p:grpSp>
      <p:sp>
        <p:nvSpPr>
          <p:cNvPr id="2" name="Titel 1"/>
          <p:cNvSpPr>
            <a:spLocks noGrp="1"/>
          </p:cNvSpPr>
          <p:nvPr>
            <p:ph type="ctrTitle"/>
          </p:nvPr>
        </p:nvSpPr>
        <p:spPr>
          <a:xfrm>
            <a:off x="685800" y="784225"/>
            <a:ext cx="7772400" cy="1120775"/>
          </a:xfrm>
        </p:spPr>
        <p:txBody>
          <a:bodyPr/>
          <a:lstStyle/>
          <a:p>
            <a:pPr algn="l"/>
            <a:r>
              <a:rPr lang="de-CH" b="1" dirty="0" smtClean="0">
                <a:solidFill>
                  <a:srgbClr val="FFCC00"/>
                </a:solidFill>
              </a:rPr>
              <a:t>Schwachstellen</a:t>
            </a:r>
            <a:endParaRPr lang="de-CH" b="1" dirty="0">
              <a:solidFill>
                <a:srgbClr val="FFCC00"/>
              </a:solidFill>
            </a:endParaRPr>
          </a:p>
        </p:txBody>
      </p:sp>
      <p:sp>
        <p:nvSpPr>
          <p:cNvPr id="14" name="Rechteck 1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Rechteck 14"/>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52"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Überblick</a:t>
            </a:r>
          </a:p>
        </p:txBody>
      </p:sp>
      <p:grpSp>
        <p:nvGrpSpPr>
          <p:cNvPr id="4" name="Gruppieren 26"/>
          <p:cNvGrpSpPr/>
          <p:nvPr/>
        </p:nvGrpSpPr>
        <p:grpSpPr>
          <a:xfrm>
            <a:off x="698500" y="2828574"/>
            <a:ext cx="1361670" cy="1361670"/>
            <a:chOff x="1125525" y="2030941"/>
            <a:chExt cx="1361670" cy="1361670"/>
          </a:xfrm>
        </p:grpSpPr>
        <p:sp>
          <p:nvSpPr>
            <p:cNvPr id="28" name="Ellipse 27"/>
            <p:cNvSpPr/>
            <p:nvPr/>
          </p:nvSpPr>
          <p:spPr>
            <a:xfrm>
              <a:off x="1125525"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68909" y="2157609"/>
              <a:ext cx="1009650" cy="942975"/>
            </a:xfrm>
            <a:prstGeom prst="rect">
              <a:avLst/>
            </a:prstGeom>
            <a:noFill/>
            <a:ln w="9525">
              <a:noFill/>
              <a:miter lim="800000"/>
              <a:headEnd/>
              <a:tailEnd/>
            </a:ln>
          </p:spPr>
        </p:pic>
      </p:grpSp>
      <p:grpSp>
        <p:nvGrpSpPr>
          <p:cNvPr id="5" name="Gruppieren 38"/>
          <p:cNvGrpSpPr/>
          <p:nvPr/>
        </p:nvGrpSpPr>
        <p:grpSpPr>
          <a:xfrm>
            <a:off x="6876942" y="2828574"/>
            <a:ext cx="1361670" cy="1361670"/>
            <a:chOff x="1125525" y="2030941"/>
            <a:chExt cx="1361670" cy="1361670"/>
          </a:xfrm>
        </p:grpSpPr>
        <p:sp>
          <p:nvSpPr>
            <p:cNvPr id="40" name="Ellipse 39"/>
            <p:cNvSpPr/>
            <p:nvPr/>
          </p:nvSpPr>
          <p:spPr>
            <a:xfrm>
              <a:off x="1125525" y="2030941"/>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41"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68909" y="2157609"/>
              <a:ext cx="1009650" cy="942975"/>
            </a:xfrm>
            <a:prstGeom prst="rect">
              <a:avLst/>
            </a:prstGeom>
            <a:noFill/>
            <a:ln w="9525">
              <a:noFill/>
              <a:miter lim="800000"/>
              <a:headEnd/>
              <a:tailEnd/>
            </a:ln>
          </p:spPr>
        </p:pic>
      </p:grpSp>
      <p:sp>
        <p:nvSpPr>
          <p:cNvPr id="47" name="Ellipse 46"/>
          <p:cNvSpPr/>
          <p:nvPr/>
        </p:nvSpPr>
        <p:spPr>
          <a:xfrm>
            <a:off x="1558986" y="3332050"/>
            <a:ext cx="252309" cy="2523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8" name="Ellipse 47"/>
          <p:cNvSpPr/>
          <p:nvPr/>
        </p:nvSpPr>
        <p:spPr>
          <a:xfrm>
            <a:off x="1576476" y="3349540"/>
            <a:ext cx="252309" cy="2523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9" name="Ellipse 48"/>
          <p:cNvSpPr/>
          <p:nvPr/>
        </p:nvSpPr>
        <p:spPr>
          <a:xfrm>
            <a:off x="4268255" y="3338284"/>
            <a:ext cx="252309" cy="25230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6" name="Gruppieren 54"/>
          <p:cNvGrpSpPr/>
          <p:nvPr/>
        </p:nvGrpSpPr>
        <p:grpSpPr>
          <a:xfrm>
            <a:off x="3878465" y="2828574"/>
            <a:ext cx="1361670" cy="1361670"/>
            <a:chOff x="2364389" y="4213429"/>
            <a:chExt cx="1361670" cy="1361670"/>
          </a:xfrm>
        </p:grpSpPr>
        <p:sp>
          <p:nvSpPr>
            <p:cNvPr id="53" name="Ellipse 52"/>
            <p:cNvSpPr/>
            <p:nvPr/>
          </p:nvSpPr>
          <p:spPr>
            <a:xfrm>
              <a:off x="2364389" y="4213429"/>
              <a:ext cx="1361670" cy="1361670"/>
            </a:xfrm>
            <a:prstGeom prst="ellipse">
              <a:avLst/>
            </a:prstGeom>
            <a:solidFill>
              <a:srgbClr val="FFCC0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31" name="Picture 7"/>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2604376" y="4512879"/>
              <a:ext cx="895350" cy="685800"/>
            </a:xfrm>
            <a:prstGeom prst="rect">
              <a:avLst/>
            </a:prstGeom>
            <a:noFill/>
            <a:ln w="9525">
              <a:noFill/>
              <a:miter lim="800000"/>
              <a:headEnd/>
              <a:tailEnd/>
            </a:ln>
          </p:spPr>
        </p:pic>
      </p:grpSp>
      <p:sp>
        <p:nvSpPr>
          <p:cNvPr id="38" name="Abgerundetes Rechteck 37"/>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39" name="Abgerundetes Rechteck 38">
            <a:hlinkClick r:id="rId6"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42" name="Abgerundetes Rechteck 41"/>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44" name="Abgerundetes Rechteck 43"/>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5" name="Abgerundetes Rechteck 44"/>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6" name="Abgerundetes Rechteck 45"/>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par>
                          <p:cTn id="8" fill="hold">
                            <p:stCondLst>
                              <p:cond delay="2000"/>
                            </p:stCondLst>
                            <p:childTnLst>
                              <p:par>
                                <p:cTn id="9" presetID="63" presetClass="path" presetSubtype="0" accel="50000" decel="50000" fill="hold" grpId="1" nodeType="afterEffect">
                                  <p:stCondLst>
                                    <p:cond delay="0"/>
                                  </p:stCondLst>
                                  <p:childTnLst>
                                    <p:animMotion origin="layout" path="M -1.38889E-6 3.00578E-6 L 0.59913 3.00578E-6 " pathEditMode="relative" rAng="0" ptsTypes="AA">
                                      <p:cBhvr>
                                        <p:cTn id="10" dur="2000" fill="hold"/>
                                        <p:tgtEl>
                                          <p:spTgt spid="47"/>
                                        </p:tgtEl>
                                        <p:attrNameLst>
                                          <p:attrName>ppt_x</p:attrName>
                                          <p:attrName>ppt_y</p:attrName>
                                        </p:attrNameLst>
                                      </p:cBhvr>
                                      <p:rCtr x="299" y="0"/>
                                    </p:animMotion>
                                  </p:childTnLst>
                                </p:cTn>
                              </p:par>
                            </p:childTnLst>
                          </p:cTn>
                        </p:par>
                        <p:par>
                          <p:cTn id="11" fill="hold">
                            <p:stCondLst>
                              <p:cond delay="4000"/>
                            </p:stCondLst>
                            <p:childTnLst>
                              <p:par>
                                <p:cTn id="12" presetID="10" presetClass="exit" presetSubtype="0" fill="hold" grpId="2" nodeType="afterEffect">
                                  <p:stCondLst>
                                    <p:cond delay="0"/>
                                  </p:stCondLst>
                                  <p:childTnLst>
                                    <p:animEffect transition="out" filter="fade">
                                      <p:cBhvr>
                                        <p:cTn id="13" dur="2000"/>
                                        <p:tgtEl>
                                          <p:spTgt spid="47"/>
                                        </p:tgtEl>
                                      </p:cBhvr>
                                    </p:animEffect>
                                    <p:set>
                                      <p:cBhvr>
                                        <p:cTn id="14" dur="1" fill="hold">
                                          <p:stCondLst>
                                            <p:cond delay="1999"/>
                                          </p:stCondLst>
                                        </p:cTn>
                                        <p:tgtEl>
                                          <p:spTgt spid="4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000"/>
                                        <p:tgtEl>
                                          <p:spTgt spid="48"/>
                                        </p:tgtEl>
                                      </p:cBhvr>
                                    </p:animEffect>
                                  </p:childTnLst>
                                </p:cTn>
                              </p:par>
                            </p:childTnLst>
                          </p:cTn>
                        </p:par>
                        <p:par>
                          <p:cTn id="20" fill="hold">
                            <p:stCondLst>
                              <p:cond delay="2000"/>
                            </p:stCondLst>
                            <p:childTnLst>
                              <p:par>
                                <p:cTn id="21" presetID="63" presetClass="path" presetSubtype="0" accel="50000" decel="50000" fill="hold" grpId="1" nodeType="afterEffect">
                                  <p:stCondLst>
                                    <p:cond delay="0"/>
                                  </p:stCondLst>
                                  <p:childTnLst>
                                    <p:animMotion origin="layout" path="M -1.11111E-6 -3.46821E-7 L 0.3125 -3.46821E-7 " pathEditMode="relative" rAng="0" ptsTypes="AA">
                                      <p:cBhvr>
                                        <p:cTn id="22" dur="2000" fill="hold"/>
                                        <p:tgtEl>
                                          <p:spTgt spid="48"/>
                                        </p:tgtEl>
                                        <p:attrNameLst>
                                          <p:attrName>ppt_x</p:attrName>
                                          <p:attrName>ppt_y</p:attrName>
                                        </p:attrNameLst>
                                      </p:cBhvr>
                                      <p:rCtr x="156" y="0"/>
                                    </p:animMotion>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par>
                          <p:cTn id="26" fill="hold">
                            <p:stCondLst>
                              <p:cond delay="4000"/>
                            </p:stCondLst>
                            <p:childTnLst>
                              <p:par>
                                <p:cTn id="27" presetID="10" presetClass="exit" presetSubtype="0" fill="hold" grpId="2" nodeType="afterEffect">
                                  <p:stCondLst>
                                    <p:cond delay="0"/>
                                  </p:stCondLst>
                                  <p:childTnLst>
                                    <p:animEffect transition="out" filter="fade">
                                      <p:cBhvr>
                                        <p:cTn id="28" dur="2000"/>
                                        <p:tgtEl>
                                          <p:spTgt spid="48"/>
                                        </p:tgtEl>
                                      </p:cBhvr>
                                    </p:animEffect>
                                    <p:set>
                                      <p:cBhvr>
                                        <p:cTn id="29" dur="1" fill="hold">
                                          <p:stCondLst>
                                            <p:cond delay="1999"/>
                                          </p:stCondLst>
                                        </p:cTn>
                                        <p:tgtEl>
                                          <p:spTgt spid="48"/>
                                        </p:tgtEl>
                                        <p:attrNameLst>
                                          <p:attrName>style.visibility</p:attrName>
                                        </p:attrNameLst>
                                      </p:cBhvr>
                                      <p:to>
                                        <p:strVal val="hidden"/>
                                      </p:to>
                                    </p:se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2000"/>
                                        <p:tgtEl>
                                          <p:spTgt spid="49"/>
                                        </p:tgtEl>
                                      </p:cBhvr>
                                    </p:animEffect>
                                  </p:childTnLst>
                                </p:cTn>
                              </p:par>
                            </p:childTnLst>
                          </p:cTn>
                        </p:par>
                        <p:par>
                          <p:cTn id="34" fill="hold">
                            <p:stCondLst>
                              <p:cond delay="8000"/>
                            </p:stCondLst>
                            <p:childTnLst>
                              <p:par>
                                <p:cTn id="35" presetID="63" presetClass="path" presetSubtype="0" accel="50000" decel="50000" fill="hold" grpId="1" nodeType="afterEffect">
                                  <p:stCondLst>
                                    <p:cond delay="0"/>
                                  </p:stCondLst>
                                  <p:childTnLst>
                                    <p:animMotion origin="layout" path="M -1.11111E-6 -3.46821E-7 L 0.3125 -3.46821E-7 " pathEditMode="relative" rAng="0" ptsTypes="AA">
                                      <p:cBhvr>
                                        <p:cTn id="36" dur="2000" fill="hold"/>
                                        <p:tgtEl>
                                          <p:spTgt spid="49"/>
                                        </p:tgtEl>
                                        <p:attrNameLst>
                                          <p:attrName>ppt_x</p:attrName>
                                          <p:attrName>ppt_y</p:attrName>
                                        </p:attrNameLst>
                                      </p:cBhvr>
                                      <p:rCtr x="156" y="0"/>
                                    </p:animMotion>
                                  </p:childTnLst>
                                </p:cTn>
                              </p:par>
                            </p:childTnLst>
                          </p:cTn>
                        </p:par>
                        <p:par>
                          <p:cTn id="37" fill="hold">
                            <p:stCondLst>
                              <p:cond delay="10000"/>
                            </p:stCondLst>
                            <p:childTnLst>
                              <p:par>
                                <p:cTn id="38" presetID="10" presetClass="exit" presetSubtype="0" fill="hold" grpId="2" nodeType="afterEffect">
                                  <p:stCondLst>
                                    <p:cond delay="0"/>
                                  </p:stCondLst>
                                  <p:childTnLst>
                                    <p:animEffect transition="out" filter="fade">
                                      <p:cBhvr>
                                        <p:cTn id="39" dur="2000"/>
                                        <p:tgtEl>
                                          <p:spTgt spid="49"/>
                                        </p:tgtEl>
                                      </p:cBhvr>
                                    </p:animEffect>
                                    <p:set>
                                      <p:cBhvr>
                                        <p:cTn id="40" dur="1" fill="hold">
                                          <p:stCondLst>
                                            <p:cond delay="1999"/>
                                          </p:stCondLst>
                                        </p:cTn>
                                        <p:tgtEl>
                                          <p:spTgt spid="49"/>
                                        </p:tgtEl>
                                        <p:attrNameLst>
                                          <p:attrName>style.visibility</p:attrName>
                                        </p:attrNameLst>
                                      </p:cBhvr>
                                      <p:to>
                                        <p:strVal val="hidden"/>
                                      </p:to>
                                    </p:set>
                                  </p:childTnLst>
                                </p:cTn>
                              </p:par>
                            </p:childTnLst>
                          </p:cTn>
                        </p:par>
                        <p:par>
                          <p:cTn id="41" fill="hold">
                            <p:stCondLst>
                              <p:cond delay="12000"/>
                            </p:stCondLst>
                            <p:childTnLst>
                              <p:par>
                                <p:cTn id="42" presetID="10" presetClass="entr" presetSubtype="0" fill="hold" nodeType="afterEffect">
                                  <p:stCondLst>
                                    <p:cond delay="2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8" grpId="0" animBg="1"/>
      <p:bldP spid="48" grpId="1" animBg="1"/>
      <p:bldP spid="48" grpId="2" animBg="1"/>
      <p:bldP spid="49" grpId="0" animBg="1"/>
      <p:bldP spid="49" grpId="1" animBg="1"/>
      <p:bldP spid="49"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a:xfrm>
            <a:off x="4293973" y="4592704"/>
            <a:ext cx="3059327" cy="952501"/>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Physikalisch</a:t>
            </a:r>
          </a:p>
        </p:txBody>
      </p:sp>
      <p:sp>
        <p:nvSpPr>
          <p:cNvPr id="21" name="Rechteck 20"/>
          <p:cNvSpPr/>
          <p:nvPr/>
        </p:nvSpPr>
        <p:spPr>
          <a:xfrm>
            <a:off x="4293973" y="3755472"/>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Data Link</a:t>
            </a:r>
          </a:p>
        </p:txBody>
      </p:sp>
      <p:sp>
        <p:nvSpPr>
          <p:cNvPr id="20" name="Rechteck 19"/>
          <p:cNvSpPr/>
          <p:nvPr/>
        </p:nvSpPr>
        <p:spPr>
          <a:xfrm>
            <a:off x="4293973" y="2918241"/>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Netzwerk</a:t>
            </a:r>
          </a:p>
        </p:txBody>
      </p:sp>
      <p:sp>
        <p:nvSpPr>
          <p:cNvPr id="19" name="Rechteck 18"/>
          <p:cNvSpPr/>
          <p:nvPr/>
        </p:nvSpPr>
        <p:spPr>
          <a:xfrm>
            <a:off x="4293973" y="208101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Transport</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Das Hybridmodell</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Rechteck 17"/>
          <p:cNvSpPr/>
          <p:nvPr/>
        </p:nvSpPr>
        <p:spPr>
          <a:xfrm>
            <a:off x="4293973" y="1243779"/>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Anwendung</a:t>
            </a:r>
          </a:p>
        </p:txBody>
      </p:sp>
      <p:sp>
        <p:nvSpPr>
          <p:cNvPr id="23" name="Nach oben gekrümmter Pfeil 22"/>
          <p:cNvSpPr/>
          <p:nvPr/>
        </p:nvSpPr>
        <p:spPr>
          <a:xfrm rot="5400000" flipV="1">
            <a:off x="7358616" y="2342434"/>
            <a:ext cx="1098083"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4" name="Nach oben gekrümmter Pfeil 23"/>
          <p:cNvSpPr/>
          <p:nvPr/>
        </p:nvSpPr>
        <p:spPr>
          <a:xfrm rot="16200000" flipV="1">
            <a:off x="3348004" y="3958038"/>
            <a:ext cx="1089731"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5" name="Textfeld 24"/>
          <p:cNvSpPr txBox="1"/>
          <p:nvPr/>
        </p:nvSpPr>
        <p:spPr>
          <a:xfrm>
            <a:off x="6819042" y="2304162"/>
            <a:ext cx="2288433" cy="646331"/>
          </a:xfrm>
          <a:prstGeom prst="rect">
            <a:avLst/>
          </a:prstGeom>
          <a:noFill/>
        </p:spPr>
        <p:txBody>
          <a:bodyPr wrap="square" rtlCol="0">
            <a:spAutoFit/>
          </a:bodyPr>
          <a:lstStyle/>
          <a:p>
            <a:pPr algn="ctr"/>
            <a:r>
              <a:rPr lang="de-CH" b="1" dirty="0" smtClean="0"/>
              <a:t>Obere Schicht nimmt Dienst in Anspruch</a:t>
            </a:r>
            <a:endParaRPr lang="de-CH" b="1" dirty="0"/>
          </a:p>
        </p:txBody>
      </p:sp>
      <p:sp>
        <p:nvSpPr>
          <p:cNvPr id="26" name="Textfeld 25"/>
          <p:cNvSpPr txBox="1"/>
          <p:nvPr/>
        </p:nvSpPr>
        <p:spPr>
          <a:xfrm>
            <a:off x="2638505" y="3902224"/>
            <a:ext cx="1933495" cy="646331"/>
          </a:xfrm>
          <a:prstGeom prst="rect">
            <a:avLst/>
          </a:prstGeom>
          <a:noFill/>
        </p:spPr>
        <p:txBody>
          <a:bodyPr wrap="square" rtlCol="0">
            <a:spAutoFit/>
          </a:bodyPr>
          <a:lstStyle/>
          <a:p>
            <a:pPr algn="ctr"/>
            <a:r>
              <a:rPr lang="de-CH" b="1" dirty="0" smtClean="0"/>
              <a:t>Untere Schicht bietet Dienst an</a:t>
            </a:r>
            <a:endParaRPr lang="de-CH" b="1" dirty="0"/>
          </a:p>
        </p:txBody>
      </p:sp>
      <p:sp>
        <p:nvSpPr>
          <p:cNvPr id="43" name="Abgerundetes Rechteck 42"/>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5" name="Abgerundetes Rechteck 44">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6" name="Abgerundetes Rechteck 4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7" name="Abgerundetes Rechteck 46"/>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8" name="Abgerundetes Rechteck 47"/>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0" name="Abgerundetes Rechteck 4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Das Hybridmodell</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grpSp>
        <p:nvGrpSpPr>
          <p:cNvPr id="3" name="Gruppieren 2"/>
          <p:cNvGrpSpPr/>
          <p:nvPr/>
        </p:nvGrpSpPr>
        <p:grpSpPr>
          <a:xfrm>
            <a:off x="4837126" y="1028700"/>
            <a:ext cx="4306874" cy="2619124"/>
            <a:chOff x="2638505" y="1243779"/>
            <a:chExt cx="6468970" cy="4301426"/>
          </a:xfrm>
        </p:grpSpPr>
        <p:grpSp>
          <p:nvGrpSpPr>
            <p:cNvPr id="2" name="Gruppieren 1"/>
            <p:cNvGrpSpPr/>
            <p:nvPr/>
          </p:nvGrpSpPr>
          <p:grpSpPr>
            <a:xfrm>
              <a:off x="3605252" y="1243779"/>
              <a:ext cx="5502223" cy="4301426"/>
              <a:chOff x="3605252" y="1243779"/>
              <a:chExt cx="5502223" cy="4301426"/>
            </a:xfrm>
          </p:grpSpPr>
          <p:sp>
            <p:nvSpPr>
              <p:cNvPr id="22" name="Rechteck 21"/>
              <p:cNvSpPr/>
              <p:nvPr/>
            </p:nvSpPr>
            <p:spPr>
              <a:xfrm>
                <a:off x="4293973" y="4592704"/>
                <a:ext cx="3059327" cy="952501"/>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t>Physikalisch</a:t>
                </a:r>
              </a:p>
            </p:txBody>
          </p:sp>
          <p:sp>
            <p:nvSpPr>
              <p:cNvPr id="21" name="Rechteck 20"/>
              <p:cNvSpPr/>
              <p:nvPr/>
            </p:nvSpPr>
            <p:spPr>
              <a:xfrm>
                <a:off x="4293973" y="3755472"/>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t>Data Link</a:t>
                </a:r>
              </a:p>
            </p:txBody>
          </p:sp>
          <p:sp>
            <p:nvSpPr>
              <p:cNvPr id="20" name="Rechteck 19"/>
              <p:cNvSpPr/>
              <p:nvPr/>
            </p:nvSpPr>
            <p:spPr>
              <a:xfrm>
                <a:off x="4293973" y="2918241"/>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t>Netzwerk</a:t>
                </a:r>
              </a:p>
            </p:txBody>
          </p:sp>
          <p:sp>
            <p:nvSpPr>
              <p:cNvPr id="19" name="Rechteck 18"/>
              <p:cNvSpPr/>
              <p:nvPr/>
            </p:nvSpPr>
            <p:spPr>
              <a:xfrm>
                <a:off x="4293973" y="208101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t>Transport</a:t>
                </a:r>
              </a:p>
            </p:txBody>
          </p:sp>
          <p:sp>
            <p:nvSpPr>
              <p:cNvPr id="18" name="Rechteck 17"/>
              <p:cNvSpPr/>
              <p:nvPr/>
            </p:nvSpPr>
            <p:spPr>
              <a:xfrm>
                <a:off x="4293973" y="1243779"/>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t>Anwendung</a:t>
                </a:r>
              </a:p>
            </p:txBody>
          </p:sp>
          <p:sp>
            <p:nvSpPr>
              <p:cNvPr id="23" name="Nach oben gekrümmter Pfeil 22"/>
              <p:cNvSpPr/>
              <p:nvPr/>
            </p:nvSpPr>
            <p:spPr>
              <a:xfrm rot="5400000" flipV="1">
                <a:off x="7358616" y="2342434"/>
                <a:ext cx="1098083"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100">
                  <a:solidFill>
                    <a:schemeClr val="tx1"/>
                  </a:solidFill>
                </a:endParaRPr>
              </a:p>
            </p:txBody>
          </p:sp>
          <p:sp>
            <p:nvSpPr>
              <p:cNvPr id="24" name="Nach oben gekrümmter Pfeil 23"/>
              <p:cNvSpPr/>
              <p:nvPr/>
            </p:nvSpPr>
            <p:spPr>
              <a:xfrm rot="16200000" flipV="1">
                <a:off x="3348004" y="3958038"/>
                <a:ext cx="1089731" cy="575235"/>
              </a:xfrm>
              <a:prstGeom prst="curvedUpArrow">
                <a:avLst/>
              </a:prstGeom>
              <a:solidFill>
                <a:srgbClr val="FFCC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100">
                  <a:solidFill>
                    <a:schemeClr val="tx1"/>
                  </a:solidFill>
                </a:endParaRPr>
              </a:p>
            </p:txBody>
          </p:sp>
          <p:sp>
            <p:nvSpPr>
              <p:cNvPr id="25" name="Textfeld 24"/>
              <p:cNvSpPr txBox="1"/>
              <p:nvPr/>
            </p:nvSpPr>
            <p:spPr>
              <a:xfrm>
                <a:off x="6819042" y="2304162"/>
                <a:ext cx="2288433" cy="604728"/>
              </a:xfrm>
              <a:prstGeom prst="rect">
                <a:avLst/>
              </a:prstGeom>
              <a:noFill/>
            </p:spPr>
            <p:txBody>
              <a:bodyPr wrap="square" rtlCol="0">
                <a:spAutoFit/>
              </a:bodyPr>
              <a:lstStyle/>
              <a:p>
                <a:pPr algn="ctr"/>
                <a:r>
                  <a:rPr lang="de-CH" sz="1100" b="1" dirty="0" smtClean="0"/>
                  <a:t>Obere Schicht nimmt Dienst in Anspruch</a:t>
                </a:r>
                <a:endParaRPr lang="de-CH" sz="1100" b="1" dirty="0"/>
              </a:p>
            </p:txBody>
          </p:sp>
        </p:grpSp>
        <p:sp>
          <p:nvSpPr>
            <p:cNvPr id="26" name="Textfeld 25"/>
            <p:cNvSpPr txBox="1"/>
            <p:nvPr/>
          </p:nvSpPr>
          <p:spPr>
            <a:xfrm>
              <a:off x="2638505" y="3902224"/>
              <a:ext cx="1933494" cy="604728"/>
            </a:xfrm>
            <a:prstGeom prst="rect">
              <a:avLst/>
            </a:prstGeom>
            <a:noFill/>
          </p:spPr>
          <p:txBody>
            <a:bodyPr wrap="square" rtlCol="0">
              <a:spAutoFit/>
            </a:bodyPr>
            <a:lstStyle/>
            <a:p>
              <a:pPr algn="ctr"/>
              <a:r>
                <a:rPr lang="de-CH" sz="1100" b="1" dirty="0" smtClean="0"/>
                <a:t>Untere Schicht bietet Dienst an</a:t>
              </a:r>
              <a:endParaRPr lang="de-CH" sz="1100" b="1" dirty="0"/>
            </a:p>
          </p:txBody>
        </p:sp>
      </p:grpSp>
      <p:sp>
        <p:nvSpPr>
          <p:cNvPr id="43" name="Abgerundetes Rechteck 42"/>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5" name="Abgerundetes Rechteck 44">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6" name="Abgerundetes Rechteck 4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7" name="Abgerundetes Rechteck 46"/>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8" name="Abgerundetes Rechteck 47"/>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0" name="Abgerundetes Rechteck 4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pic>
        <p:nvPicPr>
          <p:cNvPr id="27" name="Grafik 26" descr="C:\Users\25055\Pictures\04_001.png"/>
          <p:cNvPicPr/>
          <p:nvPr/>
        </p:nvPicPr>
        <p:blipFill>
          <a:blip r:embed="rId4">
            <a:extLst>
              <a:ext uri="{28A0092B-C50C-407E-A947-70E740481C1C}">
                <a14:useLocalDpi xmlns:a14="http://schemas.microsoft.com/office/drawing/2010/main"/>
              </a:ext>
            </a:extLst>
          </a:blip>
          <a:srcRect/>
          <a:stretch>
            <a:fillRect/>
          </a:stretch>
        </p:blipFill>
        <p:spPr bwMode="auto">
          <a:xfrm>
            <a:off x="767770" y="1828930"/>
            <a:ext cx="4188324" cy="4207818"/>
          </a:xfrm>
          <a:prstGeom prst="rect">
            <a:avLst/>
          </a:prstGeom>
          <a:noFill/>
          <a:ln>
            <a:noFill/>
          </a:ln>
        </p:spPr>
      </p:pic>
    </p:spTree>
    <p:extLst>
      <p:ext uri="{BB962C8B-B14F-4D97-AF65-F5344CB8AC3E}">
        <p14:creationId xmlns:p14="http://schemas.microsoft.com/office/powerpoint/2010/main" val="2761052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a:xfrm>
            <a:off x="4293973" y="4592704"/>
            <a:ext cx="3059327" cy="952501"/>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Physikalisch</a:t>
            </a:r>
          </a:p>
        </p:txBody>
      </p:sp>
      <p:sp>
        <p:nvSpPr>
          <p:cNvPr id="21" name="Rechteck 20"/>
          <p:cNvSpPr/>
          <p:nvPr/>
        </p:nvSpPr>
        <p:spPr>
          <a:xfrm>
            <a:off x="4293973" y="3755472"/>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Data Link</a:t>
            </a:r>
          </a:p>
        </p:txBody>
      </p:sp>
      <p:sp>
        <p:nvSpPr>
          <p:cNvPr id="20" name="Rechteck 19"/>
          <p:cNvSpPr/>
          <p:nvPr/>
        </p:nvSpPr>
        <p:spPr>
          <a:xfrm>
            <a:off x="4293973" y="2918241"/>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Netzwerk</a:t>
            </a:r>
          </a:p>
        </p:txBody>
      </p:sp>
      <p:sp>
        <p:nvSpPr>
          <p:cNvPr id="19" name="Rechteck 18"/>
          <p:cNvSpPr/>
          <p:nvPr/>
        </p:nvSpPr>
        <p:spPr>
          <a:xfrm>
            <a:off x="4293973" y="208101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Transport</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Anwendungsschicht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Rechteck 17"/>
          <p:cNvSpPr/>
          <p:nvPr/>
        </p:nvSpPr>
        <p:spPr>
          <a:xfrm>
            <a:off x="4293973" y="1243779"/>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Anwendung</a:t>
            </a:r>
          </a:p>
        </p:txBody>
      </p:sp>
      <p:sp>
        <p:nvSpPr>
          <p:cNvPr id="27" name="Pfeil nach oben und unten 26"/>
          <p:cNvSpPr/>
          <p:nvPr/>
        </p:nvSpPr>
        <p:spPr>
          <a:xfrm rot="5400000">
            <a:off x="5045534" y="2917027"/>
            <a:ext cx="571683" cy="1338748"/>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26" name="Picture 2"/>
          <p:cNvPicPr>
            <a:picLocks noChangeArrowheads="1"/>
          </p:cNvPicPr>
          <p:nvPr/>
        </p:nvPicPr>
        <p:blipFill>
          <a:blip r:embed="rId3" cstate="print"/>
          <a:srcRect/>
          <a:stretch>
            <a:fillRect/>
          </a:stretch>
        </p:blipFill>
        <p:spPr bwMode="auto">
          <a:xfrm>
            <a:off x="291662" y="1874525"/>
            <a:ext cx="3240000" cy="3240000"/>
          </a:xfrm>
          <a:prstGeom prst="rect">
            <a:avLst/>
          </a:prstGeom>
          <a:noFill/>
          <a:ln w="9525">
            <a:noFill/>
            <a:miter lim="800000"/>
            <a:headEnd/>
            <a:tailEnd/>
          </a:ln>
        </p:spPr>
      </p:pic>
      <p:pic>
        <p:nvPicPr>
          <p:cNvPr id="1027" name="Picture 3"/>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9695" y="2300207"/>
            <a:ext cx="3240000" cy="3240000"/>
          </a:xfrm>
          <a:prstGeom prst="rect">
            <a:avLst/>
          </a:prstGeom>
          <a:noFill/>
          <a:ln w="9525">
            <a:noFill/>
            <a:miter lim="800000"/>
            <a:headEnd/>
            <a:tailEnd/>
          </a:ln>
        </p:spPr>
      </p:pic>
      <p:pic>
        <p:nvPicPr>
          <p:cNvPr id="1028" name="Picture 4"/>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53973" y="2649673"/>
            <a:ext cx="3240000" cy="3240000"/>
          </a:xfrm>
          <a:prstGeom prst="rect">
            <a:avLst/>
          </a:prstGeom>
          <a:noFill/>
          <a:ln w="9525">
            <a:noFill/>
            <a:miter lim="800000"/>
            <a:headEnd/>
            <a:tailEnd/>
          </a:ln>
        </p:spPr>
      </p:pic>
      <p:sp>
        <p:nvSpPr>
          <p:cNvPr id="40" name="Abgerundetes Rechteck 39"/>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1" name="Abgerundetes Rechteck 40">
            <a:hlinkClick r:id="rId6"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2" name="Abgerundetes Rechteck 41"/>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3" name="Abgerundetes Rechteck 42"/>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5" name="Abgerundetes Rechteck 44"/>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6" name="Abgerundetes Rechteck 45"/>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9"/>
                                        </p:tgtEl>
                                      </p:cBhvr>
                                    </p:animEffect>
                                    <p:set>
                                      <p:cBhvr>
                                        <p:cTn id="7" dur="1" fill="hold">
                                          <p:stCondLst>
                                            <p:cond delay="29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3000"/>
                                        <p:tgtEl>
                                          <p:spTgt spid="20"/>
                                        </p:tgtEl>
                                      </p:cBhvr>
                                    </p:animEffect>
                                    <p:set>
                                      <p:cBhvr>
                                        <p:cTn id="10" dur="1" fill="hold">
                                          <p:stCondLst>
                                            <p:cond delay="29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3000"/>
                                        <p:tgtEl>
                                          <p:spTgt spid="21"/>
                                        </p:tgtEl>
                                      </p:cBhvr>
                                    </p:animEffect>
                                    <p:set>
                                      <p:cBhvr>
                                        <p:cTn id="13" dur="1" fill="hold">
                                          <p:stCondLst>
                                            <p:cond delay="29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3000"/>
                                        <p:tgtEl>
                                          <p:spTgt spid="22"/>
                                        </p:tgtEl>
                                      </p:cBhvr>
                                    </p:animEffect>
                                    <p:set>
                                      <p:cBhvr>
                                        <p:cTn id="16" dur="1" fill="hold">
                                          <p:stCondLst>
                                            <p:cond delay="2999"/>
                                          </p:stCondLst>
                                        </p:cTn>
                                        <p:tgtEl>
                                          <p:spTgt spid="22"/>
                                        </p:tgtEl>
                                        <p:attrNameLst>
                                          <p:attrName>style.visibility</p:attrName>
                                        </p:attrNameLst>
                                      </p:cBhvr>
                                      <p:to>
                                        <p:strVal val="hidden"/>
                                      </p:to>
                                    </p:set>
                                  </p:childTnLst>
                                </p:cTn>
                              </p:par>
                            </p:childTnLst>
                          </p:cTn>
                        </p:par>
                        <p:par>
                          <p:cTn id="17" fill="hold">
                            <p:stCondLst>
                              <p:cond delay="3000"/>
                            </p:stCondLst>
                            <p:childTnLst>
                              <p:par>
                                <p:cTn id="18" presetID="49" presetClass="path" presetSubtype="0" accel="50000" decel="50000" fill="hold" grpId="0" nodeType="afterEffect">
                                  <p:stCondLst>
                                    <p:cond delay="0"/>
                                  </p:stCondLst>
                                  <p:childTnLst>
                                    <p:animMotion origin="layout" path="M 4.44444E-6 -4.44444E-6 L 0.18194 0.24931 " pathEditMode="relative" rAng="0" ptsTypes="AA">
                                      <p:cBhvr>
                                        <p:cTn id="19" dur="2000" fill="hold"/>
                                        <p:tgtEl>
                                          <p:spTgt spid="18"/>
                                        </p:tgtEl>
                                        <p:attrNameLst>
                                          <p:attrName>ppt_x</p:attrName>
                                          <p:attrName>ppt_y</p:attrName>
                                        </p:attrNameLst>
                                      </p:cBhvr>
                                      <p:rCtr x="9100" y="1250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2000"/>
                                        <p:tgtEl>
                                          <p:spTgt spid="102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2000"/>
                                        <p:tgtEl>
                                          <p:spTgt spid="1027"/>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2000"/>
                                        <p:tgtEl>
                                          <p:spTgt spid="1028"/>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0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1028"/>
                                        </p:tgtEl>
                                      </p:cBhvr>
                                    </p:animEffect>
                                    <p:set>
                                      <p:cBhvr>
                                        <p:cTn id="41" dur="1" fill="hold">
                                          <p:stCondLst>
                                            <p:cond delay="1999"/>
                                          </p:stCondLst>
                                        </p:cTn>
                                        <p:tgtEl>
                                          <p:spTgt spid="102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1027"/>
                                        </p:tgtEl>
                                      </p:cBhvr>
                                    </p:animEffect>
                                    <p:set>
                                      <p:cBhvr>
                                        <p:cTn id="44"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19" grpId="0" animBg="1"/>
      <p:bldP spid="18" grpId="0" animBg="1"/>
      <p:bldP spid="2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44818" y="2194127"/>
            <a:ext cx="4962525" cy="3533775"/>
          </a:xfrm>
          <a:prstGeom prst="rect">
            <a:avLst/>
          </a:prstGeom>
          <a:noFill/>
          <a:ln w="9525">
            <a:noFill/>
            <a:miter lim="800000"/>
            <a:headEnd/>
            <a:tailEnd/>
          </a:ln>
        </p:spPr>
      </p:pic>
      <p:sp>
        <p:nvSpPr>
          <p:cNvPr id="30" name="Rechteck 29"/>
          <p:cNvSpPr/>
          <p:nvPr/>
        </p:nvSpPr>
        <p:spPr>
          <a:xfrm>
            <a:off x="654959" y="3091555"/>
            <a:ext cx="4526642" cy="638628"/>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Daten</a:t>
            </a:r>
            <a:endParaRPr lang="de-CH" b="1" dirty="0">
              <a:solidFill>
                <a:schemeClr val="bg1"/>
              </a:solidFill>
            </a:endParaRPr>
          </a:p>
        </p:txBody>
      </p:sp>
      <p:sp>
        <p:nvSpPr>
          <p:cNvPr id="43" name="Freihandform 42"/>
          <p:cNvSpPr/>
          <p:nvPr/>
        </p:nvSpPr>
        <p:spPr>
          <a:xfrm>
            <a:off x="5868692" y="2567553"/>
            <a:ext cx="3512949" cy="1740976"/>
          </a:xfrm>
          <a:custGeom>
            <a:avLst/>
            <a:gdLst>
              <a:gd name="connsiteX0" fmla="*/ 0 w 3512949"/>
              <a:gd name="connsiteY0" fmla="*/ 1338020 h 1740976"/>
              <a:gd name="connsiteX1" fmla="*/ 2262752 w 3512949"/>
              <a:gd name="connsiteY1" fmla="*/ 10332 h 1740976"/>
              <a:gd name="connsiteX2" fmla="*/ 3502616 w 3512949"/>
              <a:gd name="connsiteY2" fmla="*/ 0 h 1740976"/>
              <a:gd name="connsiteX3" fmla="*/ 3512949 w 3512949"/>
              <a:gd name="connsiteY3" fmla="*/ 1730644 h 1740976"/>
              <a:gd name="connsiteX4" fmla="*/ 738752 w 3512949"/>
              <a:gd name="connsiteY4" fmla="*/ 1740976 h 1740976"/>
              <a:gd name="connsiteX5" fmla="*/ 0 w 3512949"/>
              <a:gd name="connsiteY5" fmla="*/ 1338020 h 17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949" h="1740976">
                <a:moveTo>
                  <a:pt x="0" y="1338020"/>
                </a:moveTo>
                <a:lnTo>
                  <a:pt x="2262752" y="10332"/>
                </a:lnTo>
                <a:lnTo>
                  <a:pt x="3502616" y="0"/>
                </a:lnTo>
                <a:cubicBezTo>
                  <a:pt x="3506060" y="576881"/>
                  <a:pt x="3509505" y="1153763"/>
                  <a:pt x="3512949" y="1730644"/>
                </a:cubicBezTo>
                <a:lnTo>
                  <a:pt x="738752" y="1740976"/>
                </a:lnTo>
                <a:lnTo>
                  <a:pt x="0" y="1338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Anwendungsschicht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Rechteck 17"/>
          <p:cNvSpPr/>
          <p:nvPr/>
        </p:nvSpPr>
        <p:spPr>
          <a:xfrm>
            <a:off x="5856766" y="295200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Anwendung</a:t>
            </a:r>
          </a:p>
        </p:txBody>
      </p:sp>
      <p:sp>
        <p:nvSpPr>
          <p:cNvPr id="26" name="Textfeld 25"/>
          <p:cNvSpPr txBox="1"/>
          <p:nvPr/>
        </p:nvSpPr>
        <p:spPr>
          <a:xfrm>
            <a:off x="698500" y="4438997"/>
            <a:ext cx="4372264" cy="1200329"/>
          </a:xfrm>
          <a:prstGeom prst="rect">
            <a:avLst/>
          </a:prstGeom>
          <a:noFill/>
        </p:spPr>
        <p:txBody>
          <a:bodyPr wrap="square" rtlCol="0">
            <a:spAutoFit/>
          </a:bodyPr>
          <a:lstStyle/>
          <a:p>
            <a:r>
              <a:rPr lang="de-CH" b="1" dirty="0" smtClean="0">
                <a:solidFill>
                  <a:schemeClr val="bg1"/>
                </a:solidFill>
              </a:rPr>
              <a:t>Lieber Thomas,</a:t>
            </a:r>
          </a:p>
          <a:p>
            <a:r>
              <a:rPr lang="de-CH" b="1" dirty="0" smtClean="0">
                <a:solidFill>
                  <a:schemeClr val="bg1"/>
                </a:solidFill>
              </a:rPr>
              <a:t>weisst du wie die Anwendungsschicht funktioniert?</a:t>
            </a:r>
          </a:p>
          <a:p>
            <a:r>
              <a:rPr lang="de-CH" b="1" dirty="0" smtClean="0">
                <a:solidFill>
                  <a:schemeClr val="bg1"/>
                </a:solidFill>
              </a:rPr>
              <a:t>Grüsse Müller</a:t>
            </a:r>
            <a:endParaRPr lang="de-CH" b="1" dirty="0">
              <a:solidFill>
                <a:schemeClr val="bg1"/>
              </a:solidFill>
            </a:endParaRPr>
          </a:p>
        </p:txBody>
      </p:sp>
      <p:pic>
        <p:nvPicPr>
          <p:cNvPr id="8196" name="Picture 4"/>
          <p:cNvPicPr>
            <a:picLocks noChangeAspect="1" noChangeArrowheads="1"/>
          </p:cNvPicPr>
          <p:nvPr/>
        </p:nvPicPr>
        <p:blipFill>
          <a:blip r:embed="rId4" cstate="print"/>
          <a:srcRect/>
          <a:stretch>
            <a:fillRect/>
          </a:stretch>
        </p:blipFill>
        <p:spPr bwMode="auto">
          <a:xfrm>
            <a:off x="586937" y="3650400"/>
            <a:ext cx="542925" cy="466725"/>
          </a:xfrm>
          <a:prstGeom prst="rect">
            <a:avLst/>
          </a:prstGeom>
          <a:noFill/>
          <a:ln w="9525">
            <a:noFill/>
            <a:miter lim="800000"/>
            <a:headEnd/>
            <a:tailEnd/>
          </a:ln>
        </p:spPr>
      </p:pic>
      <p:sp>
        <p:nvSpPr>
          <p:cNvPr id="40" name="Rechteck 39"/>
          <p:cNvSpPr/>
          <p:nvPr/>
        </p:nvSpPr>
        <p:spPr>
          <a:xfrm>
            <a:off x="5890544" y="4650038"/>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Transport</a:t>
            </a:r>
          </a:p>
        </p:txBody>
      </p:sp>
      <p:sp>
        <p:nvSpPr>
          <p:cNvPr id="41" name="Pfeil nach oben und unten 40"/>
          <p:cNvSpPr/>
          <p:nvPr/>
        </p:nvSpPr>
        <p:spPr>
          <a:xfrm rot="10800000">
            <a:off x="8166106" y="3545115"/>
            <a:ext cx="571683" cy="740572"/>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Abgerundetes Rechteck 41"/>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5" name="Abgerundetes Rechteck 44">
            <a:hlinkClick r:id="rId5"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6" name="Abgerundetes Rechteck 4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7" name="Abgerundetes Rechteck 46"/>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8" name="Abgerundetes Rechteck 47"/>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0" name="Abgerundetes Rechteck 4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10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26"/>
                                        </p:tgtEl>
                                        <p:attrNameLst>
                                          <p:attrName>fillcolor</p:attrName>
                                        </p:attrNameLst>
                                      </p:cBhvr>
                                      <p:tavLst>
                                        <p:tav tm="0">
                                          <p:val>
                                            <p:clrVal>
                                              <a:schemeClr val="accent2"/>
                                            </p:clrVal>
                                          </p:val>
                                        </p:tav>
                                        <p:tav tm="50000">
                                          <p:val>
                                            <p:clrVal>
                                              <a:schemeClr val="hlink"/>
                                            </p:clrVal>
                                          </p:val>
                                        </p:tav>
                                      </p:tavLst>
                                    </p:anim>
                                    <p:set>
                                      <p:cBhvr>
                                        <p:cTn id="9" dur="10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500" fill="hold"/>
                                        <p:tgtEl>
                                          <p:spTgt spid="8196"/>
                                        </p:tgtEl>
                                      </p:cBhvr>
                                      <p:by x="150000" y="150000"/>
                                    </p:animScale>
                                  </p:childTnLst>
                                </p:cTn>
                              </p:par>
                            </p:childTnLst>
                          </p:cTn>
                        </p:par>
                        <p:par>
                          <p:cTn id="14" fill="hold">
                            <p:stCondLst>
                              <p:cond delay="500"/>
                            </p:stCondLst>
                            <p:childTnLst>
                              <p:par>
                                <p:cTn id="15" presetID="6" presetClass="emph" presetSubtype="0" fill="hold" nodeType="afterEffect">
                                  <p:stCondLst>
                                    <p:cond delay="0"/>
                                  </p:stCondLst>
                                  <p:childTnLst>
                                    <p:animScale>
                                      <p:cBhvr>
                                        <p:cTn id="16" dur="2000" fill="hold"/>
                                        <p:tgtEl>
                                          <p:spTgt spid="8196"/>
                                        </p:tgtEl>
                                      </p:cBhvr>
                                      <p:by x="66000" y="66000"/>
                                    </p:animScale>
                                  </p:childTnLst>
                                </p:cTn>
                              </p:par>
                              <p:par>
                                <p:cTn id="17" presetID="10" presetClass="exit" presetSubtype="0" fill="hold" nodeType="withEffect">
                                  <p:stCondLst>
                                    <p:cond delay="0"/>
                                  </p:stCondLst>
                                  <p:childTnLst>
                                    <p:animEffect transition="out" filter="fade">
                                      <p:cBhvr>
                                        <p:cTn id="18" dur="2000"/>
                                        <p:tgtEl>
                                          <p:spTgt spid="8194"/>
                                        </p:tgtEl>
                                      </p:cBhvr>
                                    </p:animEffect>
                                    <p:set>
                                      <p:cBhvr>
                                        <p:cTn id="19" dur="1" fill="hold">
                                          <p:stCondLst>
                                            <p:cond delay="1999"/>
                                          </p:stCondLst>
                                        </p:cTn>
                                        <p:tgtEl>
                                          <p:spTgt spid="819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8196"/>
                                        </p:tgtEl>
                                      </p:cBhvr>
                                    </p:animEffect>
                                    <p:set>
                                      <p:cBhvr>
                                        <p:cTn id="22" dur="1" fill="hold">
                                          <p:stCondLst>
                                            <p:cond delay="1999"/>
                                          </p:stCondLst>
                                        </p:cTn>
                                        <p:tgtEl>
                                          <p:spTgt spid="8196"/>
                                        </p:tgtEl>
                                        <p:attrNameLst>
                                          <p:attrName>style.visibility</p:attrName>
                                        </p:attrNameLst>
                                      </p:cBhvr>
                                      <p:to>
                                        <p:strVal val="hidden"/>
                                      </p:to>
                                    </p:set>
                                  </p:childTnLst>
                                </p:cTn>
                              </p:par>
                              <p:par>
                                <p:cTn id="23" presetID="10" presetClass="exit" presetSubtype="0" fill="hold" grpId="1" nodeType="withEffect">
                                  <p:stCondLst>
                                    <p:cond delay="0"/>
                                  </p:stCondLst>
                                  <p:iterate type="lt">
                                    <p:tmPct val="0"/>
                                  </p:iterate>
                                  <p:childTnLst>
                                    <p:animEffect transition="out" filter="fade">
                                      <p:cBhvr>
                                        <p:cTn id="24" dur="2000"/>
                                        <p:tgtEl>
                                          <p:spTgt spid="26"/>
                                        </p:tgtEl>
                                      </p:cBhvr>
                                    </p:animEffect>
                                    <p:set>
                                      <p:cBhvr>
                                        <p:cTn id="25" dur="1" fill="hold">
                                          <p:stCondLst>
                                            <p:cond delay="1999"/>
                                          </p:stCondLst>
                                        </p:cTn>
                                        <p:tgtEl>
                                          <p:spTgt spid="2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2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1" nodeType="clickEffect">
                                  <p:stCondLst>
                                    <p:cond delay="0"/>
                                  </p:stCondLst>
                                  <p:childTnLst>
                                    <p:animMotion origin="layout" path="M 2.77778E-6 2.60116E-6 L 0.76597 2.60116E-6 " pathEditMode="relative" rAng="0" ptsTypes="AA">
                                      <p:cBhvr>
                                        <p:cTn id="32" dur="2000" fill="hold"/>
                                        <p:tgtEl>
                                          <p:spTgt spid="30"/>
                                        </p:tgtEl>
                                        <p:attrNameLst>
                                          <p:attrName>ppt_x</p:attrName>
                                          <p:attrName>ppt_y</p:attrName>
                                        </p:attrNameLst>
                                      </p:cBhvr>
                                      <p:rCtr x="383" y="0"/>
                                    </p:animMotion>
                                  </p:childTnLst>
                                </p:cTn>
                              </p:par>
                            </p:childTnLst>
                          </p:cTn>
                        </p:par>
                        <p:par>
                          <p:cTn id="33" fill="hold">
                            <p:stCondLst>
                              <p:cond delay="2000"/>
                            </p:stCondLst>
                            <p:childTnLst>
                              <p:par>
                                <p:cTn id="34" presetID="10" presetClass="entr" presetSubtype="0" fill="hold" grpId="1"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20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6" grpId="0"/>
      <p:bldP spid="26" grpId="1"/>
      <p:bldP spid="40" grpId="0" animBg="1"/>
      <p:bldP spid="41"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eck 47"/>
          <p:cNvSpPr/>
          <p:nvPr/>
        </p:nvSpPr>
        <p:spPr>
          <a:xfrm>
            <a:off x="527125" y="4009729"/>
            <a:ext cx="3059424" cy="1527018"/>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28" name="Rechteck 27"/>
          <p:cNvSpPr/>
          <p:nvPr/>
        </p:nvSpPr>
        <p:spPr>
          <a:xfrm>
            <a:off x="517525" y="3362325"/>
            <a:ext cx="3059424"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Daten</a:t>
            </a:r>
            <a:endParaRPr lang="de-CH" b="1" dirty="0">
              <a:solidFill>
                <a:schemeClr val="bg1"/>
              </a:solidFill>
            </a:endParaRPr>
          </a:p>
        </p:txBody>
      </p:sp>
      <p:sp>
        <p:nvSpPr>
          <p:cNvPr id="46" name="Rechteck 45"/>
          <p:cNvSpPr/>
          <p:nvPr/>
        </p:nvSpPr>
        <p:spPr>
          <a:xfrm>
            <a:off x="2988149" y="3372777"/>
            <a:ext cx="598400"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S5</a:t>
            </a:r>
            <a:endParaRPr lang="de-CH" b="1" dirty="0">
              <a:solidFill>
                <a:schemeClr val="bg1"/>
              </a:solidFill>
            </a:endParaRPr>
          </a:p>
        </p:txBody>
      </p:sp>
      <p:sp>
        <p:nvSpPr>
          <p:cNvPr id="22" name="Rechteck 21"/>
          <p:cNvSpPr/>
          <p:nvPr/>
        </p:nvSpPr>
        <p:spPr>
          <a:xfrm>
            <a:off x="4293973" y="4592704"/>
            <a:ext cx="3059327" cy="952501"/>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Physikalisch</a:t>
            </a:r>
          </a:p>
        </p:txBody>
      </p:sp>
      <p:sp>
        <p:nvSpPr>
          <p:cNvPr id="21" name="Rechteck 20"/>
          <p:cNvSpPr/>
          <p:nvPr/>
        </p:nvSpPr>
        <p:spPr>
          <a:xfrm>
            <a:off x="4293973" y="3755472"/>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Data Link</a:t>
            </a:r>
          </a:p>
        </p:txBody>
      </p:sp>
      <p:sp>
        <p:nvSpPr>
          <p:cNvPr id="20" name="Rechteck 19"/>
          <p:cNvSpPr/>
          <p:nvPr/>
        </p:nvSpPr>
        <p:spPr>
          <a:xfrm>
            <a:off x="4293973" y="2918241"/>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Netzwerk</a:t>
            </a:r>
          </a:p>
        </p:txBody>
      </p:sp>
      <p:sp>
        <p:nvSpPr>
          <p:cNvPr id="19" name="Rechteck 18"/>
          <p:cNvSpPr/>
          <p:nvPr/>
        </p:nvSpPr>
        <p:spPr>
          <a:xfrm>
            <a:off x="4293973" y="208101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Transport</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Transportschicht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Rechteck 17"/>
          <p:cNvSpPr/>
          <p:nvPr/>
        </p:nvSpPr>
        <p:spPr>
          <a:xfrm>
            <a:off x="4293973" y="1243779"/>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Anwendung</a:t>
            </a:r>
          </a:p>
        </p:txBody>
      </p:sp>
      <p:sp>
        <p:nvSpPr>
          <p:cNvPr id="26" name="Rechteck 25"/>
          <p:cNvSpPr/>
          <p:nvPr/>
        </p:nvSpPr>
        <p:spPr>
          <a:xfrm>
            <a:off x="527125" y="3372777"/>
            <a:ext cx="598400"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S1</a:t>
            </a:r>
            <a:endParaRPr lang="de-CH" b="1" dirty="0">
              <a:solidFill>
                <a:schemeClr val="bg1"/>
              </a:solidFill>
            </a:endParaRPr>
          </a:p>
        </p:txBody>
      </p:sp>
      <p:sp>
        <p:nvSpPr>
          <p:cNvPr id="42" name="Rechteck 41"/>
          <p:cNvSpPr/>
          <p:nvPr/>
        </p:nvSpPr>
        <p:spPr>
          <a:xfrm>
            <a:off x="1142381" y="3372777"/>
            <a:ext cx="598400"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S2</a:t>
            </a:r>
            <a:endParaRPr lang="de-CH" b="1" dirty="0">
              <a:solidFill>
                <a:schemeClr val="bg1"/>
              </a:solidFill>
            </a:endParaRPr>
          </a:p>
        </p:txBody>
      </p:sp>
      <p:sp>
        <p:nvSpPr>
          <p:cNvPr id="43" name="Rechteck 42"/>
          <p:cNvSpPr/>
          <p:nvPr/>
        </p:nvSpPr>
        <p:spPr>
          <a:xfrm>
            <a:off x="1757637" y="3372777"/>
            <a:ext cx="598400"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S3</a:t>
            </a:r>
            <a:endParaRPr lang="de-CH" b="1" dirty="0">
              <a:solidFill>
                <a:schemeClr val="bg1"/>
              </a:solidFill>
            </a:endParaRPr>
          </a:p>
        </p:txBody>
      </p:sp>
      <p:sp>
        <p:nvSpPr>
          <p:cNvPr id="45" name="Rechteck 44"/>
          <p:cNvSpPr/>
          <p:nvPr/>
        </p:nvSpPr>
        <p:spPr>
          <a:xfrm>
            <a:off x="2372893" y="3372777"/>
            <a:ext cx="598400"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S4</a:t>
            </a:r>
            <a:endParaRPr lang="de-CH" b="1" dirty="0">
              <a:solidFill>
                <a:schemeClr val="bg1"/>
              </a:solidFill>
            </a:endParaRPr>
          </a:p>
        </p:txBody>
      </p:sp>
      <p:sp>
        <p:nvSpPr>
          <p:cNvPr id="61" name="Rechteck 60"/>
          <p:cNvSpPr/>
          <p:nvPr/>
        </p:nvSpPr>
        <p:spPr>
          <a:xfrm rot="16200000">
            <a:off x="383203" y="4491117"/>
            <a:ext cx="1042281"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Quelle</a:t>
            </a:r>
            <a:endParaRPr lang="de-CH" b="1" dirty="0">
              <a:solidFill>
                <a:schemeClr val="bg1"/>
              </a:solidFill>
            </a:endParaRPr>
          </a:p>
        </p:txBody>
      </p:sp>
      <p:sp>
        <p:nvSpPr>
          <p:cNvPr id="62" name="Rechteck 61"/>
          <p:cNvSpPr/>
          <p:nvPr/>
        </p:nvSpPr>
        <p:spPr>
          <a:xfrm rot="16200000">
            <a:off x="745744" y="4491117"/>
            <a:ext cx="1042281"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Ziel</a:t>
            </a:r>
            <a:endParaRPr lang="de-CH" b="1" dirty="0">
              <a:solidFill>
                <a:schemeClr val="bg1"/>
              </a:solidFill>
            </a:endParaRPr>
          </a:p>
        </p:txBody>
      </p:sp>
      <p:sp>
        <p:nvSpPr>
          <p:cNvPr id="63" name="Rechteck 62"/>
          <p:cNvSpPr/>
          <p:nvPr/>
        </p:nvSpPr>
        <p:spPr>
          <a:xfrm rot="16200000">
            <a:off x="2045530" y="3897133"/>
            <a:ext cx="1042281" cy="1550503"/>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Daten</a:t>
            </a:r>
          </a:p>
          <a:p>
            <a:pPr algn="ctr"/>
            <a:r>
              <a:rPr lang="de-CH" b="1" dirty="0" smtClean="0">
                <a:solidFill>
                  <a:schemeClr val="bg1"/>
                </a:solidFill>
              </a:rPr>
              <a:t>S3</a:t>
            </a:r>
            <a:endParaRPr lang="de-CH" b="1" dirty="0">
              <a:solidFill>
                <a:schemeClr val="bg1"/>
              </a:solidFill>
            </a:endParaRPr>
          </a:p>
        </p:txBody>
      </p:sp>
      <p:sp>
        <p:nvSpPr>
          <p:cNvPr id="64" name="Rechteck 63"/>
          <p:cNvSpPr/>
          <p:nvPr/>
        </p:nvSpPr>
        <p:spPr>
          <a:xfrm rot="16200000">
            <a:off x="1089008" y="4491117"/>
            <a:ext cx="1042281"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err="1" smtClean="0">
                <a:solidFill>
                  <a:schemeClr val="bg1"/>
                </a:solidFill>
              </a:rPr>
              <a:t>Laufnr</a:t>
            </a:r>
            <a:r>
              <a:rPr lang="de-CH" b="1" dirty="0" smtClean="0">
                <a:solidFill>
                  <a:schemeClr val="bg1"/>
                </a:solidFill>
              </a:rPr>
              <a:t>.</a:t>
            </a:r>
            <a:endParaRPr lang="de-CH" b="1" dirty="0">
              <a:solidFill>
                <a:schemeClr val="bg1"/>
              </a:solidFill>
            </a:endParaRPr>
          </a:p>
        </p:txBody>
      </p:sp>
      <p:sp>
        <p:nvSpPr>
          <p:cNvPr id="39" name="Textfeld 38"/>
          <p:cNvSpPr txBox="1"/>
          <p:nvPr/>
        </p:nvSpPr>
        <p:spPr>
          <a:xfrm>
            <a:off x="1152525" y="5167414"/>
            <a:ext cx="1580042" cy="369332"/>
          </a:xfrm>
          <a:prstGeom prst="rect">
            <a:avLst/>
          </a:prstGeom>
          <a:noFill/>
        </p:spPr>
        <p:txBody>
          <a:bodyPr wrap="square" rtlCol="0">
            <a:spAutoFit/>
          </a:bodyPr>
          <a:lstStyle/>
          <a:p>
            <a:pPr algn="ctr"/>
            <a:r>
              <a:rPr lang="de-CH" b="1" dirty="0" smtClean="0">
                <a:solidFill>
                  <a:schemeClr val="bg1"/>
                </a:solidFill>
              </a:rPr>
              <a:t>TCP-Paket</a:t>
            </a:r>
          </a:p>
        </p:txBody>
      </p:sp>
      <p:cxnSp>
        <p:nvCxnSpPr>
          <p:cNvPr id="41" name="Gerade Verbindung 40"/>
          <p:cNvCxnSpPr/>
          <p:nvPr/>
        </p:nvCxnSpPr>
        <p:spPr>
          <a:xfrm rot="10800000" flipV="1">
            <a:off x="531346" y="3192965"/>
            <a:ext cx="1234265" cy="810621"/>
          </a:xfrm>
          <a:prstGeom prst="line">
            <a:avLst/>
          </a:prstGeom>
          <a:ln w="127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2308302" y="3181815"/>
            <a:ext cx="1271239" cy="832624"/>
          </a:xfrm>
          <a:prstGeom prst="line">
            <a:avLst/>
          </a:prstGeom>
          <a:ln w="12700">
            <a:solidFill>
              <a:srgbClr val="FF9933"/>
            </a:solidFill>
          </a:ln>
        </p:spPr>
        <p:style>
          <a:lnRef idx="1">
            <a:schemeClr val="accent1"/>
          </a:lnRef>
          <a:fillRef idx="0">
            <a:schemeClr val="accent1"/>
          </a:fillRef>
          <a:effectRef idx="0">
            <a:schemeClr val="accent1"/>
          </a:effectRef>
          <a:fontRef idx="minor">
            <a:schemeClr val="tx1"/>
          </a:fontRef>
        </p:style>
      </p:cxnSp>
      <p:sp>
        <p:nvSpPr>
          <p:cNvPr id="57" name="Abgerundetes Rechteck 56"/>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58" name="Abgerundetes Rechteck 57">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59" name="Abgerundetes Rechteck 58"/>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60" name="Abgerundetes Rechteck 59"/>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65" name="Abgerundetes Rechteck 64"/>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66" name="Abgerundetes Rechteck 65"/>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2" nodeType="withEffect">
                                  <p:stCondLst>
                                    <p:cond delay="0"/>
                                  </p:stCondLst>
                                  <p:childTnLst>
                                    <p:animScale>
                                      <p:cBhvr>
                                        <p:cTn id="6" dur="10" fill="hold"/>
                                        <p:tgtEl>
                                          <p:spTgt spid="48"/>
                                        </p:tgtEl>
                                      </p:cBhvr>
                                      <p:by x="10000" y="10000"/>
                                    </p:animScale>
                                  </p:childTnLst>
                                </p:cTn>
                              </p:par>
                              <p:par>
                                <p:cTn id="7" presetID="10" presetClass="exit" presetSubtype="0" fill="hold" grpId="1" nodeType="withEffect">
                                  <p:stCondLst>
                                    <p:cond delay="0"/>
                                  </p:stCondLst>
                                  <p:childTnLst>
                                    <p:animEffect transition="out" filter="fade">
                                      <p:cBhvr>
                                        <p:cTn id="8" dur="10"/>
                                        <p:tgtEl>
                                          <p:spTgt spid="48"/>
                                        </p:tgtEl>
                                      </p:cBhvr>
                                    </p:animEffect>
                                    <p:set>
                                      <p:cBhvr>
                                        <p:cTn id="9" dur="1" fill="hold">
                                          <p:stCondLst>
                                            <p:cond delay="9"/>
                                          </p:stCondLst>
                                        </p:cTn>
                                        <p:tgtEl>
                                          <p:spTgt spid="48"/>
                                        </p:tgtEl>
                                        <p:attrNameLst>
                                          <p:attrName>style.visibility</p:attrName>
                                        </p:attrNameLst>
                                      </p:cBhvr>
                                      <p:to>
                                        <p:strVal val="hidden"/>
                                      </p:to>
                                    </p:set>
                                  </p:childTnLst>
                                </p:cTn>
                              </p:par>
                              <p:par>
                                <p:cTn id="10" presetID="64" presetClass="path" presetSubtype="0" accel="50000" decel="50000" fill="hold" grpId="3" nodeType="withEffect">
                                  <p:stCondLst>
                                    <p:cond delay="0"/>
                                  </p:stCondLst>
                                  <p:childTnLst>
                                    <p:animMotion origin="layout" path="M 3.61111E-6 -4.81481E-6 L 3.61111E-6 -0.24074 " pathEditMode="relative" rAng="0" ptsTypes="AA">
                                      <p:cBhvr>
                                        <p:cTn id="11" dur="10" fill="hold"/>
                                        <p:tgtEl>
                                          <p:spTgt spid="48"/>
                                        </p:tgtEl>
                                        <p:attrNameLst>
                                          <p:attrName>ppt_x</p:attrName>
                                          <p:attrName>ppt_y</p:attrName>
                                        </p:attrNameLst>
                                      </p:cBhvr>
                                      <p:rCtr x="0" y="-120"/>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3000"/>
                                        <p:tgtEl>
                                          <p:spTgt spid="18"/>
                                        </p:tgtEl>
                                      </p:cBhvr>
                                    </p:animEffect>
                                    <p:set>
                                      <p:cBhvr>
                                        <p:cTn id="16" dur="1" fill="hold">
                                          <p:stCondLst>
                                            <p:cond delay="2999"/>
                                          </p:stCondLst>
                                        </p:cTn>
                                        <p:tgtEl>
                                          <p:spTgt spid="1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3000"/>
                                        <p:tgtEl>
                                          <p:spTgt spid="20"/>
                                        </p:tgtEl>
                                      </p:cBhvr>
                                    </p:animEffect>
                                    <p:set>
                                      <p:cBhvr>
                                        <p:cTn id="19" dur="1" fill="hold">
                                          <p:stCondLst>
                                            <p:cond delay="2999"/>
                                          </p:stCondLst>
                                        </p:cTn>
                                        <p:tgtEl>
                                          <p:spTgt spid="2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3000"/>
                                        <p:tgtEl>
                                          <p:spTgt spid="21"/>
                                        </p:tgtEl>
                                      </p:cBhvr>
                                    </p:animEffect>
                                    <p:set>
                                      <p:cBhvr>
                                        <p:cTn id="22" dur="1" fill="hold">
                                          <p:stCondLst>
                                            <p:cond delay="2999"/>
                                          </p:stCondLst>
                                        </p:cTn>
                                        <p:tgtEl>
                                          <p:spTgt spid="2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3000"/>
                                        <p:tgtEl>
                                          <p:spTgt spid="22"/>
                                        </p:tgtEl>
                                      </p:cBhvr>
                                    </p:animEffect>
                                    <p:set>
                                      <p:cBhvr>
                                        <p:cTn id="25" dur="1" fill="hold">
                                          <p:stCondLst>
                                            <p:cond delay="2999"/>
                                          </p:stCondLst>
                                        </p:cTn>
                                        <p:tgtEl>
                                          <p:spTgt spid="22"/>
                                        </p:tgtEl>
                                        <p:attrNameLst>
                                          <p:attrName>style.visibility</p:attrName>
                                        </p:attrNameLst>
                                      </p:cBhvr>
                                      <p:to>
                                        <p:strVal val="hidden"/>
                                      </p:to>
                                    </p:set>
                                  </p:childTnLst>
                                </p:cTn>
                              </p:par>
                            </p:childTnLst>
                          </p:cTn>
                        </p:par>
                        <p:par>
                          <p:cTn id="26" fill="hold">
                            <p:stCondLst>
                              <p:cond delay="3000"/>
                            </p:stCondLst>
                            <p:childTnLst>
                              <p:par>
                                <p:cTn id="27" presetID="49" presetClass="path" presetSubtype="0" accel="50000" decel="50000" fill="hold" grpId="0" nodeType="afterEffect">
                                  <p:stCondLst>
                                    <p:cond delay="0"/>
                                  </p:stCondLst>
                                  <p:childTnLst>
                                    <p:animMotion origin="layout" path="M 4.44444E-6 2.12353E-6 L 0.18194 0.12722 " pathEditMode="relative" rAng="0" ptsTypes="AA">
                                      <p:cBhvr>
                                        <p:cTn id="28" dur="2000" fill="hold"/>
                                        <p:tgtEl>
                                          <p:spTgt spid="19"/>
                                        </p:tgtEl>
                                        <p:attrNameLst>
                                          <p:attrName>ppt_x</p:attrName>
                                          <p:attrName>ppt_y</p:attrName>
                                        </p:attrNameLst>
                                      </p:cBhvr>
                                      <p:rCtr x="91" y="64"/>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000"/>
                                        <p:tgtEl>
                                          <p:spTgt spid="28"/>
                                        </p:tgtEl>
                                      </p:cBhvr>
                                    </p:animEffect>
                                    <p:set>
                                      <p:cBhvr>
                                        <p:cTn id="38" dur="1" fill="hold">
                                          <p:stCondLst>
                                            <p:cond delay="1999"/>
                                          </p:stCondLst>
                                        </p:cTn>
                                        <p:tgtEl>
                                          <p:spTgt spid="28"/>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20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2000"/>
                                        <p:tgtEl>
                                          <p:spTgt spid="4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20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2" nodeType="clickEffect">
                                  <p:stCondLst>
                                    <p:cond delay="0"/>
                                  </p:stCondLst>
                                  <p:childTnLst>
                                    <p:animEffect transition="out" filter="fade">
                                      <p:cBhvr>
                                        <p:cTn id="57" dur="2000"/>
                                        <p:tgtEl>
                                          <p:spTgt spid="26"/>
                                        </p:tgtEl>
                                      </p:cBhvr>
                                    </p:animEffect>
                                    <p:set>
                                      <p:cBhvr>
                                        <p:cTn id="58" dur="1" fill="hold">
                                          <p:stCondLst>
                                            <p:cond delay="1999"/>
                                          </p:stCondLst>
                                        </p:cTn>
                                        <p:tgtEl>
                                          <p:spTgt spid="26"/>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2000"/>
                                        <p:tgtEl>
                                          <p:spTgt spid="45"/>
                                        </p:tgtEl>
                                      </p:cBhvr>
                                    </p:animEffect>
                                    <p:set>
                                      <p:cBhvr>
                                        <p:cTn id="61" dur="1" fill="hold">
                                          <p:stCondLst>
                                            <p:cond delay="1999"/>
                                          </p:stCondLst>
                                        </p:cTn>
                                        <p:tgtEl>
                                          <p:spTgt spid="45"/>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2000"/>
                                        <p:tgtEl>
                                          <p:spTgt spid="46"/>
                                        </p:tgtEl>
                                      </p:cBhvr>
                                    </p:animEffect>
                                    <p:set>
                                      <p:cBhvr>
                                        <p:cTn id="64" dur="1" fill="hold">
                                          <p:stCondLst>
                                            <p:cond delay="1999"/>
                                          </p:stCondLst>
                                        </p:cTn>
                                        <p:tgtEl>
                                          <p:spTgt spid="46"/>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2000"/>
                                        <p:tgtEl>
                                          <p:spTgt spid="42"/>
                                        </p:tgtEl>
                                      </p:cBhvr>
                                    </p:animEffect>
                                    <p:set>
                                      <p:cBhvr>
                                        <p:cTn id="67" dur="1" fill="hold">
                                          <p:stCondLst>
                                            <p:cond delay="1999"/>
                                          </p:stCondLst>
                                        </p:cTn>
                                        <p:tgtEl>
                                          <p:spTgt spid="42"/>
                                        </p:tgtEl>
                                        <p:attrNameLst>
                                          <p:attrName>style.visibility</p:attrName>
                                        </p:attrNameLst>
                                      </p:cBhvr>
                                      <p:to>
                                        <p:strVal val="hidden"/>
                                      </p:to>
                                    </p:set>
                                  </p:childTnLst>
                                </p:cTn>
                              </p:par>
                              <p:par>
                                <p:cTn id="68" presetID="64" presetClass="path" presetSubtype="0" accel="50000" decel="50000" fill="hold" grpId="1" nodeType="withEffect">
                                  <p:stCondLst>
                                    <p:cond delay="0"/>
                                  </p:stCondLst>
                                  <p:childTnLst>
                                    <p:animMotion origin="layout" path="M 3.61111E-6 2.96296E-6 L 3.61111E-6 -0.07547 " pathEditMode="relative" rAng="0" ptsTypes="AA">
                                      <p:cBhvr>
                                        <p:cTn id="69" dur="2000" fill="hold"/>
                                        <p:tgtEl>
                                          <p:spTgt spid="43"/>
                                        </p:tgtEl>
                                        <p:attrNameLst>
                                          <p:attrName>ppt_x</p:attrName>
                                          <p:attrName>ppt_y</p:attrName>
                                        </p:attrNameLst>
                                      </p:cBhvr>
                                      <p:rCtr x="0" y="-38"/>
                                    </p:animMotion>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2000"/>
                                        <p:tgtEl>
                                          <p:spTgt spid="48"/>
                                        </p:tgtEl>
                                      </p:cBhvr>
                                    </p:animEffect>
                                  </p:childTnLst>
                                </p:cTn>
                              </p:par>
                            </p:childTnLst>
                          </p:cTn>
                        </p:par>
                        <p:par>
                          <p:cTn id="74" fill="hold">
                            <p:stCondLst>
                              <p:cond delay="4000"/>
                            </p:stCondLst>
                            <p:childTnLst>
                              <p:par>
                                <p:cTn id="75" presetID="6" presetClass="emph" presetSubtype="0" fill="hold" grpId="4" nodeType="afterEffect">
                                  <p:stCondLst>
                                    <p:cond delay="0"/>
                                  </p:stCondLst>
                                  <p:childTnLst>
                                    <p:animScale>
                                      <p:cBhvr>
                                        <p:cTn id="76" dur="2000" fill="hold"/>
                                        <p:tgtEl>
                                          <p:spTgt spid="48"/>
                                        </p:tgtEl>
                                      </p:cBhvr>
                                      <p:by x="1000000" y="1000000"/>
                                    </p:animScale>
                                  </p:childTnLst>
                                </p:cTn>
                              </p:par>
                              <p:par>
                                <p:cTn id="77" presetID="42" presetClass="path" presetSubtype="0" accel="50000" decel="50000" fill="hold" grpId="5" nodeType="withEffect">
                                  <p:stCondLst>
                                    <p:cond delay="0"/>
                                  </p:stCondLst>
                                  <p:childTnLst>
                                    <p:animMotion origin="layout" path="M 3.61111E-6 -0.24074 L 3.61111E-6 -4.81481E-6 " pathEditMode="relative" rAng="0" ptsTypes="AA">
                                      <p:cBhvr>
                                        <p:cTn id="78" dur="2000" fill="hold"/>
                                        <p:tgtEl>
                                          <p:spTgt spid="48"/>
                                        </p:tgtEl>
                                        <p:attrNameLst>
                                          <p:attrName>ppt_x</p:attrName>
                                          <p:attrName>ppt_y</p:attrName>
                                        </p:attrNameLst>
                                      </p:cBhvr>
                                      <p:rCtr x="0" y="120"/>
                                    </p:animMotion>
                                  </p:childTnLst>
                                </p:cTn>
                              </p:par>
                            </p:childTnLst>
                          </p:cTn>
                        </p:par>
                        <p:par>
                          <p:cTn id="79" fill="hold">
                            <p:stCondLst>
                              <p:cond delay="6000"/>
                            </p:stCondLst>
                            <p:childTnLst>
                              <p:par>
                                <p:cTn id="80" presetID="10" presetClass="entr" presetSubtype="0"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2000"/>
                                        <p:tgtEl>
                                          <p:spTgt spid="47"/>
                                        </p:tgtEl>
                                      </p:cBhvr>
                                    </p:animEffect>
                                  </p:childTnLst>
                                </p:cTn>
                              </p:par>
                              <p:par>
                                <p:cTn id="83" presetID="10"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2000"/>
                                        <p:tgtEl>
                                          <p:spTgt spid="41"/>
                                        </p:tgtEl>
                                      </p:cBhvr>
                                    </p:animEffect>
                                  </p:childTnLst>
                                </p:cTn>
                              </p:par>
                            </p:childTnLst>
                          </p:cTn>
                        </p:par>
                        <p:par>
                          <p:cTn id="86" fill="hold">
                            <p:stCondLst>
                              <p:cond delay="8000"/>
                            </p:stCondLst>
                            <p:childTnLst>
                              <p:par>
                                <p:cTn id="87" presetID="10" presetClass="entr" presetSubtype="0"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2000"/>
                                        <p:tgtEl>
                                          <p:spTgt spid="61"/>
                                        </p:tgtEl>
                                      </p:cBhvr>
                                    </p:animEffect>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2000"/>
                                        <p:tgtEl>
                                          <p:spTgt spid="62"/>
                                        </p:tgtEl>
                                      </p:cBhvr>
                                    </p:animEffect>
                                  </p:childTnLst>
                                </p:cTn>
                              </p:par>
                            </p:childTnLst>
                          </p:cTn>
                        </p:par>
                        <p:par>
                          <p:cTn id="94" fill="hold">
                            <p:stCondLst>
                              <p:cond delay="12000"/>
                            </p:stCondLst>
                            <p:childTnLst>
                              <p:par>
                                <p:cTn id="95" presetID="10" presetClass="entr" presetSubtype="0"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2000"/>
                                        <p:tgtEl>
                                          <p:spTgt spid="64"/>
                                        </p:tgtEl>
                                      </p:cBhvr>
                                    </p:animEffect>
                                  </p:childTnLst>
                                </p:cTn>
                              </p:par>
                            </p:childTnLst>
                          </p:cTn>
                        </p:par>
                        <p:par>
                          <p:cTn id="98" fill="hold">
                            <p:stCondLst>
                              <p:cond delay="14000"/>
                            </p:stCondLst>
                            <p:childTnLst>
                              <p:par>
                                <p:cTn id="99" presetID="10" presetClass="entr" presetSubtype="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2000"/>
                                        <p:tgtEl>
                                          <p:spTgt spid="63"/>
                                        </p:tgtEl>
                                      </p:cBhvr>
                                    </p:animEffect>
                                  </p:childTnLst>
                                </p:cTn>
                              </p:par>
                            </p:childTnLst>
                          </p:cTn>
                        </p:par>
                        <p:par>
                          <p:cTn id="102" fill="hold">
                            <p:stCondLst>
                              <p:cond delay="16000"/>
                            </p:stCondLst>
                            <p:childTnLst>
                              <p:par>
                                <p:cTn id="103" presetID="10"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P spid="48" grpId="5" animBg="1"/>
      <p:bldP spid="28" grpId="0" animBg="1"/>
      <p:bldP spid="28" grpId="1" animBg="1"/>
      <p:bldP spid="46" grpId="0" animBg="1"/>
      <p:bldP spid="46" grpId="2" animBg="1"/>
      <p:bldP spid="22" grpId="0" animBg="1"/>
      <p:bldP spid="21" grpId="0" animBg="1"/>
      <p:bldP spid="20" grpId="0" animBg="1"/>
      <p:bldP spid="19" grpId="0" animBg="1"/>
      <p:bldP spid="18" grpId="0" animBg="1"/>
      <p:bldP spid="26" grpId="0" animBg="1"/>
      <p:bldP spid="26" grpId="2" animBg="1"/>
      <p:bldP spid="42" grpId="0" animBg="1"/>
      <p:bldP spid="42" grpId="2" animBg="1"/>
      <p:bldP spid="43" grpId="0" animBg="1"/>
      <p:bldP spid="43" grpId="1" animBg="1"/>
      <p:bldP spid="45" grpId="0" animBg="1"/>
      <p:bldP spid="45" grpId="2" animBg="1"/>
      <p:bldP spid="61" grpId="0" animBg="1"/>
      <p:bldP spid="62" grpId="0" animBg="1"/>
      <p:bldP spid="63" grpId="0" animBg="1"/>
      <p:bldP spid="64" grpId="0" animBg="1"/>
      <p:bldP spid="3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uppieren 51"/>
          <p:cNvGrpSpPr/>
          <p:nvPr/>
        </p:nvGrpSpPr>
        <p:grpSpPr>
          <a:xfrm>
            <a:off x="527125" y="4009729"/>
            <a:ext cx="3059424" cy="1527018"/>
            <a:chOff x="527125" y="4009729"/>
            <a:chExt cx="3059424" cy="1527018"/>
          </a:xfrm>
        </p:grpSpPr>
        <p:sp>
          <p:nvSpPr>
            <p:cNvPr id="48" name="Rechteck 47"/>
            <p:cNvSpPr/>
            <p:nvPr/>
          </p:nvSpPr>
          <p:spPr>
            <a:xfrm>
              <a:off x="527125" y="4009729"/>
              <a:ext cx="3059424" cy="1527018"/>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S3</a:t>
              </a:r>
              <a:endParaRPr lang="de-CH" b="1" dirty="0">
                <a:solidFill>
                  <a:schemeClr val="bg1"/>
                </a:solidFill>
              </a:endParaRPr>
            </a:p>
          </p:txBody>
        </p:sp>
        <p:sp>
          <p:nvSpPr>
            <p:cNvPr id="61" name="Rechteck 60"/>
            <p:cNvSpPr/>
            <p:nvPr/>
          </p:nvSpPr>
          <p:spPr>
            <a:xfrm rot="16200000">
              <a:off x="383203" y="4491117"/>
              <a:ext cx="1042281"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Quelle</a:t>
              </a:r>
              <a:endParaRPr lang="de-CH" b="1" dirty="0">
                <a:solidFill>
                  <a:schemeClr val="bg1"/>
                </a:solidFill>
              </a:endParaRPr>
            </a:p>
          </p:txBody>
        </p:sp>
        <p:sp>
          <p:nvSpPr>
            <p:cNvPr id="62" name="Rechteck 61"/>
            <p:cNvSpPr/>
            <p:nvPr/>
          </p:nvSpPr>
          <p:spPr>
            <a:xfrm rot="16200000">
              <a:off x="745744" y="4491117"/>
              <a:ext cx="1042281"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Ziel</a:t>
              </a:r>
              <a:endParaRPr lang="de-CH" b="1" dirty="0">
                <a:solidFill>
                  <a:schemeClr val="bg1"/>
                </a:solidFill>
              </a:endParaRPr>
            </a:p>
          </p:txBody>
        </p:sp>
        <p:sp>
          <p:nvSpPr>
            <p:cNvPr id="63" name="Rechteck 62"/>
            <p:cNvSpPr/>
            <p:nvPr/>
          </p:nvSpPr>
          <p:spPr>
            <a:xfrm rot="16200000">
              <a:off x="2045530" y="3897133"/>
              <a:ext cx="1042281" cy="1550503"/>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Daten</a:t>
              </a:r>
              <a:endParaRPr lang="de-CH" b="1" dirty="0">
                <a:solidFill>
                  <a:schemeClr val="bg1"/>
                </a:solidFill>
              </a:endParaRPr>
            </a:p>
          </p:txBody>
        </p:sp>
        <p:sp>
          <p:nvSpPr>
            <p:cNvPr id="64" name="Rechteck 63"/>
            <p:cNvSpPr/>
            <p:nvPr/>
          </p:nvSpPr>
          <p:spPr>
            <a:xfrm rot="16200000">
              <a:off x="1089008" y="4491117"/>
              <a:ext cx="1042281"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err="1" smtClean="0">
                  <a:solidFill>
                    <a:schemeClr val="bg1"/>
                  </a:solidFill>
                </a:rPr>
                <a:t>Laufnr</a:t>
              </a:r>
              <a:r>
                <a:rPr lang="de-CH" b="1" dirty="0" smtClean="0">
                  <a:solidFill>
                    <a:schemeClr val="bg1"/>
                  </a:solidFill>
                </a:rPr>
                <a:t>.</a:t>
              </a:r>
              <a:endParaRPr lang="de-CH" b="1" dirty="0">
                <a:solidFill>
                  <a:schemeClr val="bg1"/>
                </a:solidFill>
              </a:endParaRPr>
            </a:p>
          </p:txBody>
        </p:sp>
        <p:sp>
          <p:nvSpPr>
            <p:cNvPr id="39" name="Textfeld 38"/>
            <p:cNvSpPr txBox="1"/>
            <p:nvPr/>
          </p:nvSpPr>
          <p:spPr>
            <a:xfrm>
              <a:off x="1152525" y="5167414"/>
              <a:ext cx="1580042" cy="369332"/>
            </a:xfrm>
            <a:prstGeom prst="rect">
              <a:avLst/>
            </a:prstGeom>
            <a:noFill/>
          </p:spPr>
          <p:txBody>
            <a:bodyPr wrap="square" rtlCol="0">
              <a:spAutoFit/>
            </a:bodyPr>
            <a:lstStyle/>
            <a:p>
              <a:pPr algn="ctr"/>
              <a:r>
                <a:rPr lang="de-CH" b="1" dirty="0" smtClean="0">
                  <a:solidFill>
                    <a:schemeClr val="bg1"/>
                  </a:solidFill>
                </a:rPr>
                <a:t>TCP-Paket</a:t>
              </a:r>
            </a:p>
          </p:txBody>
        </p:sp>
      </p:grpSp>
      <p:sp>
        <p:nvSpPr>
          <p:cNvPr id="51" name="Rechteck 50"/>
          <p:cNvSpPr/>
          <p:nvPr/>
        </p:nvSpPr>
        <p:spPr>
          <a:xfrm>
            <a:off x="5883965" y="4273826"/>
            <a:ext cx="3756992" cy="188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Freihandform 46"/>
          <p:cNvSpPr/>
          <p:nvPr/>
        </p:nvSpPr>
        <p:spPr>
          <a:xfrm>
            <a:off x="5868692" y="2567553"/>
            <a:ext cx="3512949" cy="1740976"/>
          </a:xfrm>
          <a:custGeom>
            <a:avLst/>
            <a:gdLst>
              <a:gd name="connsiteX0" fmla="*/ 0 w 3512949"/>
              <a:gd name="connsiteY0" fmla="*/ 1338020 h 1740976"/>
              <a:gd name="connsiteX1" fmla="*/ 2262752 w 3512949"/>
              <a:gd name="connsiteY1" fmla="*/ 10332 h 1740976"/>
              <a:gd name="connsiteX2" fmla="*/ 3502616 w 3512949"/>
              <a:gd name="connsiteY2" fmla="*/ 0 h 1740976"/>
              <a:gd name="connsiteX3" fmla="*/ 3512949 w 3512949"/>
              <a:gd name="connsiteY3" fmla="*/ 1730644 h 1740976"/>
              <a:gd name="connsiteX4" fmla="*/ 738752 w 3512949"/>
              <a:gd name="connsiteY4" fmla="*/ 1740976 h 1740976"/>
              <a:gd name="connsiteX5" fmla="*/ 0 w 3512949"/>
              <a:gd name="connsiteY5" fmla="*/ 1338020 h 17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949" h="1740976">
                <a:moveTo>
                  <a:pt x="0" y="1338020"/>
                </a:moveTo>
                <a:lnTo>
                  <a:pt x="2262752" y="10332"/>
                </a:lnTo>
                <a:lnTo>
                  <a:pt x="3502616" y="0"/>
                </a:lnTo>
                <a:cubicBezTo>
                  <a:pt x="3506060" y="576881"/>
                  <a:pt x="3509505" y="1153763"/>
                  <a:pt x="3512949" y="1730644"/>
                </a:cubicBezTo>
                <a:lnTo>
                  <a:pt x="738752" y="1740976"/>
                </a:lnTo>
                <a:lnTo>
                  <a:pt x="0" y="1338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Transportschicht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40" name="Rechteck 39"/>
          <p:cNvSpPr/>
          <p:nvPr/>
        </p:nvSpPr>
        <p:spPr>
          <a:xfrm>
            <a:off x="5856766" y="295200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Transport</a:t>
            </a:r>
          </a:p>
        </p:txBody>
      </p:sp>
      <p:sp>
        <p:nvSpPr>
          <p:cNvPr id="41" name="Rechteck 40"/>
          <p:cNvSpPr/>
          <p:nvPr/>
        </p:nvSpPr>
        <p:spPr>
          <a:xfrm>
            <a:off x="5890544" y="4650038"/>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Netzwerk</a:t>
            </a:r>
          </a:p>
        </p:txBody>
      </p:sp>
      <p:sp>
        <p:nvSpPr>
          <p:cNvPr id="50" name="Pfeil nach oben und unten 49"/>
          <p:cNvSpPr/>
          <p:nvPr/>
        </p:nvSpPr>
        <p:spPr>
          <a:xfrm rot="10800000">
            <a:off x="8166106" y="3545115"/>
            <a:ext cx="571683" cy="740572"/>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Abgerundetes Rechteck 25"/>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27" name="Abgerundetes Rechteck 26">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28" name="Abgerundetes Rechteck 27"/>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29" name="Abgerundetes Rechteck 28"/>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30" name="Abgerundetes Rechteck 2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2" name="Abgerundetes Rechteck 4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7.77778E-6 C 0.01285 -0.07476 0.0257 -0.14953 0.05504 -0.20231 C 0.08438 -0.25509 0.12847 -0.29328 0.17587 -0.31712 C 0.22326 -0.34097 0.27552 -0.36296 0.33958 -0.3449 C 0.40365 -0.32684 0.46528 -0.27175 0.56024 -0.20925 C 0.65504 -0.14675 0.78177 -0.05856 0.90851 0.02987 " pathEditMode="relative" ptsTypes="aaaaaA">
                                      <p:cBhvr>
                                        <p:cTn id="6" dur="5000" fill="hold"/>
                                        <p:tgtEl>
                                          <p:spTgt spid="52"/>
                                        </p:tgtEl>
                                        <p:attrNameLst>
                                          <p:attrName>ppt_x</p:attrName>
                                          <p:attrName>ppt_y</p:attrName>
                                        </p:attrNameLst>
                                      </p:cBhvr>
                                    </p:animMotion>
                                  </p:childTnLst>
                                </p:cTn>
                              </p:par>
                              <p:par>
                                <p:cTn id="7" presetID="6" presetClass="emph" presetSubtype="0" fill="hold" nodeType="withEffect">
                                  <p:stCondLst>
                                    <p:cond delay="1000"/>
                                  </p:stCondLst>
                                  <p:childTnLst>
                                    <p:animScale>
                                      <p:cBhvr>
                                        <p:cTn id="8" dur="5000" fill="hold"/>
                                        <p:tgtEl>
                                          <p:spTgt spid="52"/>
                                        </p:tgtEl>
                                      </p:cBhvr>
                                      <p:by x="25000" y="25000"/>
                                    </p:animScale>
                                  </p:childTnLst>
                                </p:cTn>
                              </p:par>
                            </p:childTnLst>
                          </p:cTn>
                        </p:par>
                        <p:par>
                          <p:cTn id="9" fill="hold">
                            <p:stCondLst>
                              <p:cond delay="6000"/>
                            </p:stCondLst>
                            <p:childTnLst>
                              <p:par>
                                <p:cTn id="10" presetID="10" presetClass="entr" presetSubtype="0"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0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p:cNvSpPr/>
          <p:nvPr/>
        </p:nvSpPr>
        <p:spPr>
          <a:xfrm>
            <a:off x="712525" y="3078578"/>
            <a:ext cx="3843439" cy="1517172"/>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22" name="Rechteck 21"/>
          <p:cNvSpPr/>
          <p:nvPr/>
        </p:nvSpPr>
        <p:spPr>
          <a:xfrm>
            <a:off x="4293973" y="4592704"/>
            <a:ext cx="3059327" cy="952501"/>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Physikalisch</a:t>
            </a:r>
          </a:p>
        </p:txBody>
      </p:sp>
      <p:sp>
        <p:nvSpPr>
          <p:cNvPr id="21" name="Rechteck 20"/>
          <p:cNvSpPr/>
          <p:nvPr/>
        </p:nvSpPr>
        <p:spPr>
          <a:xfrm>
            <a:off x="4293973" y="3755472"/>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Data Link</a:t>
            </a:r>
          </a:p>
        </p:txBody>
      </p:sp>
      <p:sp>
        <p:nvSpPr>
          <p:cNvPr id="20" name="Rechteck 19"/>
          <p:cNvSpPr/>
          <p:nvPr/>
        </p:nvSpPr>
        <p:spPr>
          <a:xfrm>
            <a:off x="4293973" y="2918241"/>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Netzwerk</a:t>
            </a:r>
          </a:p>
        </p:txBody>
      </p:sp>
      <p:sp>
        <p:nvSpPr>
          <p:cNvPr id="19" name="Rechteck 18"/>
          <p:cNvSpPr/>
          <p:nvPr/>
        </p:nvSpPr>
        <p:spPr>
          <a:xfrm>
            <a:off x="4293973" y="208101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Transport</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Netzwerkschicht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Rechteck 17"/>
          <p:cNvSpPr/>
          <p:nvPr/>
        </p:nvSpPr>
        <p:spPr>
          <a:xfrm>
            <a:off x="4293973" y="1243779"/>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Anwendung</a:t>
            </a:r>
          </a:p>
        </p:txBody>
      </p:sp>
      <p:sp>
        <p:nvSpPr>
          <p:cNvPr id="60" name="Textfeld 59"/>
          <p:cNvSpPr txBox="1"/>
          <p:nvPr/>
        </p:nvSpPr>
        <p:spPr>
          <a:xfrm>
            <a:off x="1951812" y="4134977"/>
            <a:ext cx="1580042" cy="369332"/>
          </a:xfrm>
          <a:prstGeom prst="rect">
            <a:avLst/>
          </a:prstGeom>
          <a:noFill/>
        </p:spPr>
        <p:txBody>
          <a:bodyPr wrap="square" rtlCol="0">
            <a:spAutoFit/>
          </a:bodyPr>
          <a:lstStyle/>
          <a:p>
            <a:pPr algn="ctr"/>
            <a:r>
              <a:rPr lang="de-CH" b="1" dirty="0" smtClean="0">
                <a:solidFill>
                  <a:schemeClr val="bg1"/>
                </a:solidFill>
              </a:rPr>
              <a:t>IP-Paket</a:t>
            </a:r>
          </a:p>
        </p:txBody>
      </p:sp>
      <p:grpSp>
        <p:nvGrpSpPr>
          <p:cNvPr id="45" name="Gruppieren 44"/>
          <p:cNvGrpSpPr/>
          <p:nvPr/>
        </p:nvGrpSpPr>
        <p:grpSpPr>
          <a:xfrm>
            <a:off x="1344140" y="3195348"/>
            <a:ext cx="3059424" cy="949139"/>
            <a:chOff x="-1792608" y="3872242"/>
            <a:chExt cx="3059424" cy="949139"/>
          </a:xfrm>
        </p:grpSpPr>
        <p:sp>
          <p:nvSpPr>
            <p:cNvPr id="47" name="Rechteck 46"/>
            <p:cNvSpPr/>
            <p:nvPr/>
          </p:nvSpPr>
          <p:spPr>
            <a:xfrm>
              <a:off x="-1792608" y="3872242"/>
              <a:ext cx="3059424" cy="949139"/>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48" name="Rechteck 47"/>
            <p:cNvSpPr/>
            <p:nvPr/>
          </p:nvSpPr>
          <p:spPr>
            <a:xfrm rot="16200000">
              <a:off x="-1635136" y="4052236"/>
              <a:ext cx="43949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Z</a:t>
              </a:r>
              <a:endParaRPr lang="de-CH" b="1" dirty="0">
                <a:solidFill>
                  <a:schemeClr val="bg1"/>
                </a:solidFill>
              </a:endParaRPr>
            </a:p>
          </p:txBody>
        </p:sp>
        <p:sp>
          <p:nvSpPr>
            <p:cNvPr id="50" name="Rechteck 49"/>
            <p:cNvSpPr/>
            <p:nvPr/>
          </p:nvSpPr>
          <p:spPr>
            <a:xfrm rot="16200000">
              <a:off x="-1272595" y="4052236"/>
              <a:ext cx="43949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Q</a:t>
              </a:r>
              <a:endParaRPr lang="de-CH" b="1" dirty="0">
                <a:solidFill>
                  <a:schemeClr val="bg1"/>
                </a:solidFill>
              </a:endParaRPr>
            </a:p>
          </p:txBody>
        </p:sp>
        <p:sp>
          <p:nvSpPr>
            <p:cNvPr id="51" name="Rechteck 50"/>
            <p:cNvSpPr/>
            <p:nvPr/>
          </p:nvSpPr>
          <p:spPr>
            <a:xfrm rot="16200000">
              <a:off x="27193" y="3458252"/>
              <a:ext cx="439492" cy="1550503"/>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
              </a:r>
              <a:endParaRPr lang="de-CH" b="1" dirty="0">
                <a:solidFill>
                  <a:schemeClr val="bg1"/>
                </a:solidFill>
              </a:endParaRPr>
            </a:p>
          </p:txBody>
        </p:sp>
        <p:sp>
          <p:nvSpPr>
            <p:cNvPr id="62" name="Rechteck 61"/>
            <p:cNvSpPr/>
            <p:nvPr/>
          </p:nvSpPr>
          <p:spPr>
            <a:xfrm rot="16200000">
              <a:off x="-929331" y="4052236"/>
              <a:ext cx="43949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L</a:t>
              </a:r>
              <a:endParaRPr lang="de-CH" b="1" dirty="0">
                <a:solidFill>
                  <a:schemeClr val="bg1"/>
                </a:solidFill>
              </a:endParaRPr>
            </a:p>
          </p:txBody>
        </p:sp>
        <p:sp>
          <p:nvSpPr>
            <p:cNvPr id="63" name="Textfeld 62"/>
            <p:cNvSpPr txBox="1"/>
            <p:nvPr/>
          </p:nvSpPr>
          <p:spPr>
            <a:xfrm>
              <a:off x="-1167208" y="4412428"/>
              <a:ext cx="1580042" cy="369332"/>
            </a:xfrm>
            <a:prstGeom prst="rect">
              <a:avLst/>
            </a:prstGeom>
            <a:noFill/>
          </p:spPr>
          <p:txBody>
            <a:bodyPr wrap="square" rtlCol="0">
              <a:spAutoFit/>
            </a:bodyPr>
            <a:lstStyle/>
            <a:p>
              <a:pPr algn="ctr"/>
              <a:r>
                <a:rPr lang="de-CH" b="1" dirty="0" smtClean="0">
                  <a:solidFill>
                    <a:schemeClr val="bg1"/>
                  </a:solidFill>
                </a:rPr>
                <a:t>TCP-Paket</a:t>
              </a:r>
            </a:p>
          </p:txBody>
        </p:sp>
      </p:grpSp>
      <p:sp>
        <p:nvSpPr>
          <p:cNvPr id="64" name="Rechteck 63"/>
          <p:cNvSpPr/>
          <p:nvPr/>
        </p:nvSpPr>
        <p:spPr>
          <a:xfrm rot="16200000">
            <a:off x="442700" y="3673738"/>
            <a:ext cx="1291478" cy="362541"/>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IP-Adresse</a:t>
            </a:r>
            <a:endParaRPr lang="de-CH" b="1" dirty="0">
              <a:solidFill>
                <a:schemeClr val="bg1"/>
              </a:solidFill>
            </a:endParaRPr>
          </a:p>
        </p:txBody>
      </p:sp>
      <p:sp>
        <p:nvSpPr>
          <p:cNvPr id="29" name="Abgerundetes Rechteck 28"/>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30" name="Abgerundetes Rechteck 29">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39" name="Abgerundetes Rechteck 38"/>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0" name="Abgerundetes Rechteck 39"/>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1" name="Abgerundetes Rechteck 4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2" name="Abgerundetes Rechteck 4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8"/>
                                        </p:tgtEl>
                                      </p:cBhvr>
                                    </p:animEffect>
                                    <p:set>
                                      <p:cBhvr>
                                        <p:cTn id="7" dur="1" fill="hold">
                                          <p:stCondLst>
                                            <p:cond delay="29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3000"/>
                                        <p:tgtEl>
                                          <p:spTgt spid="19"/>
                                        </p:tgtEl>
                                      </p:cBhvr>
                                    </p:animEffect>
                                    <p:set>
                                      <p:cBhvr>
                                        <p:cTn id="10" dur="1" fill="hold">
                                          <p:stCondLst>
                                            <p:cond delay="29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3000"/>
                                        <p:tgtEl>
                                          <p:spTgt spid="21"/>
                                        </p:tgtEl>
                                      </p:cBhvr>
                                    </p:animEffect>
                                    <p:set>
                                      <p:cBhvr>
                                        <p:cTn id="13" dur="1" fill="hold">
                                          <p:stCondLst>
                                            <p:cond delay="29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3000"/>
                                        <p:tgtEl>
                                          <p:spTgt spid="22"/>
                                        </p:tgtEl>
                                      </p:cBhvr>
                                    </p:animEffect>
                                    <p:set>
                                      <p:cBhvr>
                                        <p:cTn id="16" dur="1" fill="hold">
                                          <p:stCondLst>
                                            <p:cond delay="2999"/>
                                          </p:stCondLst>
                                        </p:cTn>
                                        <p:tgtEl>
                                          <p:spTgt spid="22"/>
                                        </p:tgtEl>
                                        <p:attrNameLst>
                                          <p:attrName>style.visibility</p:attrName>
                                        </p:attrNameLst>
                                      </p:cBhvr>
                                      <p:to>
                                        <p:strVal val="hidden"/>
                                      </p:to>
                                    </p:set>
                                  </p:childTnLst>
                                </p:cTn>
                              </p:par>
                            </p:childTnLst>
                          </p:cTn>
                        </p:par>
                        <p:par>
                          <p:cTn id="17" fill="hold">
                            <p:stCondLst>
                              <p:cond delay="3000"/>
                            </p:stCondLst>
                            <p:childTnLst>
                              <p:par>
                                <p:cTn id="18" presetID="63" presetClass="path" presetSubtype="0" accel="50000" decel="50000" fill="hold" grpId="0" nodeType="afterEffect">
                                  <p:stCondLst>
                                    <p:cond delay="0"/>
                                  </p:stCondLst>
                                  <p:childTnLst>
                                    <p:animMotion origin="layout" path="M 4.44444E-6 2.59259E-6 L 0.18194 2.59259E-6 " pathEditMode="relative" rAng="0" ptsTypes="AA">
                                      <p:cBhvr>
                                        <p:cTn id="19" dur="2000" fill="hold"/>
                                        <p:tgtEl>
                                          <p:spTgt spid="20"/>
                                        </p:tgtEl>
                                        <p:attrNameLst>
                                          <p:attrName>ppt_x</p:attrName>
                                          <p:attrName>ppt_y</p:attrName>
                                        </p:attrNameLst>
                                      </p:cBhvr>
                                      <p:rCtr x="91"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20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2000"/>
                                        <p:tgtEl>
                                          <p:spTgt spid="6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0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2" grpId="0" animBg="1"/>
      <p:bldP spid="21" grpId="0" animBg="1"/>
      <p:bldP spid="20" grpId="0" animBg="1"/>
      <p:bldP spid="19" grpId="0" animBg="1"/>
      <p:bldP spid="18" grpId="0" animBg="1"/>
      <p:bldP spid="60" grpId="0"/>
      <p:bldP spid="6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ieren 40"/>
          <p:cNvGrpSpPr/>
          <p:nvPr/>
        </p:nvGrpSpPr>
        <p:grpSpPr>
          <a:xfrm>
            <a:off x="712525" y="3078578"/>
            <a:ext cx="3843439" cy="1517172"/>
            <a:chOff x="712525" y="3078578"/>
            <a:chExt cx="3843439" cy="1517172"/>
          </a:xfrm>
        </p:grpSpPr>
        <p:sp>
          <p:nvSpPr>
            <p:cNvPr id="59" name="Rechteck 58"/>
            <p:cNvSpPr/>
            <p:nvPr/>
          </p:nvSpPr>
          <p:spPr>
            <a:xfrm>
              <a:off x="712525" y="3078578"/>
              <a:ext cx="3843439" cy="1517172"/>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29" name="Rechteck 28"/>
            <p:cNvSpPr/>
            <p:nvPr/>
          </p:nvSpPr>
          <p:spPr>
            <a:xfrm>
              <a:off x="3507914" y="3364726"/>
              <a:ext cx="327334" cy="461665"/>
            </a:xfrm>
            <a:prstGeom prst="rect">
              <a:avLst/>
            </a:prstGeom>
          </p:spPr>
          <p:txBody>
            <a:bodyPr wrap="none">
              <a:spAutoFit/>
            </a:bodyPr>
            <a:lstStyle/>
            <a:p>
              <a:r>
                <a:rPr lang="de-CH" sz="2400" b="1" dirty="0" smtClean="0">
                  <a:solidFill>
                    <a:prstClr val="white"/>
                  </a:solidFill>
                </a:rPr>
                <a:t>?</a:t>
              </a:r>
              <a:endParaRPr lang="de-CH" dirty="0"/>
            </a:p>
          </p:txBody>
        </p:sp>
        <p:grpSp>
          <p:nvGrpSpPr>
            <p:cNvPr id="2" name="Gruppieren 41"/>
            <p:cNvGrpSpPr/>
            <p:nvPr/>
          </p:nvGrpSpPr>
          <p:grpSpPr>
            <a:xfrm>
              <a:off x="1344140" y="3195348"/>
              <a:ext cx="3059424" cy="949139"/>
              <a:chOff x="-1792608" y="3872242"/>
              <a:chExt cx="3059424" cy="949139"/>
            </a:xfrm>
          </p:grpSpPr>
          <p:sp>
            <p:nvSpPr>
              <p:cNvPr id="52" name="Rechteck 51"/>
              <p:cNvSpPr/>
              <p:nvPr/>
            </p:nvSpPr>
            <p:spPr>
              <a:xfrm>
                <a:off x="-1792608" y="3872242"/>
                <a:ext cx="3059424" cy="949139"/>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53" name="Rechteck 52"/>
              <p:cNvSpPr/>
              <p:nvPr/>
            </p:nvSpPr>
            <p:spPr>
              <a:xfrm rot="16200000">
                <a:off x="-1635136" y="4052236"/>
                <a:ext cx="43949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Z</a:t>
                </a:r>
                <a:endParaRPr lang="de-CH" b="1" dirty="0">
                  <a:solidFill>
                    <a:schemeClr val="bg1"/>
                  </a:solidFill>
                </a:endParaRPr>
              </a:p>
            </p:txBody>
          </p:sp>
          <p:sp>
            <p:nvSpPr>
              <p:cNvPr id="55" name="Rechteck 54"/>
              <p:cNvSpPr/>
              <p:nvPr/>
            </p:nvSpPr>
            <p:spPr>
              <a:xfrm rot="16200000">
                <a:off x="-1272595" y="4052236"/>
                <a:ext cx="43949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Q</a:t>
                </a:r>
                <a:endParaRPr lang="de-CH" b="1" dirty="0">
                  <a:solidFill>
                    <a:schemeClr val="bg1"/>
                  </a:solidFill>
                </a:endParaRPr>
              </a:p>
            </p:txBody>
          </p:sp>
          <p:sp>
            <p:nvSpPr>
              <p:cNvPr id="56" name="Rechteck 55"/>
              <p:cNvSpPr/>
              <p:nvPr/>
            </p:nvSpPr>
            <p:spPr>
              <a:xfrm rot="16200000">
                <a:off x="27193" y="3458252"/>
                <a:ext cx="439492" cy="1550503"/>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
                </a:r>
                <a:endParaRPr lang="de-CH" b="1" dirty="0">
                  <a:solidFill>
                    <a:schemeClr val="bg1"/>
                  </a:solidFill>
                </a:endParaRPr>
              </a:p>
            </p:txBody>
          </p:sp>
          <p:sp>
            <p:nvSpPr>
              <p:cNvPr id="57" name="Rechteck 56"/>
              <p:cNvSpPr/>
              <p:nvPr/>
            </p:nvSpPr>
            <p:spPr>
              <a:xfrm rot="16200000">
                <a:off x="-929331" y="4052236"/>
                <a:ext cx="43949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L</a:t>
                </a:r>
                <a:endParaRPr lang="de-CH" b="1" dirty="0">
                  <a:solidFill>
                    <a:schemeClr val="bg1"/>
                  </a:solidFill>
                </a:endParaRPr>
              </a:p>
            </p:txBody>
          </p:sp>
          <p:sp>
            <p:nvSpPr>
              <p:cNvPr id="58" name="Textfeld 57"/>
              <p:cNvSpPr txBox="1"/>
              <p:nvPr/>
            </p:nvSpPr>
            <p:spPr>
              <a:xfrm>
                <a:off x="-1167208" y="4412428"/>
                <a:ext cx="1580042" cy="369332"/>
              </a:xfrm>
              <a:prstGeom prst="rect">
                <a:avLst/>
              </a:prstGeom>
              <a:noFill/>
            </p:spPr>
            <p:txBody>
              <a:bodyPr wrap="square" rtlCol="0">
                <a:spAutoFit/>
              </a:bodyPr>
              <a:lstStyle/>
              <a:p>
                <a:pPr algn="ctr"/>
                <a:r>
                  <a:rPr lang="de-CH" b="1" dirty="0" smtClean="0">
                    <a:solidFill>
                      <a:schemeClr val="bg1"/>
                    </a:solidFill>
                  </a:rPr>
                  <a:t>TCP-Paket</a:t>
                </a:r>
              </a:p>
            </p:txBody>
          </p:sp>
        </p:grpSp>
        <p:sp>
          <p:nvSpPr>
            <p:cNvPr id="60" name="Textfeld 59"/>
            <p:cNvSpPr txBox="1"/>
            <p:nvPr/>
          </p:nvSpPr>
          <p:spPr>
            <a:xfrm>
              <a:off x="1951812" y="4134977"/>
              <a:ext cx="1580042" cy="369332"/>
            </a:xfrm>
            <a:prstGeom prst="rect">
              <a:avLst/>
            </a:prstGeom>
            <a:noFill/>
          </p:spPr>
          <p:txBody>
            <a:bodyPr wrap="square" rtlCol="0">
              <a:spAutoFit/>
            </a:bodyPr>
            <a:lstStyle/>
            <a:p>
              <a:pPr algn="ctr"/>
              <a:r>
                <a:rPr lang="de-CH" b="1" dirty="0" smtClean="0">
                  <a:solidFill>
                    <a:schemeClr val="bg1"/>
                  </a:solidFill>
                </a:rPr>
                <a:t>IP-Paket</a:t>
              </a:r>
            </a:p>
          </p:txBody>
        </p:sp>
        <p:sp>
          <p:nvSpPr>
            <p:cNvPr id="61" name="Rechteck 60"/>
            <p:cNvSpPr/>
            <p:nvPr/>
          </p:nvSpPr>
          <p:spPr>
            <a:xfrm rot="16200000">
              <a:off x="442700" y="3673738"/>
              <a:ext cx="1291478" cy="362541"/>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IP-Adresse</a:t>
              </a:r>
              <a:endParaRPr lang="de-CH" b="1" dirty="0">
                <a:solidFill>
                  <a:schemeClr val="bg1"/>
                </a:solidFill>
              </a:endParaRPr>
            </a:p>
          </p:txBody>
        </p:sp>
      </p:grpSp>
      <p:sp>
        <p:nvSpPr>
          <p:cNvPr id="42" name="Rechteck 41"/>
          <p:cNvSpPr/>
          <p:nvPr/>
        </p:nvSpPr>
        <p:spPr>
          <a:xfrm>
            <a:off x="5883965" y="4273826"/>
            <a:ext cx="3756992" cy="188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Freihandform 42"/>
          <p:cNvSpPr/>
          <p:nvPr/>
        </p:nvSpPr>
        <p:spPr>
          <a:xfrm>
            <a:off x="5868692" y="2567553"/>
            <a:ext cx="3512949" cy="1740976"/>
          </a:xfrm>
          <a:custGeom>
            <a:avLst/>
            <a:gdLst>
              <a:gd name="connsiteX0" fmla="*/ 0 w 3512949"/>
              <a:gd name="connsiteY0" fmla="*/ 1338020 h 1740976"/>
              <a:gd name="connsiteX1" fmla="*/ 2262752 w 3512949"/>
              <a:gd name="connsiteY1" fmla="*/ 10332 h 1740976"/>
              <a:gd name="connsiteX2" fmla="*/ 3502616 w 3512949"/>
              <a:gd name="connsiteY2" fmla="*/ 0 h 1740976"/>
              <a:gd name="connsiteX3" fmla="*/ 3512949 w 3512949"/>
              <a:gd name="connsiteY3" fmla="*/ 1730644 h 1740976"/>
              <a:gd name="connsiteX4" fmla="*/ 738752 w 3512949"/>
              <a:gd name="connsiteY4" fmla="*/ 1740976 h 1740976"/>
              <a:gd name="connsiteX5" fmla="*/ 0 w 3512949"/>
              <a:gd name="connsiteY5" fmla="*/ 1338020 h 17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949" h="1740976">
                <a:moveTo>
                  <a:pt x="0" y="1338020"/>
                </a:moveTo>
                <a:lnTo>
                  <a:pt x="2262752" y="10332"/>
                </a:lnTo>
                <a:lnTo>
                  <a:pt x="3502616" y="0"/>
                </a:lnTo>
                <a:cubicBezTo>
                  <a:pt x="3506060" y="576881"/>
                  <a:pt x="3509505" y="1153763"/>
                  <a:pt x="3512949" y="1730644"/>
                </a:cubicBezTo>
                <a:lnTo>
                  <a:pt x="738752" y="1740976"/>
                </a:lnTo>
                <a:lnTo>
                  <a:pt x="0" y="1338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Netzwerkschicht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30" name="Rechteck 29"/>
          <p:cNvSpPr/>
          <p:nvPr/>
        </p:nvSpPr>
        <p:spPr>
          <a:xfrm>
            <a:off x="5856766" y="295200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Netzwerk</a:t>
            </a:r>
          </a:p>
        </p:txBody>
      </p:sp>
      <p:sp>
        <p:nvSpPr>
          <p:cNvPr id="39" name="Rechteck 38"/>
          <p:cNvSpPr/>
          <p:nvPr/>
        </p:nvSpPr>
        <p:spPr>
          <a:xfrm>
            <a:off x="5890544" y="4650038"/>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Data Link</a:t>
            </a:r>
          </a:p>
        </p:txBody>
      </p:sp>
      <p:sp>
        <p:nvSpPr>
          <p:cNvPr id="40" name="Pfeil nach oben und unten 39"/>
          <p:cNvSpPr/>
          <p:nvPr/>
        </p:nvSpPr>
        <p:spPr>
          <a:xfrm rot="10800000">
            <a:off x="8166106" y="3545115"/>
            <a:ext cx="571683" cy="740572"/>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5" name="Abgerundetes Rechteck 4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6" name="Abgerundetes Rechteck 4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7" name="Abgerundetes Rechteck 4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8" name="Abgerundetes Rechteck 4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50" name="Abgerundetes Rechteck 4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1" name="Abgerundetes Rechteck 50"/>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1.85185E-6 C 0.03611 -0.06944 0.0724 -0.13889 0.11198 -0.1794 C 0.15156 -0.2199 0.19445 -0.23889 0.23785 -0.24375 C 0.28125 -0.24861 0.33264 -0.23032 0.3724 -0.20926 C 0.41216 -0.18819 0.40209 -0.17338 0.47587 -0.11736 C 0.54966 -0.06134 0.68247 0.03241 0.81545 0.12639 " pathEditMode="relative" ptsTypes="aaaaaA">
                                      <p:cBhvr>
                                        <p:cTn id="6" dur="5000" fill="hold"/>
                                        <p:tgtEl>
                                          <p:spTgt spid="41"/>
                                        </p:tgtEl>
                                        <p:attrNameLst>
                                          <p:attrName>ppt_x</p:attrName>
                                          <p:attrName>ppt_y</p:attrName>
                                        </p:attrNameLst>
                                      </p:cBhvr>
                                    </p:animMotion>
                                  </p:childTnLst>
                                </p:cTn>
                              </p:par>
                              <p:par>
                                <p:cTn id="7" presetID="6" presetClass="emph" presetSubtype="0" fill="hold" nodeType="withEffect">
                                  <p:stCondLst>
                                    <p:cond delay="1000"/>
                                  </p:stCondLst>
                                  <p:childTnLst>
                                    <p:animScale>
                                      <p:cBhvr>
                                        <p:cTn id="8" dur="5000" fill="hold"/>
                                        <p:tgtEl>
                                          <p:spTgt spid="41"/>
                                        </p:tgtEl>
                                      </p:cBhvr>
                                      <p:by x="30000" y="30000"/>
                                    </p:animScale>
                                  </p:childTnLst>
                                </p:cTn>
                              </p:par>
                            </p:childTnLst>
                          </p:cTn>
                        </p:par>
                        <p:par>
                          <p:cTn id="9" fill="hold">
                            <p:stCondLst>
                              <p:cond delay="6000"/>
                            </p:stCondLst>
                            <p:childTnLst>
                              <p:par>
                                <p:cTn id="10" presetID="10"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0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p:cNvSpPr/>
          <p:nvPr/>
        </p:nvSpPr>
        <p:spPr>
          <a:xfrm>
            <a:off x="825388" y="2520805"/>
            <a:ext cx="4678799" cy="1698915"/>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22" name="Rechteck 21"/>
          <p:cNvSpPr/>
          <p:nvPr/>
        </p:nvSpPr>
        <p:spPr>
          <a:xfrm>
            <a:off x="4293973" y="4592704"/>
            <a:ext cx="3059327" cy="952501"/>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Physikalisch</a:t>
            </a:r>
          </a:p>
        </p:txBody>
      </p:sp>
      <p:sp>
        <p:nvSpPr>
          <p:cNvPr id="21" name="Rechteck 20"/>
          <p:cNvSpPr/>
          <p:nvPr/>
        </p:nvSpPr>
        <p:spPr>
          <a:xfrm>
            <a:off x="4293973" y="3755472"/>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Data Link</a:t>
            </a:r>
          </a:p>
        </p:txBody>
      </p:sp>
      <p:sp>
        <p:nvSpPr>
          <p:cNvPr id="20" name="Rechteck 19"/>
          <p:cNvSpPr/>
          <p:nvPr/>
        </p:nvSpPr>
        <p:spPr>
          <a:xfrm>
            <a:off x="4293973" y="2918241"/>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Netzwerk</a:t>
            </a:r>
          </a:p>
        </p:txBody>
      </p:sp>
      <p:sp>
        <p:nvSpPr>
          <p:cNvPr id="19" name="Rechteck 18"/>
          <p:cNvSpPr/>
          <p:nvPr/>
        </p:nvSpPr>
        <p:spPr>
          <a:xfrm>
            <a:off x="4293973" y="208101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Transport</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0" y="511019"/>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Data-Sicherungs-Schicht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Rechteck 17"/>
          <p:cNvSpPr/>
          <p:nvPr/>
        </p:nvSpPr>
        <p:spPr>
          <a:xfrm>
            <a:off x="4293973" y="1243779"/>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Anwendung</a:t>
            </a:r>
          </a:p>
        </p:txBody>
      </p:sp>
      <p:sp>
        <p:nvSpPr>
          <p:cNvPr id="51" name="Rechteck 50"/>
          <p:cNvSpPr/>
          <p:nvPr/>
        </p:nvSpPr>
        <p:spPr>
          <a:xfrm rot="16200000">
            <a:off x="563940" y="3199117"/>
            <a:ext cx="1297669" cy="36254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MAC-Adr.</a:t>
            </a:r>
            <a:endParaRPr lang="de-CH" b="1" dirty="0">
              <a:solidFill>
                <a:schemeClr val="bg1"/>
              </a:solidFill>
            </a:endParaRPr>
          </a:p>
        </p:txBody>
      </p:sp>
      <p:sp>
        <p:nvSpPr>
          <p:cNvPr id="52" name="Textfeld 51"/>
          <p:cNvSpPr txBox="1"/>
          <p:nvPr/>
        </p:nvSpPr>
        <p:spPr>
          <a:xfrm>
            <a:off x="2662463" y="3865210"/>
            <a:ext cx="1580042" cy="369332"/>
          </a:xfrm>
          <a:prstGeom prst="rect">
            <a:avLst/>
          </a:prstGeom>
          <a:noFill/>
        </p:spPr>
        <p:txBody>
          <a:bodyPr wrap="square" rtlCol="0">
            <a:spAutoFit/>
          </a:bodyPr>
          <a:lstStyle/>
          <a:p>
            <a:pPr algn="ctr"/>
            <a:r>
              <a:rPr lang="de-CH" b="1" dirty="0" smtClean="0">
                <a:solidFill>
                  <a:schemeClr val="bg1"/>
                </a:solidFill>
              </a:rPr>
              <a:t>MAC-Paket</a:t>
            </a:r>
          </a:p>
        </p:txBody>
      </p:sp>
      <p:grpSp>
        <p:nvGrpSpPr>
          <p:cNvPr id="65" name="Gruppieren 64"/>
          <p:cNvGrpSpPr/>
          <p:nvPr/>
        </p:nvGrpSpPr>
        <p:grpSpPr>
          <a:xfrm>
            <a:off x="1487225" y="2709478"/>
            <a:ext cx="3843439" cy="1173813"/>
            <a:chOff x="-4392875" y="3223683"/>
            <a:chExt cx="3843439" cy="1173813"/>
          </a:xfrm>
        </p:grpSpPr>
        <p:sp>
          <p:nvSpPr>
            <p:cNvPr id="54" name="Rechteck 53"/>
            <p:cNvSpPr/>
            <p:nvPr/>
          </p:nvSpPr>
          <p:spPr>
            <a:xfrm>
              <a:off x="-4392875" y="3223683"/>
              <a:ext cx="3843439" cy="1173813"/>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55" name="Rechteck 54"/>
            <p:cNvSpPr/>
            <p:nvPr/>
          </p:nvSpPr>
          <p:spPr>
            <a:xfrm>
              <a:off x="-1597486" y="3509831"/>
              <a:ext cx="327334" cy="461665"/>
            </a:xfrm>
            <a:prstGeom prst="rect">
              <a:avLst/>
            </a:prstGeom>
          </p:spPr>
          <p:txBody>
            <a:bodyPr wrap="none">
              <a:spAutoFit/>
            </a:bodyPr>
            <a:lstStyle/>
            <a:p>
              <a:r>
                <a:rPr lang="de-CH" sz="2400" b="1" dirty="0" smtClean="0">
                  <a:solidFill>
                    <a:prstClr val="white"/>
                  </a:solidFill>
                </a:rPr>
                <a:t>?</a:t>
              </a:r>
              <a:endParaRPr lang="de-CH" dirty="0"/>
            </a:p>
          </p:txBody>
        </p:sp>
        <p:sp>
          <p:nvSpPr>
            <p:cNvPr id="59" name="Rechteck 58"/>
            <p:cNvSpPr/>
            <p:nvPr/>
          </p:nvSpPr>
          <p:spPr>
            <a:xfrm>
              <a:off x="-3761260" y="3340454"/>
              <a:ext cx="3059424" cy="715016"/>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60" name="Rechteck 59"/>
            <p:cNvSpPr/>
            <p:nvPr/>
          </p:nvSpPr>
          <p:spPr>
            <a:xfrm rot="16200000">
              <a:off x="-3506758"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Z</a:t>
              </a:r>
              <a:endParaRPr lang="de-CH" b="1" dirty="0">
                <a:solidFill>
                  <a:schemeClr val="bg1"/>
                </a:solidFill>
              </a:endParaRPr>
            </a:p>
          </p:txBody>
        </p:sp>
        <p:sp>
          <p:nvSpPr>
            <p:cNvPr id="61" name="Rechteck 60"/>
            <p:cNvSpPr/>
            <p:nvPr/>
          </p:nvSpPr>
          <p:spPr>
            <a:xfrm rot="16200000">
              <a:off x="-3144217"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Q</a:t>
              </a:r>
              <a:endParaRPr lang="de-CH" b="1" dirty="0">
                <a:solidFill>
                  <a:schemeClr val="bg1"/>
                </a:solidFill>
              </a:endParaRPr>
            </a:p>
          </p:txBody>
        </p:sp>
        <p:sp>
          <p:nvSpPr>
            <p:cNvPr id="62" name="Rechteck 61"/>
            <p:cNvSpPr/>
            <p:nvPr/>
          </p:nvSpPr>
          <p:spPr>
            <a:xfrm rot="16200000">
              <a:off x="-1844430" y="2829433"/>
              <a:ext cx="245433" cy="1550503"/>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
              </a:r>
              <a:endParaRPr lang="de-CH" b="1" dirty="0">
                <a:solidFill>
                  <a:schemeClr val="bg1"/>
                </a:solidFill>
              </a:endParaRPr>
            </a:p>
          </p:txBody>
        </p:sp>
        <p:sp>
          <p:nvSpPr>
            <p:cNvPr id="63" name="Rechteck 62"/>
            <p:cNvSpPr/>
            <p:nvPr/>
          </p:nvSpPr>
          <p:spPr>
            <a:xfrm rot="16200000">
              <a:off x="-2800953"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L</a:t>
              </a:r>
              <a:endParaRPr lang="de-CH" b="1" dirty="0">
                <a:solidFill>
                  <a:schemeClr val="bg1"/>
                </a:solidFill>
              </a:endParaRPr>
            </a:p>
          </p:txBody>
        </p:sp>
        <p:sp>
          <p:nvSpPr>
            <p:cNvPr id="64" name="Textfeld 63"/>
            <p:cNvSpPr txBox="1"/>
            <p:nvPr/>
          </p:nvSpPr>
          <p:spPr>
            <a:xfrm>
              <a:off x="-3135860" y="3678219"/>
              <a:ext cx="1580042" cy="369332"/>
            </a:xfrm>
            <a:prstGeom prst="rect">
              <a:avLst/>
            </a:prstGeom>
            <a:noFill/>
          </p:spPr>
          <p:txBody>
            <a:bodyPr wrap="square" rtlCol="0">
              <a:spAutoFit/>
            </a:bodyPr>
            <a:lstStyle/>
            <a:p>
              <a:pPr algn="ctr"/>
              <a:r>
                <a:rPr lang="de-CH" b="1" dirty="0" smtClean="0">
                  <a:solidFill>
                    <a:schemeClr val="bg1"/>
                  </a:solidFill>
                </a:rPr>
                <a:t>TCP-Paket</a:t>
              </a:r>
            </a:p>
          </p:txBody>
        </p:sp>
        <p:sp>
          <p:nvSpPr>
            <p:cNvPr id="57" name="Textfeld 56"/>
            <p:cNvSpPr txBox="1"/>
            <p:nvPr/>
          </p:nvSpPr>
          <p:spPr>
            <a:xfrm>
              <a:off x="-3153588" y="4014842"/>
              <a:ext cx="1580042" cy="369332"/>
            </a:xfrm>
            <a:prstGeom prst="rect">
              <a:avLst/>
            </a:prstGeom>
            <a:noFill/>
          </p:spPr>
          <p:txBody>
            <a:bodyPr wrap="square" rtlCol="0">
              <a:spAutoFit/>
            </a:bodyPr>
            <a:lstStyle/>
            <a:p>
              <a:pPr algn="ctr"/>
              <a:r>
                <a:rPr lang="de-CH" b="1" dirty="0" smtClean="0">
                  <a:solidFill>
                    <a:schemeClr val="bg1"/>
                  </a:solidFill>
                </a:rPr>
                <a:t>IP-Paket</a:t>
              </a:r>
            </a:p>
          </p:txBody>
        </p:sp>
        <p:sp>
          <p:nvSpPr>
            <p:cNvPr id="58" name="Rechteck 57"/>
            <p:cNvSpPr/>
            <p:nvPr/>
          </p:nvSpPr>
          <p:spPr>
            <a:xfrm rot="16200000">
              <a:off x="-4475700" y="3631842"/>
              <a:ext cx="917478" cy="362541"/>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IP-A</a:t>
              </a:r>
              <a:endParaRPr lang="de-CH" b="1" dirty="0">
                <a:solidFill>
                  <a:schemeClr val="bg1"/>
                </a:solidFill>
              </a:endParaRPr>
            </a:p>
          </p:txBody>
        </p:sp>
      </p:grpSp>
      <p:sp>
        <p:nvSpPr>
          <p:cNvPr id="39" name="Abgerundetes Rechteck 38"/>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0" name="Abgerundetes Rechteck 39">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1" name="Abgerundetes Rechteck 40"/>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2" name="Abgerundetes Rechteck 41"/>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3" name="Abgerundetes Rechteck 42"/>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5" name="Abgerundetes Rechteck 44"/>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9"/>
                                        </p:tgtEl>
                                      </p:cBhvr>
                                    </p:animEffect>
                                    <p:set>
                                      <p:cBhvr>
                                        <p:cTn id="7" dur="1" fill="hold">
                                          <p:stCondLst>
                                            <p:cond delay="29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8"/>
                                        </p:tgtEl>
                                      </p:cBhvr>
                                    </p:animEffect>
                                    <p:set>
                                      <p:cBhvr>
                                        <p:cTn id="10" dur="1" fill="hold">
                                          <p:stCondLst>
                                            <p:cond delay="19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3000"/>
                                        <p:tgtEl>
                                          <p:spTgt spid="20"/>
                                        </p:tgtEl>
                                      </p:cBhvr>
                                    </p:animEffect>
                                    <p:set>
                                      <p:cBhvr>
                                        <p:cTn id="13" dur="1" fill="hold">
                                          <p:stCondLst>
                                            <p:cond delay="2999"/>
                                          </p:stCondLst>
                                        </p:cTn>
                                        <p:tgtEl>
                                          <p:spTgt spid="20"/>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3000"/>
                                        <p:tgtEl>
                                          <p:spTgt spid="20"/>
                                        </p:tgtEl>
                                      </p:cBhvr>
                                    </p:animEffect>
                                    <p:set>
                                      <p:cBhvr>
                                        <p:cTn id="16" dur="1" fill="hold">
                                          <p:stCondLst>
                                            <p:cond delay="2999"/>
                                          </p:stCondLst>
                                        </p:cTn>
                                        <p:tgtEl>
                                          <p:spTgt spid="2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3000"/>
                                        <p:tgtEl>
                                          <p:spTgt spid="22"/>
                                        </p:tgtEl>
                                      </p:cBhvr>
                                    </p:animEffect>
                                    <p:set>
                                      <p:cBhvr>
                                        <p:cTn id="19" dur="1" fill="hold">
                                          <p:stCondLst>
                                            <p:cond delay="2999"/>
                                          </p:stCondLst>
                                        </p:cTn>
                                        <p:tgtEl>
                                          <p:spTgt spid="22"/>
                                        </p:tgtEl>
                                        <p:attrNameLst>
                                          <p:attrName>style.visibility</p:attrName>
                                        </p:attrNameLst>
                                      </p:cBhvr>
                                      <p:to>
                                        <p:strVal val="hidden"/>
                                      </p:to>
                                    </p:set>
                                  </p:childTnLst>
                                </p:cTn>
                              </p:par>
                            </p:childTnLst>
                          </p:cTn>
                        </p:par>
                        <p:par>
                          <p:cTn id="20" fill="hold">
                            <p:stCondLst>
                              <p:cond delay="3000"/>
                            </p:stCondLst>
                            <p:childTnLst>
                              <p:par>
                                <p:cTn id="21" presetID="56" presetClass="path" presetSubtype="0" accel="50000" decel="50000" fill="hold" grpId="0" nodeType="afterEffect">
                                  <p:stCondLst>
                                    <p:cond delay="0"/>
                                  </p:stCondLst>
                                  <p:childTnLst>
                                    <p:animMotion origin="layout" path="M 4.44444E-6 3.7037E-7 L 0.18194 -0.11713 " pathEditMode="relative" rAng="0" ptsTypes="AA">
                                      <p:cBhvr>
                                        <p:cTn id="22" dur="2000" fill="hold"/>
                                        <p:tgtEl>
                                          <p:spTgt spid="21"/>
                                        </p:tgtEl>
                                        <p:attrNameLst>
                                          <p:attrName>ppt_x</p:attrName>
                                          <p:attrName>ppt_y</p:attrName>
                                        </p:attrNameLst>
                                      </p:cBhvr>
                                      <p:rCtr x="9100" y="-590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20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20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p:bldP spid="22" grpId="0" animBg="1"/>
      <p:bldP spid="21" grpId="0" animBg="1"/>
      <p:bldP spid="20" grpId="0" animBg="1"/>
      <p:bldP spid="20" grpId="1" animBg="1"/>
      <p:bldP spid="19" grpId="0" animBg="1"/>
      <p:bldP spid="18" grpId="0" animBg="1"/>
      <p:bldP spid="5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825388" y="2520805"/>
            <a:ext cx="4678799" cy="1698915"/>
            <a:chOff x="825388" y="2520805"/>
            <a:chExt cx="4678799" cy="1698915"/>
          </a:xfrm>
        </p:grpSpPr>
        <p:sp>
          <p:nvSpPr>
            <p:cNvPr id="16" name="Rechteck 15"/>
            <p:cNvSpPr/>
            <p:nvPr/>
          </p:nvSpPr>
          <p:spPr>
            <a:xfrm>
              <a:off x="825388" y="2520805"/>
              <a:ext cx="4678799" cy="1698915"/>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17" name="Rechteck 16"/>
            <p:cNvSpPr/>
            <p:nvPr/>
          </p:nvSpPr>
          <p:spPr>
            <a:xfrm rot="16200000">
              <a:off x="563940" y="3199117"/>
              <a:ext cx="1297669" cy="36254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MAC-Adr.</a:t>
              </a:r>
              <a:endParaRPr lang="de-CH" b="1" dirty="0">
                <a:solidFill>
                  <a:schemeClr val="bg1"/>
                </a:solidFill>
              </a:endParaRPr>
            </a:p>
          </p:txBody>
        </p:sp>
        <p:grpSp>
          <p:nvGrpSpPr>
            <p:cNvPr id="18" name="Gruppieren 17"/>
            <p:cNvGrpSpPr/>
            <p:nvPr/>
          </p:nvGrpSpPr>
          <p:grpSpPr>
            <a:xfrm>
              <a:off x="1487225" y="2709478"/>
              <a:ext cx="3843439" cy="1173813"/>
              <a:chOff x="-4392875" y="3223683"/>
              <a:chExt cx="3843439" cy="1173813"/>
            </a:xfrm>
          </p:grpSpPr>
          <p:sp>
            <p:nvSpPr>
              <p:cNvPr id="19" name="Rechteck 18"/>
              <p:cNvSpPr/>
              <p:nvPr/>
            </p:nvSpPr>
            <p:spPr>
              <a:xfrm>
                <a:off x="-4392875" y="3223683"/>
                <a:ext cx="3843439" cy="1173813"/>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20" name="Rechteck 19"/>
              <p:cNvSpPr/>
              <p:nvPr/>
            </p:nvSpPr>
            <p:spPr>
              <a:xfrm>
                <a:off x="-1597486" y="3509831"/>
                <a:ext cx="327334" cy="461665"/>
              </a:xfrm>
              <a:prstGeom prst="rect">
                <a:avLst/>
              </a:prstGeom>
            </p:spPr>
            <p:txBody>
              <a:bodyPr wrap="none">
                <a:spAutoFit/>
              </a:bodyPr>
              <a:lstStyle/>
              <a:p>
                <a:r>
                  <a:rPr lang="de-CH" sz="2400" b="1" dirty="0" smtClean="0">
                    <a:solidFill>
                      <a:prstClr val="white"/>
                    </a:solidFill>
                  </a:rPr>
                  <a:t>?</a:t>
                </a:r>
                <a:endParaRPr lang="de-CH" dirty="0"/>
              </a:p>
            </p:txBody>
          </p:sp>
          <p:sp>
            <p:nvSpPr>
              <p:cNvPr id="21" name="Rechteck 20"/>
              <p:cNvSpPr/>
              <p:nvPr/>
            </p:nvSpPr>
            <p:spPr>
              <a:xfrm>
                <a:off x="-3761260" y="3340454"/>
                <a:ext cx="3059424" cy="715016"/>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22" name="Rechteck 21"/>
              <p:cNvSpPr/>
              <p:nvPr/>
            </p:nvSpPr>
            <p:spPr>
              <a:xfrm rot="16200000">
                <a:off x="-3506758"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Z</a:t>
                </a:r>
                <a:endParaRPr lang="de-CH" b="1" dirty="0">
                  <a:solidFill>
                    <a:schemeClr val="bg1"/>
                  </a:solidFill>
                </a:endParaRPr>
              </a:p>
            </p:txBody>
          </p:sp>
          <p:sp>
            <p:nvSpPr>
              <p:cNvPr id="23" name="Rechteck 22"/>
              <p:cNvSpPr/>
              <p:nvPr/>
            </p:nvSpPr>
            <p:spPr>
              <a:xfrm rot="16200000">
                <a:off x="-3144217"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Q</a:t>
                </a:r>
                <a:endParaRPr lang="de-CH" b="1" dirty="0">
                  <a:solidFill>
                    <a:schemeClr val="bg1"/>
                  </a:solidFill>
                </a:endParaRPr>
              </a:p>
            </p:txBody>
          </p:sp>
          <p:sp>
            <p:nvSpPr>
              <p:cNvPr id="24" name="Rechteck 23"/>
              <p:cNvSpPr/>
              <p:nvPr/>
            </p:nvSpPr>
            <p:spPr>
              <a:xfrm rot="16200000">
                <a:off x="-1844430" y="2829433"/>
                <a:ext cx="245433" cy="1550503"/>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
                </a:r>
                <a:endParaRPr lang="de-CH" b="1" dirty="0">
                  <a:solidFill>
                    <a:schemeClr val="bg1"/>
                  </a:solidFill>
                </a:endParaRPr>
              </a:p>
            </p:txBody>
          </p:sp>
          <p:sp>
            <p:nvSpPr>
              <p:cNvPr id="25" name="Rechteck 24"/>
              <p:cNvSpPr/>
              <p:nvPr/>
            </p:nvSpPr>
            <p:spPr>
              <a:xfrm rot="16200000">
                <a:off x="-2800953"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L</a:t>
                </a:r>
                <a:endParaRPr lang="de-CH" b="1" dirty="0">
                  <a:solidFill>
                    <a:schemeClr val="bg1"/>
                  </a:solidFill>
                </a:endParaRPr>
              </a:p>
            </p:txBody>
          </p:sp>
          <p:sp>
            <p:nvSpPr>
              <p:cNvPr id="26" name="Textfeld 25"/>
              <p:cNvSpPr txBox="1"/>
              <p:nvPr/>
            </p:nvSpPr>
            <p:spPr>
              <a:xfrm>
                <a:off x="-3135860" y="3678219"/>
                <a:ext cx="1580042" cy="369332"/>
              </a:xfrm>
              <a:prstGeom prst="rect">
                <a:avLst/>
              </a:prstGeom>
              <a:noFill/>
            </p:spPr>
            <p:txBody>
              <a:bodyPr wrap="square" rtlCol="0">
                <a:spAutoFit/>
              </a:bodyPr>
              <a:lstStyle/>
              <a:p>
                <a:pPr algn="ctr"/>
                <a:r>
                  <a:rPr lang="de-CH" b="1" dirty="0" smtClean="0">
                    <a:solidFill>
                      <a:schemeClr val="bg1"/>
                    </a:solidFill>
                  </a:rPr>
                  <a:t>TCP-Paket</a:t>
                </a:r>
              </a:p>
            </p:txBody>
          </p:sp>
          <p:sp>
            <p:nvSpPr>
              <p:cNvPr id="27" name="Textfeld 26"/>
              <p:cNvSpPr txBox="1"/>
              <p:nvPr/>
            </p:nvSpPr>
            <p:spPr>
              <a:xfrm>
                <a:off x="-3153588" y="4014842"/>
                <a:ext cx="1580042" cy="369332"/>
              </a:xfrm>
              <a:prstGeom prst="rect">
                <a:avLst/>
              </a:prstGeom>
              <a:noFill/>
            </p:spPr>
            <p:txBody>
              <a:bodyPr wrap="square" rtlCol="0">
                <a:spAutoFit/>
              </a:bodyPr>
              <a:lstStyle/>
              <a:p>
                <a:pPr algn="ctr"/>
                <a:r>
                  <a:rPr lang="de-CH" b="1" dirty="0" smtClean="0">
                    <a:solidFill>
                      <a:schemeClr val="bg1"/>
                    </a:solidFill>
                  </a:rPr>
                  <a:t>IP-Paket</a:t>
                </a:r>
              </a:p>
            </p:txBody>
          </p:sp>
          <p:sp>
            <p:nvSpPr>
              <p:cNvPr id="28" name="Rechteck 27"/>
              <p:cNvSpPr/>
              <p:nvPr/>
            </p:nvSpPr>
            <p:spPr>
              <a:xfrm rot="16200000">
                <a:off x="-4475700" y="3631842"/>
                <a:ext cx="917478" cy="362541"/>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IP-A</a:t>
                </a:r>
                <a:endParaRPr lang="de-CH" b="1" dirty="0">
                  <a:solidFill>
                    <a:schemeClr val="bg1"/>
                  </a:solidFill>
                </a:endParaRPr>
              </a:p>
            </p:txBody>
          </p:sp>
        </p:grpSp>
      </p:grpSp>
      <p:sp>
        <p:nvSpPr>
          <p:cNvPr id="41" name="Rechteck 40"/>
          <p:cNvSpPr/>
          <p:nvPr/>
        </p:nvSpPr>
        <p:spPr>
          <a:xfrm>
            <a:off x="5883965" y="4273826"/>
            <a:ext cx="3756992" cy="188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Freihandform 41"/>
          <p:cNvSpPr/>
          <p:nvPr/>
        </p:nvSpPr>
        <p:spPr>
          <a:xfrm>
            <a:off x="5868692" y="2567553"/>
            <a:ext cx="3512949" cy="1740976"/>
          </a:xfrm>
          <a:custGeom>
            <a:avLst/>
            <a:gdLst>
              <a:gd name="connsiteX0" fmla="*/ 0 w 3512949"/>
              <a:gd name="connsiteY0" fmla="*/ 1338020 h 1740976"/>
              <a:gd name="connsiteX1" fmla="*/ 2262752 w 3512949"/>
              <a:gd name="connsiteY1" fmla="*/ 10332 h 1740976"/>
              <a:gd name="connsiteX2" fmla="*/ 3502616 w 3512949"/>
              <a:gd name="connsiteY2" fmla="*/ 0 h 1740976"/>
              <a:gd name="connsiteX3" fmla="*/ 3512949 w 3512949"/>
              <a:gd name="connsiteY3" fmla="*/ 1730644 h 1740976"/>
              <a:gd name="connsiteX4" fmla="*/ 738752 w 3512949"/>
              <a:gd name="connsiteY4" fmla="*/ 1740976 h 1740976"/>
              <a:gd name="connsiteX5" fmla="*/ 0 w 3512949"/>
              <a:gd name="connsiteY5" fmla="*/ 1338020 h 17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949" h="1740976">
                <a:moveTo>
                  <a:pt x="0" y="1338020"/>
                </a:moveTo>
                <a:lnTo>
                  <a:pt x="2262752" y="10332"/>
                </a:lnTo>
                <a:lnTo>
                  <a:pt x="3502616" y="0"/>
                </a:lnTo>
                <a:cubicBezTo>
                  <a:pt x="3506060" y="576881"/>
                  <a:pt x="3509505" y="1153763"/>
                  <a:pt x="3512949" y="1730644"/>
                </a:cubicBezTo>
                <a:lnTo>
                  <a:pt x="738752" y="1740976"/>
                </a:lnTo>
                <a:lnTo>
                  <a:pt x="0" y="1338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lvl="0">
              <a:spcBef>
                <a:spcPct val="0"/>
              </a:spcBef>
              <a:defRPr/>
            </a:pPr>
            <a:r>
              <a:rPr lang="de-CH" sz="4400" b="1" dirty="0" smtClean="0">
                <a:solidFill>
                  <a:srgbClr val="FFCC00"/>
                </a:solidFill>
              </a:rPr>
              <a:t>Data-Sicherungs-Schicht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30" name="Rechteck 29"/>
          <p:cNvSpPr/>
          <p:nvPr/>
        </p:nvSpPr>
        <p:spPr>
          <a:xfrm>
            <a:off x="5856766" y="295200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Data Link</a:t>
            </a:r>
          </a:p>
        </p:txBody>
      </p:sp>
      <p:sp>
        <p:nvSpPr>
          <p:cNvPr id="39" name="Rechteck 38"/>
          <p:cNvSpPr/>
          <p:nvPr/>
        </p:nvSpPr>
        <p:spPr>
          <a:xfrm>
            <a:off x="5890544" y="4650038"/>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Physikalisch</a:t>
            </a:r>
          </a:p>
        </p:txBody>
      </p:sp>
      <p:sp>
        <p:nvSpPr>
          <p:cNvPr id="40" name="Pfeil nach oben und unten 39"/>
          <p:cNvSpPr/>
          <p:nvPr/>
        </p:nvSpPr>
        <p:spPr>
          <a:xfrm rot="10800000">
            <a:off x="8166106" y="3545115"/>
            <a:ext cx="571683" cy="740572"/>
          </a:xfrm>
          <a:prstGeom prst="upDownArrow">
            <a:avLst/>
          </a:prstGeom>
          <a:solidFill>
            <a:srgbClr val="FFCC00"/>
          </a:solidFill>
          <a:ln w="12700">
            <a:solidFill>
              <a:schemeClr val="accent6">
                <a:lumMod val="60000"/>
                <a:lumOff val="40000"/>
              </a:schemeClr>
            </a:solidFill>
          </a:ln>
          <a:scene3d>
            <a:camera prst="perspectiveFron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Abgerundetes Rechteck 42"/>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5" name="Abgerundetes Rechteck 44">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6" name="Abgerundetes Rechteck 4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47" name="Abgerundetes Rechteck 46"/>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8" name="Abgerundetes Rechteck 47"/>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0" name="Abgerundetes Rechteck 4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5.92593E-6 C 0.00642 -0.05487 0.01284 -0.10973 0.03611 -0.14029 C 0.05937 -0.17084 0.09791 -0.18404 0.13958 -0.18404 C 0.18125 -0.18404 0.2408 -0.16552 0.28611 -0.14029 C 0.33142 -0.11506 0.34583 -0.09121 0.41198 -0.03218 C 0.47812 0.02684 0.58038 0.12013 0.68264 0.21365 " pathEditMode="relative" ptsTypes="aaaaaA">
                                      <p:cBhvr>
                                        <p:cTn id="6" dur="5000" fill="hold"/>
                                        <p:tgtEl>
                                          <p:spTgt spid="29"/>
                                        </p:tgtEl>
                                        <p:attrNameLst>
                                          <p:attrName>ppt_x</p:attrName>
                                          <p:attrName>ppt_y</p:attrName>
                                        </p:attrNameLst>
                                      </p:cBhvr>
                                    </p:animMotion>
                                  </p:childTnLst>
                                </p:cTn>
                              </p:par>
                              <p:par>
                                <p:cTn id="7" presetID="6" presetClass="emph" presetSubtype="0" fill="hold" nodeType="withEffect">
                                  <p:stCondLst>
                                    <p:cond delay="1000"/>
                                  </p:stCondLst>
                                  <p:childTnLst>
                                    <p:animScale>
                                      <p:cBhvr>
                                        <p:cTn id="8" dur="3000" fill="hold"/>
                                        <p:tgtEl>
                                          <p:spTgt spid="29"/>
                                        </p:tgtEl>
                                      </p:cBhvr>
                                      <p:by x="30000" y="30000"/>
                                    </p:animScale>
                                  </p:childTnLst>
                                </p:cTn>
                              </p:par>
                            </p:childTnLst>
                          </p:cTn>
                        </p:par>
                        <p:par>
                          <p:cTn id="9" fill="hold">
                            <p:stCondLst>
                              <p:cond delay="5000"/>
                            </p:stCondLst>
                            <p:childTnLst>
                              <p:par>
                                <p:cTn id="10" presetID="10"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0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p:cNvGrpSpPr/>
          <p:nvPr/>
        </p:nvGrpSpPr>
        <p:grpSpPr>
          <a:xfrm>
            <a:off x="1078458" y="5082988"/>
            <a:ext cx="6962881" cy="510989"/>
            <a:chOff x="621260" y="5123329"/>
            <a:chExt cx="6962881" cy="510989"/>
          </a:xfrm>
        </p:grpSpPr>
        <p:sp>
          <p:nvSpPr>
            <p:cNvPr id="16" name="Rechteck 15"/>
            <p:cNvSpPr/>
            <p:nvPr/>
          </p:nvSpPr>
          <p:spPr>
            <a:xfrm>
              <a:off x="1532967"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a:solidFill>
                    <a:srgbClr val="FFCC00"/>
                  </a:solidFill>
                  <a:latin typeface="+mj-lt"/>
                  <a:ea typeface="+mj-ea"/>
                  <a:cs typeface="+mj-cs"/>
                </a:rPr>
                <a:t>1960</a:t>
              </a:r>
            </a:p>
          </p:txBody>
        </p:sp>
        <p:sp>
          <p:nvSpPr>
            <p:cNvPr id="17" name="Rechteck 16"/>
            <p:cNvSpPr/>
            <p:nvPr/>
          </p:nvSpPr>
          <p:spPr>
            <a:xfrm>
              <a:off x="2541496"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1970</a:t>
              </a:r>
              <a:endParaRPr lang="de-CH" sz="4400" b="1" dirty="0">
                <a:solidFill>
                  <a:srgbClr val="FFCC00"/>
                </a:solidFill>
                <a:latin typeface="+mj-lt"/>
                <a:ea typeface="+mj-ea"/>
                <a:cs typeface="+mj-cs"/>
              </a:endParaRPr>
            </a:p>
          </p:txBody>
        </p:sp>
        <p:sp>
          <p:nvSpPr>
            <p:cNvPr id="18" name="Rechteck 17"/>
            <p:cNvSpPr/>
            <p:nvPr/>
          </p:nvSpPr>
          <p:spPr>
            <a:xfrm>
              <a:off x="3550025"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1980</a:t>
              </a:r>
              <a:endParaRPr lang="de-CH" sz="4400" b="1" dirty="0">
                <a:solidFill>
                  <a:srgbClr val="FFCC00"/>
                </a:solidFill>
                <a:latin typeface="+mj-lt"/>
                <a:ea typeface="+mj-ea"/>
                <a:cs typeface="+mj-cs"/>
              </a:endParaRPr>
            </a:p>
          </p:txBody>
        </p:sp>
        <p:sp>
          <p:nvSpPr>
            <p:cNvPr id="19" name="Rechteck 18"/>
            <p:cNvSpPr/>
            <p:nvPr/>
          </p:nvSpPr>
          <p:spPr>
            <a:xfrm>
              <a:off x="4558554"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1990</a:t>
              </a:r>
              <a:endParaRPr lang="de-CH" sz="4400" b="1" dirty="0">
                <a:solidFill>
                  <a:srgbClr val="FFCC00"/>
                </a:solidFill>
                <a:latin typeface="+mj-lt"/>
                <a:ea typeface="+mj-ea"/>
                <a:cs typeface="+mj-cs"/>
              </a:endParaRPr>
            </a:p>
          </p:txBody>
        </p:sp>
        <p:sp>
          <p:nvSpPr>
            <p:cNvPr id="20" name="Rechteck 19"/>
            <p:cNvSpPr/>
            <p:nvPr/>
          </p:nvSpPr>
          <p:spPr>
            <a:xfrm>
              <a:off x="5567083"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2000</a:t>
              </a:r>
              <a:endParaRPr lang="de-CH" sz="4400" b="1" dirty="0">
                <a:solidFill>
                  <a:srgbClr val="FFCC00"/>
                </a:solidFill>
                <a:latin typeface="+mj-lt"/>
                <a:ea typeface="+mj-ea"/>
                <a:cs typeface="+mj-cs"/>
              </a:endParaRPr>
            </a:p>
          </p:txBody>
        </p:sp>
        <p:sp>
          <p:nvSpPr>
            <p:cNvPr id="21" name="Rechteck 20"/>
            <p:cNvSpPr/>
            <p:nvPr/>
          </p:nvSpPr>
          <p:spPr>
            <a:xfrm>
              <a:off x="6575612"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2010</a:t>
              </a:r>
              <a:endParaRPr lang="de-CH" sz="4400" b="1" dirty="0">
                <a:solidFill>
                  <a:srgbClr val="FFCC00"/>
                </a:solidFill>
                <a:latin typeface="+mj-lt"/>
                <a:ea typeface="+mj-ea"/>
                <a:cs typeface="+mj-cs"/>
              </a:endParaRPr>
            </a:p>
          </p:txBody>
        </p:sp>
        <p:sp>
          <p:nvSpPr>
            <p:cNvPr id="22" name="Rechteck 21"/>
            <p:cNvSpPr/>
            <p:nvPr/>
          </p:nvSpPr>
          <p:spPr>
            <a:xfrm>
              <a:off x="621260"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1950</a:t>
              </a:r>
              <a:endParaRPr lang="de-CH" sz="4400" b="1" dirty="0">
                <a:solidFill>
                  <a:srgbClr val="FFCC00"/>
                </a:solidFill>
                <a:latin typeface="+mj-lt"/>
                <a:ea typeface="+mj-ea"/>
                <a:cs typeface="+mj-cs"/>
              </a:endParaRPr>
            </a:p>
          </p:txBody>
        </p:sp>
      </p:grpSp>
      <p:pic>
        <p:nvPicPr>
          <p:cNvPr id="2050" name="Picture 2"/>
          <p:cNvPicPr>
            <a:picLocks noChangeAspect="1" noChangeArrowheads="1"/>
          </p:cNvPicPr>
          <p:nvPr/>
        </p:nvPicPr>
        <p:blipFill>
          <a:blip r:embed="rId3" cstate="print">
            <a:clrChange>
              <a:clrFrom>
                <a:srgbClr val="C3C3C3"/>
              </a:clrFrom>
              <a:clrTo>
                <a:srgbClr val="C3C3C3">
                  <a:alpha val="0"/>
                </a:srgbClr>
              </a:clrTo>
            </a:clrChange>
          </a:blip>
          <a:srcRect/>
          <a:stretch>
            <a:fillRect/>
          </a:stretch>
        </p:blipFill>
        <p:spPr bwMode="auto">
          <a:xfrm>
            <a:off x="-10760162" y="4936754"/>
            <a:ext cx="21934669" cy="684117"/>
          </a:xfrm>
          <a:prstGeom prst="rect">
            <a:avLst/>
          </a:prstGeom>
          <a:noFill/>
          <a:ln w="9525">
            <a:noFill/>
            <a:miter lim="800000"/>
            <a:headEnd/>
            <a:tailEnd/>
          </a:ln>
        </p:spPr>
      </p:pic>
      <p:sp>
        <p:nvSpPr>
          <p:cNvPr id="2" name="Titel 1"/>
          <p:cNvSpPr>
            <a:spLocks noGrp="1"/>
          </p:cNvSpPr>
          <p:nvPr>
            <p:ph type="ctrTitle"/>
          </p:nvPr>
        </p:nvSpPr>
        <p:spPr>
          <a:xfrm>
            <a:off x="685800" y="784225"/>
            <a:ext cx="7772400" cy="1120775"/>
          </a:xfrm>
        </p:spPr>
        <p:txBody>
          <a:bodyPr/>
          <a:lstStyle/>
          <a:p>
            <a:pPr algn="l"/>
            <a:r>
              <a:rPr lang="de-CH" b="1" dirty="0" err="1" smtClean="0">
                <a:solidFill>
                  <a:srgbClr val="FFCC00"/>
                </a:solidFill>
              </a:rPr>
              <a:t>Phreaker</a:t>
            </a:r>
            <a:r>
              <a:rPr lang="de-CH" b="1" dirty="0" smtClean="0">
                <a:solidFill>
                  <a:srgbClr val="FFCC00"/>
                </a:solidFill>
              </a:rPr>
              <a:t> - Phonhacking</a:t>
            </a:r>
            <a:endParaRPr lang="de-CH" b="1" dirty="0">
              <a:solidFill>
                <a:srgbClr val="FFCC00"/>
              </a:solidFill>
            </a:endParaRP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13"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Geschichte</a:t>
            </a: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6" name="Picture 15" descr="capn%20crunch%20whistle%20-%20reduced%20size"/>
          <p:cNvPicPr>
            <a:picLocks noChangeAspect="1" noChangeArrowheads="1"/>
          </p:cNvPicPr>
          <p:nvPr/>
        </p:nvPicPr>
        <p:blipFill>
          <a:blip r:embed="rId4" cstate="print"/>
          <a:srcRect/>
          <a:stretch>
            <a:fillRect/>
          </a:stretch>
        </p:blipFill>
        <p:spPr>
          <a:xfrm>
            <a:off x="1078458" y="2121131"/>
            <a:ext cx="3311525" cy="2160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14" descr="draper_colorized"/>
          <p:cNvPicPr>
            <a:picLocks noChangeAspect="1" noChangeArrowheads="1"/>
          </p:cNvPicPr>
          <p:nvPr/>
        </p:nvPicPr>
        <p:blipFill>
          <a:blip r:embed="rId5" cstate="print"/>
          <a:srcRect/>
          <a:stretch>
            <a:fillRect/>
          </a:stretch>
        </p:blipFill>
        <p:spPr>
          <a:xfrm>
            <a:off x="5126875" y="2121131"/>
            <a:ext cx="331470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Picture 19" descr="Bild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a:xfrm>
            <a:off x="3412375" y="1662096"/>
            <a:ext cx="2847125" cy="4366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Abgerundetes Rechteck 26"/>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30" name="Abgerundetes Rechteck 29">
            <a:hlinkClick r:id="rId7"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38" name="Abgerundetes Rechteck 37"/>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40" name="Abgerundetes Rechteck 39"/>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2" name="Abgerundetes Rechteck 41"/>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3" name="Abgerundetes Rechteck 42"/>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55556E-7 -3.92229E-6 L 0.14653 -3.92229E-6 " pathEditMode="relative" rAng="0" ptsTypes="AA">
                                      <p:cBhvr>
                                        <p:cTn id="14" dur="2000" fill="hold"/>
                                        <p:tgtEl>
                                          <p:spTgt spid="2050"/>
                                        </p:tgtEl>
                                        <p:attrNameLst>
                                          <p:attrName>ppt_x</p:attrName>
                                          <p:attrName>ppt_y</p:attrName>
                                        </p:attrNameLst>
                                      </p:cBhvr>
                                      <p:rCtr x="73" y="0"/>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2000"/>
                                        <p:tgtEl>
                                          <p:spTgt spid="28"/>
                                        </p:tgtEl>
                                      </p:cBhvr>
                                    </p:animEffect>
                                  </p:childTnLst>
                                </p:cTn>
                              </p:par>
                            </p:childTnLst>
                          </p:cTn>
                        </p:par>
                        <p:par>
                          <p:cTn id="22" fill="hold">
                            <p:stCondLst>
                              <p:cond delay="4000"/>
                            </p:stCondLst>
                            <p:childTnLst>
                              <p:par>
                                <p:cTn id="23" presetID="10" presetClass="entr" presetSubtype="0" fill="hold" nodeType="afterEffect">
                                  <p:stCondLst>
                                    <p:cond delay="20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a:xfrm>
            <a:off x="4293973" y="4592704"/>
            <a:ext cx="3059327" cy="952501"/>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Physikalisch</a:t>
            </a:r>
          </a:p>
        </p:txBody>
      </p:sp>
      <p:sp>
        <p:nvSpPr>
          <p:cNvPr id="21" name="Rechteck 20"/>
          <p:cNvSpPr/>
          <p:nvPr/>
        </p:nvSpPr>
        <p:spPr>
          <a:xfrm>
            <a:off x="4293973" y="3755472"/>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Data Link</a:t>
            </a:r>
          </a:p>
        </p:txBody>
      </p:sp>
      <p:sp>
        <p:nvSpPr>
          <p:cNvPr id="20" name="Rechteck 19"/>
          <p:cNvSpPr/>
          <p:nvPr/>
        </p:nvSpPr>
        <p:spPr>
          <a:xfrm>
            <a:off x="4293973" y="2918241"/>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Netzwerk</a:t>
            </a:r>
          </a:p>
        </p:txBody>
      </p:sp>
      <p:sp>
        <p:nvSpPr>
          <p:cNvPr id="19" name="Rechteck 18"/>
          <p:cNvSpPr/>
          <p:nvPr/>
        </p:nvSpPr>
        <p:spPr>
          <a:xfrm>
            <a:off x="4293973" y="208101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Transport</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0" y="511019"/>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lvl="0">
              <a:spcBef>
                <a:spcPct val="0"/>
              </a:spcBef>
              <a:defRPr/>
            </a:pPr>
            <a:r>
              <a:rPr lang="de-CH" sz="4400" b="1" dirty="0" smtClean="0">
                <a:solidFill>
                  <a:srgbClr val="FFCC00"/>
                </a:solidFill>
              </a:rPr>
              <a:t>Physikalische 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8" name="Rechteck 17"/>
          <p:cNvSpPr/>
          <p:nvPr/>
        </p:nvSpPr>
        <p:spPr>
          <a:xfrm>
            <a:off x="4293973" y="1243779"/>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Anwendung</a:t>
            </a:r>
          </a:p>
        </p:txBody>
      </p:sp>
      <p:grpSp>
        <p:nvGrpSpPr>
          <p:cNvPr id="39" name="Gruppieren 28"/>
          <p:cNvGrpSpPr/>
          <p:nvPr/>
        </p:nvGrpSpPr>
        <p:grpSpPr>
          <a:xfrm>
            <a:off x="825388" y="2520805"/>
            <a:ext cx="4678799" cy="1698915"/>
            <a:chOff x="825388" y="2520805"/>
            <a:chExt cx="4678799" cy="1698915"/>
          </a:xfrm>
        </p:grpSpPr>
        <p:sp>
          <p:nvSpPr>
            <p:cNvPr id="40" name="Rechteck 39"/>
            <p:cNvSpPr/>
            <p:nvPr/>
          </p:nvSpPr>
          <p:spPr>
            <a:xfrm>
              <a:off x="825388" y="2520805"/>
              <a:ext cx="4678799" cy="1698915"/>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41" name="Rechteck 40"/>
            <p:cNvSpPr/>
            <p:nvPr/>
          </p:nvSpPr>
          <p:spPr>
            <a:xfrm rot="16200000">
              <a:off x="563940" y="3199117"/>
              <a:ext cx="1297669" cy="36254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MAC-Adr.</a:t>
              </a:r>
              <a:endParaRPr lang="de-CH" b="1" dirty="0">
                <a:solidFill>
                  <a:schemeClr val="bg1"/>
                </a:solidFill>
              </a:endParaRPr>
            </a:p>
          </p:txBody>
        </p:sp>
        <p:grpSp>
          <p:nvGrpSpPr>
            <p:cNvPr id="42" name="Gruppieren 17"/>
            <p:cNvGrpSpPr/>
            <p:nvPr/>
          </p:nvGrpSpPr>
          <p:grpSpPr>
            <a:xfrm>
              <a:off x="1487225" y="2709478"/>
              <a:ext cx="3843439" cy="1173813"/>
              <a:chOff x="-4392875" y="3223683"/>
              <a:chExt cx="3843439" cy="1173813"/>
            </a:xfrm>
          </p:grpSpPr>
          <p:sp>
            <p:nvSpPr>
              <p:cNvPr id="43" name="Rechteck 42"/>
              <p:cNvSpPr/>
              <p:nvPr/>
            </p:nvSpPr>
            <p:spPr>
              <a:xfrm>
                <a:off x="-4392875" y="3223683"/>
                <a:ext cx="3843439" cy="1173813"/>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45" name="Rechteck 44"/>
              <p:cNvSpPr/>
              <p:nvPr/>
            </p:nvSpPr>
            <p:spPr>
              <a:xfrm>
                <a:off x="-1597486" y="3509831"/>
                <a:ext cx="327334" cy="461665"/>
              </a:xfrm>
              <a:prstGeom prst="rect">
                <a:avLst/>
              </a:prstGeom>
            </p:spPr>
            <p:txBody>
              <a:bodyPr wrap="none">
                <a:spAutoFit/>
              </a:bodyPr>
              <a:lstStyle/>
              <a:p>
                <a:r>
                  <a:rPr lang="de-CH" sz="2400" b="1" dirty="0" smtClean="0">
                    <a:solidFill>
                      <a:prstClr val="white"/>
                    </a:solidFill>
                  </a:rPr>
                  <a:t>?</a:t>
                </a:r>
                <a:endParaRPr lang="de-CH" dirty="0"/>
              </a:p>
            </p:txBody>
          </p:sp>
          <p:sp>
            <p:nvSpPr>
              <p:cNvPr id="46" name="Rechteck 45"/>
              <p:cNvSpPr/>
              <p:nvPr/>
            </p:nvSpPr>
            <p:spPr>
              <a:xfrm>
                <a:off x="-3761260" y="3340454"/>
                <a:ext cx="3059424" cy="715016"/>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47" name="Rechteck 46"/>
              <p:cNvSpPr/>
              <p:nvPr/>
            </p:nvSpPr>
            <p:spPr>
              <a:xfrm rot="16200000">
                <a:off x="-3506758"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Z</a:t>
                </a:r>
                <a:endParaRPr lang="de-CH" b="1" dirty="0">
                  <a:solidFill>
                    <a:schemeClr val="bg1"/>
                  </a:solidFill>
                </a:endParaRPr>
              </a:p>
            </p:txBody>
          </p:sp>
          <p:sp>
            <p:nvSpPr>
              <p:cNvPr id="48" name="Rechteck 47"/>
              <p:cNvSpPr/>
              <p:nvPr/>
            </p:nvSpPr>
            <p:spPr>
              <a:xfrm rot="16200000">
                <a:off x="-3144217"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Q</a:t>
                </a:r>
                <a:endParaRPr lang="de-CH" b="1" dirty="0">
                  <a:solidFill>
                    <a:schemeClr val="bg1"/>
                  </a:solidFill>
                </a:endParaRPr>
              </a:p>
            </p:txBody>
          </p:sp>
          <p:sp>
            <p:nvSpPr>
              <p:cNvPr id="53" name="Rechteck 52"/>
              <p:cNvSpPr/>
              <p:nvPr/>
            </p:nvSpPr>
            <p:spPr>
              <a:xfrm rot="16200000">
                <a:off x="-1844430" y="2829433"/>
                <a:ext cx="245433" cy="1550503"/>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
                </a:r>
                <a:endParaRPr lang="de-CH" b="1" dirty="0">
                  <a:solidFill>
                    <a:schemeClr val="bg1"/>
                  </a:solidFill>
                </a:endParaRPr>
              </a:p>
            </p:txBody>
          </p:sp>
          <p:sp>
            <p:nvSpPr>
              <p:cNvPr id="56" name="Rechteck 55"/>
              <p:cNvSpPr/>
              <p:nvPr/>
            </p:nvSpPr>
            <p:spPr>
              <a:xfrm rot="16200000">
                <a:off x="-2800953"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L</a:t>
                </a:r>
                <a:endParaRPr lang="de-CH" b="1" dirty="0">
                  <a:solidFill>
                    <a:schemeClr val="bg1"/>
                  </a:solidFill>
                </a:endParaRPr>
              </a:p>
            </p:txBody>
          </p:sp>
          <p:sp>
            <p:nvSpPr>
              <p:cNvPr id="65" name="Textfeld 64"/>
              <p:cNvSpPr txBox="1"/>
              <p:nvPr/>
            </p:nvSpPr>
            <p:spPr>
              <a:xfrm>
                <a:off x="-3135860" y="3678219"/>
                <a:ext cx="1580042" cy="369332"/>
              </a:xfrm>
              <a:prstGeom prst="rect">
                <a:avLst/>
              </a:prstGeom>
              <a:noFill/>
            </p:spPr>
            <p:txBody>
              <a:bodyPr wrap="square" rtlCol="0">
                <a:spAutoFit/>
              </a:bodyPr>
              <a:lstStyle/>
              <a:p>
                <a:pPr algn="ctr"/>
                <a:r>
                  <a:rPr lang="de-CH" b="1" dirty="0" smtClean="0">
                    <a:solidFill>
                      <a:schemeClr val="bg1"/>
                    </a:solidFill>
                  </a:rPr>
                  <a:t>TCP-Paket</a:t>
                </a:r>
              </a:p>
            </p:txBody>
          </p:sp>
          <p:sp>
            <p:nvSpPr>
              <p:cNvPr id="66" name="Textfeld 65"/>
              <p:cNvSpPr txBox="1"/>
              <p:nvPr/>
            </p:nvSpPr>
            <p:spPr>
              <a:xfrm>
                <a:off x="-3153588" y="4014842"/>
                <a:ext cx="1580042" cy="369332"/>
              </a:xfrm>
              <a:prstGeom prst="rect">
                <a:avLst/>
              </a:prstGeom>
              <a:noFill/>
            </p:spPr>
            <p:txBody>
              <a:bodyPr wrap="square" rtlCol="0">
                <a:spAutoFit/>
              </a:bodyPr>
              <a:lstStyle/>
              <a:p>
                <a:pPr algn="ctr"/>
                <a:r>
                  <a:rPr lang="de-CH" b="1" dirty="0" smtClean="0">
                    <a:solidFill>
                      <a:schemeClr val="bg1"/>
                    </a:solidFill>
                  </a:rPr>
                  <a:t>IP-Paket</a:t>
                </a:r>
              </a:p>
            </p:txBody>
          </p:sp>
          <p:sp>
            <p:nvSpPr>
              <p:cNvPr id="67" name="Rechteck 66"/>
              <p:cNvSpPr/>
              <p:nvPr/>
            </p:nvSpPr>
            <p:spPr>
              <a:xfrm rot="16200000">
                <a:off x="-4475700" y="3631842"/>
                <a:ext cx="917478" cy="362541"/>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IP-A</a:t>
                </a:r>
                <a:endParaRPr lang="de-CH" b="1" dirty="0">
                  <a:solidFill>
                    <a:schemeClr val="bg1"/>
                  </a:solidFill>
                </a:endParaRPr>
              </a:p>
            </p:txBody>
          </p:sp>
        </p:grpSp>
      </p:grpSp>
      <p:sp>
        <p:nvSpPr>
          <p:cNvPr id="50" name="Abgerundetes Rechteck 49"/>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51" name="Abgerundetes Rechteck 50">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52" name="Abgerundetes Rechteck 51"/>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54" name="Abgerundetes Rechteck 53"/>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55" name="Abgerundetes Rechteck 54"/>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57" name="Abgerundetes Rechteck 56"/>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9"/>
                                        </p:tgtEl>
                                      </p:cBhvr>
                                    </p:animEffect>
                                    <p:set>
                                      <p:cBhvr>
                                        <p:cTn id="7" dur="1" fill="hold">
                                          <p:stCondLst>
                                            <p:cond delay="29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8"/>
                                        </p:tgtEl>
                                      </p:cBhvr>
                                    </p:animEffect>
                                    <p:set>
                                      <p:cBhvr>
                                        <p:cTn id="10" dur="1" fill="hold">
                                          <p:stCondLst>
                                            <p:cond delay="19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3000"/>
                                        <p:tgtEl>
                                          <p:spTgt spid="20"/>
                                        </p:tgtEl>
                                      </p:cBhvr>
                                    </p:animEffect>
                                    <p:set>
                                      <p:cBhvr>
                                        <p:cTn id="13" dur="1" fill="hold">
                                          <p:stCondLst>
                                            <p:cond delay="2999"/>
                                          </p:stCondLst>
                                        </p:cTn>
                                        <p:tgtEl>
                                          <p:spTgt spid="20"/>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3000"/>
                                        <p:tgtEl>
                                          <p:spTgt spid="20"/>
                                        </p:tgtEl>
                                      </p:cBhvr>
                                    </p:animEffect>
                                    <p:set>
                                      <p:cBhvr>
                                        <p:cTn id="16" dur="1" fill="hold">
                                          <p:stCondLst>
                                            <p:cond delay="2999"/>
                                          </p:stCondLst>
                                        </p:cTn>
                                        <p:tgtEl>
                                          <p:spTgt spid="2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21"/>
                                        </p:tgtEl>
                                      </p:cBhvr>
                                    </p:animEffect>
                                    <p:set>
                                      <p:cBhvr>
                                        <p:cTn id="19" dur="1" fill="hold">
                                          <p:stCondLst>
                                            <p:cond delay="1999"/>
                                          </p:stCondLst>
                                        </p:cTn>
                                        <p:tgtEl>
                                          <p:spTgt spid="21"/>
                                        </p:tgtEl>
                                        <p:attrNameLst>
                                          <p:attrName>style.visibility</p:attrName>
                                        </p:attrNameLst>
                                      </p:cBhvr>
                                      <p:to>
                                        <p:strVal val="hidden"/>
                                      </p:to>
                                    </p:set>
                                  </p:childTnLst>
                                </p:cTn>
                              </p:par>
                            </p:childTnLst>
                          </p:cTn>
                        </p:par>
                        <p:par>
                          <p:cTn id="20" fill="hold">
                            <p:stCondLst>
                              <p:cond delay="3000"/>
                            </p:stCondLst>
                            <p:childTnLst>
                              <p:par>
                                <p:cTn id="21" presetID="56" presetClass="path" presetSubtype="0" accel="50000" decel="50000" fill="hold" grpId="1" nodeType="afterEffect">
                                  <p:stCondLst>
                                    <p:cond delay="0"/>
                                  </p:stCondLst>
                                  <p:childTnLst>
                                    <p:animMotion origin="layout" path="M 4.44444E-6 -3.7037E-7 L 0.17586 -0.24768 " pathEditMode="relative" rAng="0" ptsTypes="AA">
                                      <p:cBhvr>
                                        <p:cTn id="22" dur="2000" fill="hold"/>
                                        <p:tgtEl>
                                          <p:spTgt spid="22"/>
                                        </p:tgtEl>
                                        <p:attrNameLst>
                                          <p:attrName>ppt_x</p:attrName>
                                          <p:attrName>ppt_y</p:attrName>
                                        </p:attrNameLst>
                                      </p:cBhvr>
                                      <p:rCtr x="8800" y="-1240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21" grpId="0" animBg="1"/>
      <p:bldP spid="20" grpId="0" animBg="1"/>
      <p:bldP spid="20" grpId="1" animBg="1"/>
      <p:bldP spid="19" grpId="0" animBg="1"/>
      <p:bldP spid="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hteck 74"/>
          <p:cNvSpPr/>
          <p:nvPr/>
        </p:nvSpPr>
        <p:spPr>
          <a:xfrm>
            <a:off x="4653428" y="4648199"/>
            <a:ext cx="3912347" cy="905435"/>
          </a:xfrm>
          <a:prstGeom prst="rect">
            <a:avLst/>
          </a:prstGeom>
          <a:solidFill>
            <a:srgbClr val="FFCC00"/>
          </a:solidFill>
          <a:ln w="127000">
            <a:solidFill>
              <a:schemeClr val="accent6">
                <a:lumMod val="60000"/>
                <a:lumOff val="40000"/>
              </a:schemeClr>
            </a:solidFill>
          </a:ln>
          <a:scene3d>
            <a:camera prst="obliqueTopLef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p>
        </p:txBody>
      </p:sp>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48363" y="4644841"/>
            <a:ext cx="11953875" cy="876300"/>
          </a:xfrm>
          <a:prstGeom prst="rect">
            <a:avLst/>
          </a:prstGeom>
          <a:noFill/>
          <a:ln w="9525">
            <a:noFill/>
            <a:miter lim="800000"/>
            <a:headEnd/>
            <a:tailEnd/>
          </a:ln>
        </p:spPr>
      </p:pic>
      <p:sp>
        <p:nvSpPr>
          <p:cNvPr id="76" name="Rechteck 75"/>
          <p:cNvSpPr/>
          <p:nvPr/>
        </p:nvSpPr>
        <p:spPr>
          <a:xfrm>
            <a:off x="8646457" y="4363473"/>
            <a:ext cx="900953" cy="1163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4" name="Rechteck 73"/>
          <p:cNvSpPr/>
          <p:nvPr/>
        </p:nvSpPr>
        <p:spPr>
          <a:xfrm>
            <a:off x="735073" y="4318650"/>
            <a:ext cx="3756992" cy="1302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2" name="Rechteck 71"/>
          <p:cNvSpPr/>
          <p:nvPr/>
        </p:nvSpPr>
        <p:spPr>
          <a:xfrm>
            <a:off x="1645024" y="5665695"/>
            <a:ext cx="2191872" cy="295836"/>
          </a:xfrm>
          <a:prstGeom prst="rect">
            <a:avLst/>
          </a:prstGeom>
          <a:solidFill>
            <a:srgbClr val="FFCC00"/>
          </a:solidFill>
          <a:ln w="127000">
            <a:solidFill>
              <a:schemeClr val="accent6">
                <a:lumMod val="60000"/>
                <a:lumOff val="40000"/>
              </a:schemeClr>
            </a:solidFill>
          </a:ln>
          <a:scene3d>
            <a:camera prst="obliqueTopLef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p>
        </p:txBody>
      </p:sp>
      <p:sp>
        <p:nvSpPr>
          <p:cNvPr id="69" name="Textfeld 68"/>
          <p:cNvSpPr txBox="1"/>
          <p:nvPr/>
        </p:nvSpPr>
        <p:spPr>
          <a:xfrm>
            <a:off x="-8027885" y="5607423"/>
            <a:ext cx="9663223" cy="369332"/>
          </a:xfrm>
          <a:prstGeom prst="rect">
            <a:avLst/>
          </a:prstGeom>
          <a:noFill/>
        </p:spPr>
        <p:txBody>
          <a:bodyPr wrap="none" rtlCol="0">
            <a:spAutoFit/>
          </a:bodyPr>
          <a:lstStyle/>
          <a:p>
            <a:r>
              <a:rPr lang="de-CH" b="1" dirty="0" smtClean="0">
                <a:solidFill>
                  <a:schemeClr val="bg1"/>
                </a:solidFill>
              </a:rPr>
              <a:t>010100010010101101101100100010001111010010101000100100101001001010010001000100111</a:t>
            </a:r>
            <a:endParaRPr lang="de-CH" b="1" dirty="0">
              <a:solidFill>
                <a:schemeClr val="bg1"/>
              </a:solidFill>
            </a:endParaRPr>
          </a:p>
        </p:txBody>
      </p:sp>
      <p:sp>
        <p:nvSpPr>
          <p:cNvPr id="71" name="Rechteck 70"/>
          <p:cNvSpPr/>
          <p:nvPr/>
        </p:nvSpPr>
        <p:spPr>
          <a:xfrm>
            <a:off x="3898119" y="5540188"/>
            <a:ext cx="5434140" cy="65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Rechteck 40"/>
          <p:cNvSpPr/>
          <p:nvPr/>
        </p:nvSpPr>
        <p:spPr>
          <a:xfrm>
            <a:off x="-3058492" y="4246932"/>
            <a:ext cx="3756992" cy="188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5" name="Gruppieren 28"/>
          <p:cNvGrpSpPr/>
          <p:nvPr/>
        </p:nvGrpSpPr>
        <p:grpSpPr>
          <a:xfrm>
            <a:off x="825388" y="2520805"/>
            <a:ext cx="4678799" cy="1698915"/>
            <a:chOff x="825388" y="2520805"/>
            <a:chExt cx="4678799" cy="1698915"/>
          </a:xfrm>
        </p:grpSpPr>
        <p:sp>
          <p:nvSpPr>
            <p:cNvPr id="46" name="Rechteck 45"/>
            <p:cNvSpPr/>
            <p:nvPr/>
          </p:nvSpPr>
          <p:spPr>
            <a:xfrm>
              <a:off x="825388" y="2520805"/>
              <a:ext cx="4678799" cy="1698915"/>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47" name="Rechteck 46"/>
            <p:cNvSpPr/>
            <p:nvPr/>
          </p:nvSpPr>
          <p:spPr>
            <a:xfrm rot="16200000">
              <a:off x="563940" y="3199117"/>
              <a:ext cx="1297669" cy="36254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MAC-Adr.</a:t>
              </a:r>
              <a:endParaRPr lang="de-CH" b="1" dirty="0">
                <a:solidFill>
                  <a:schemeClr val="bg1"/>
                </a:solidFill>
              </a:endParaRPr>
            </a:p>
          </p:txBody>
        </p:sp>
        <p:grpSp>
          <p:nvGrpSpPr>
            <p:cNvPr id="48" name="Gruppieren 17"/>
            <p:cNvGrpSpPr/>
            <p:nvPr/>
          </p:nvGrpSpPr>
          <p:grpSpPr>
            <a:xfrm>
              <a:off x="1487225" y="2709478"/>
              <a:ext cx="3843439" cy="1173813"/>
              <a:chOff x="-4392875" y="3223683"/>
              <a:chExt cx="3843439" cy="1173813"/>
            </a:xfrm>
          </p:grpSpPr>
          <p:sp>
            <p:nvSpPr>
              <p:cNvPr id="50" name="Rechteck 49"/>
              <p:cNvSpPr/>
              <p:nvPr/>
            </p:nvSpPr>
            <p:spPr>
              <a:xfrm>
                <a:off x="-4392875" y="3223683"/>
                <a:ext cx="3843439" cy="1173813"/>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51" name="Rechteck 50"/>
              <p:cNvSpPr/>
              <p:nvPr/>
            </p:nvSpPr>
            <p:spPr>
              <a:xfrm>
                <a:off x="-1597486" y="3509831"/>
                <a:ext cx="327334" cy="461665"/>
              </a:xfrm>
              <a:prstGeom prst="rect">
                <a:avLst/>
              </a:prstGeom>
            </p:spPr>
            <p:txBody>
              <a:bodyPr wrap="none">
                <a:spAutoFit/>
              </a:bodyPr>
              <a:lstStyle/>
              <a:p>
                <a:r>
                  <a:rPr lang="de-CH" sz="2400" b="1" dirty="0" smtClean="0">
                    <a:solidFill>
                      <a:prstClr val="white"/>
                    </a:solidFill>
                  </a:rPr>
                  <a:t>?</a:t>
                </a:r>
                <a:endParaRPr lang="de-CH" dirty="0"/>
              </a:p>
            </p:txBody>
          </p:sp>
          <p:sp>
            <p:nvSpPr>
              <p:cNvPr id="52" name="Rechteck 51"/>
              <p:cNvSpPr/>
              <p:nvPr/>
            </p:nvSpPr>
            <p:spPr>
              <a:xfrm>
                <a:off x="-3761260" y="3340454"/>
                <a:ext cx="3059424" cy="715016"/>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bg1"/>
                  </a:solidFill>
                </a:endParaRPr>
              </a:p>
            </p:txBody>
          </p:sp>
          <p:sp>
            <p:nvSpPr>
              <p:cNvPr id="53" name="Rechteck 52"/>
              <p:cNvSpPr/>
              <p:nvPr/>
            </p:nvSpPr>
            <p:spPr>
              <a:xfrm rot="16200000">
                <a:off x="-3506758"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Z</a:t>
                </a:r>
                <a:endParaRPr lang="de-CH" b="1" dirty="0">
                  <a:solidFill>
                    <a:schemeClr val="bg1"/>
                  </a:solidFill>
                </a:endParaRPr>
              </a:p>
            </p:txBody>
          </p:sp>
          <p:sp>
            <p:nvSpPr>
              <p:cNvPr id="54" name="Rechteck 53"/>
              <p:cNvSpPr/>
              <p:nvPr/>
            </p:nvSpPr>
            <p:spPr>
              <a:xfrm rot="16200000">
                <a:off x="-3144217"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Q</a:t>
                </a:r>
                <a:endParaRPr lang="de-CH" b="1" dirty="0">
                  <a:solidFill>
                    <a:schemeClr val="bg1"/>
                  </a:solidFill>
                </a:endParaRPr>
              </a:p>
            </p:txBody>
          </p:sp>
          <p:sp>
            <p:nvSpPr>
              <p:cNvPr id="55" name="Rechteck 54"/>
              <p:cNvSpPr/>
              <p:nvPr/>
            </p:nvSpPr>
            <p:spPr>
              <a:xfrm rot="16200000">
                <a:off x="-1844430" y="2829433"/>
                <a:ext cx="245433" cy="1550503"/>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D</a:t>
                </a:r>
                <a:endParaRPr lang="de-CH" b="1" dirty="0">
                  <a:solidFill>
                    <a:schemeClr val="bg1"/>
                  </a:solidFill>
                </a:endParaRPr>
              </a:p>
            </p:txBody>
          </p:sp>
          <p:sp>
            <p:nvSpPr>
              <p:cNvPr id="56" name="Rechteck 55"/>
              <p:cNvSpPr/>
              <p:nvPr/>
            </p:nvSpPr>
            <p:spPr>
              <a:xfrm rot="16200000">
                <a:off x="-2800953" y="3423415"/>
                <a:ext cx="245433" cy="362541"/>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L</a:t>
                </a:r>
                <a:endParaRPr lang="de-CH" b="1" dirty="0">
                  <a:solidFill>
                    <a:schemeClr val="bg1"/>
                  </a:solidFill>
                </a:endParaRPr>
              </a:p>
            </p:txBody>
          </p:sp>
          <p:sp>
            <p:nvSpPr>
              <p:cNvPr id="57" name="Textfeld 56"/>
              <p:cNvSpPr txBox="1"/>
              <p:nvPr/>
            </p:nvSpPr>
            <p:spPr>
              <a:xfrm>
                <a:off x="-3135860" y="3678219"/>
                <a:ext cx="1580042" cy="369332"/>
              </a:xfrm>
              <a:prstGeom prst="rect">
                <a:avLst/>
              </a:prstGeom>
              <a:noFill/>
            </p:spPr>
            <p:txBody>
              <a:bodyPr wrap="square" rtlCol="0">
                <a:spAutoFit/>
              </a:bodyPr>
              <a:lstStyle/>
              <a:p>
                <a:pPr algn="ctr"/>
                <a:r>
                  <a:rPr lang="de-CH" b="1" dirty="0" smtClean="0">
                    <a:solidFill>
                      <a:schemeClr val="bg1"/>
                    </a:solidFill>
                  </a:rPr>
                  <a:t>TCP-Paket</a:t>
                </a:r>
              </a:p>
            </p:txBody>
          </p:sp>
          <p:sp>
            <p:nvSpPr>
              <p:cNvPr id="58" name="Textfeld 57"/>
              <p:cNvSpPr txBox="1"/>
              <p:nvPr/>
            </p:nvSpPr>
            <p:spPr>
              <a:xfrm>
                <a:off x="-3153588" y="4014842"/>
                <a:ext cx="1580042" cy="369332"/>
              </a:xfrm>
              <a:prstGeom prst="rect">
                <a:avLst/>
              </a:prstGeom>
              <a:noFill/>
            </p:spPr>
            <p:txBody>
              <a:bodyPr wrap="square" rtlCol="0">
                <a:spAutoFit/>
              </a:bodyPr>
              <a:lstStyle/>
              <a:p>
                <a:pPr algn="ctr"/>
                <a:r>
                  <a:rPr lang="de-CH" b="1" dirty="0" smtClean="0">
                    <a:solidFill>
                      <a:schemeClr val="bg1"/>
                    </a:solidFill>
                  </a:rPr>
                  <a:t>IP-Paket</a:t>
                </a:r>
              </a:p>
            </p:txBody>
          </p:sp>
          <p:sp>
            <p:nvSpPr>
              <p:cNvPr id="59" name="Rechteck 58"/>
              <p:cNvSpPr/>
              <p:nvPr/>
            </p:nvSpPr>
            <p:spPr>
              <a:xfrm rot="16200000">
                <a:off x="-4475700" y="3631842"/>
                <a:ext cx="917478" cy="362541"/>
              </a:xfrm>
              <a:prstGeom prst="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bg1"/>
                    </a:solidFill>
                  </a:rPr>
                  <a:t>IP-A</a:t>
                </a:r>
                <a:endParaRPr lang="de-CH" b="1" dirty="0">
                  <a:solidFill>
                    <a:schemeClr val="bg1"/>
                  </a:solidFill>
                </a:endParaRPr>
              </a:p>
            </p:txBody>
          </p:sp>
        </p:grpSp>
      </p:gr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Physikalische Schicht</a:t>
            </a:r>
          </a:p>
        </p:txBody>
      </p:sp>
      <p:sp>
        <p:nvSpPr>
          <p:cNvPr id="15"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30" name="Rechteck 29"/>
          <p:cNvSpPr/>
          <p:nvPr/>
        </p:nvSpPr>
        <p:spPr>
          <a:xfrm>
            <a:off x="5856766" y="2952000"/>
            <a:ext cx="3059327" cy="954000"/>
          </a:xfrm>
          <a:prstGeom prst="rect">
            <a:avLst/>
          </a:prstGeom>
          <a:solidFill>
            <a:srgbClr val="FFCC00"/>
          </a:solidFill>
          <a:ln w="127000">
            <a:solidFill>
              <a:schemeClr val="accent6">
                <a:lumMod val="60000"/>
                <a:lumOff val="40000"/>
              </a:schemeClr>
            </a:solidFill>
          </a:ln>
          <a:scene3d>
            <a:camera prst="isometricTopUp"/>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smtClean="0"/>
              <a:t>Physikalisch</a:t>
            </a:r>
          </a:p>
        </p:txBody>
      </p:sp>
      <p:sp>
        <p:nvSpPr>
          <p:cNvPr id="73" name="Rechteck 72"/>
          <p:cNvSpPr/>
          <p:nvPr/>
        </p:nvSpPr>
        <p:spPr>
          <a:xfrm>
            <a:off x="4048871" y="4585448"/>
            <a:ext cx="402853" cy="1407459"/>
          </a:xfrm>
          <a:prstGeom prst="rect">
            <a:avLst/>
          </a:prstGeom>
          <a:solidFill>
            <a:srgbClr val="FFCC00"/>
          </a:solidFill>
          <a:ln w="127000">
            <a:solidFill>
              <a:schemeClr val="accent6">
                <a:lumMod val="60000"/>
                <a:lumOff val="40000"/>
              </a:schemeClr>
            </a:solidFill>
          </a:ln>
          <a:scene3d>
            <a:camera prst="obliqueTopLef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p>
        </p:txBody>
      </p:sp>
      <p:sp>
        <p:nvSpPr>
          <p:cNvPr id="77" name="Rechteck 76"/>
          <p:cNvSpPr/>
          <p:nvPr/>
        </p:nvSpPr>
        <p:spPr>
          <a:xfrm>
            <a:off x="510988" y="4318649"/>
            <a:ext cx="1052606" cy="188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8" name="Freihandform 67"/>
          <p:cNvSpPr/>
          <p:nvPr/>
        </p:nvSpPr>
        <p:spPr>
          <a:xfrm>
            <a:off x="577476" y="4425928"/>
            <a:ext cx="1035742" cy="1573114"/>
          </a:xfrm>
          <a:custGeom>
            <a:avLst/>
            <a:gdLst>
              <a:gd name="connsiteX0" fmla="*/ 0 w 1035742"/>
              <a:gd name="connsiteY0" fmla="*/ 13001 h 1573114"/>
              <a:gd name="connsiteX1" fmla="*/ 199347 w 1035742"/>
              <a:gd name="connsiteY1" fmla="*/ 936068 h 1573114"/>
              <a:gd name="connsiteX2" fmla="*/ 208015 w 1035742"/>
              <a:gd name="connsiteY2" fmla="*/ 1573114 h 1573114"/>
              <a:gd name="connsiteX3" fmla="*/ 862396 w 1035742"/>
              <a:gd name="connsiteY3" fmla="*/ 1573114 h 1573114"/>
              <a:gd name="connsiteX4" fmla="*/ 858062 w 1035742"/>
              <a:gd name="connsiteY4" fmla="*/ 949069 h 1573114"/>
              <a:gd name="connsiteX5" fmla="*/ 1035742 w 1035742"/>
              <a:gd name="connsiteY5" fmla="*/ 0 h 1573114"/>
              <a:gd name="connsiteX6" fmla="*/ 0 w 1035742"/>
              <a:gd name="connsiteY6" fmla="*/ 13001 h 157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742" h="1573114">
                <a:moveTo>
                  <a:pt x="0" y="13001"/>
                </a:moveTo>
                <a:lnTo>
                  <a:pt x="199347" y="936068"/>
                </a:lnTo>
                <a:lnTo>
                  <a:pt x="208015" y="1573114"/>
                </a:lnTo>
                <a:lnTo>
                  <a:pt x="862396" y="1573114"/>
                </a:lnTo>
                <a:cubicBezTo>
                  <a:pt x="860951" y="1365099"/>
                  <a:pt x="859507" y="1157084"/>
                  <a:pt x="858062" y="949069"/>
                </a:cubicBezTo>
                <a:lnTo>
                  <a:pt x="1035742" y="0"/>
                </a:lnTo>
                <a:lnTo>
                  <a:pt x="0" y="13001"/>
                </a:lnTo>
                <a:close/>
              </a:path>
            </a:pathLst>
          </a:custGeom>
          <a:solidFill>
            <a:srgbClr val="FFCC00"/>
          </a:solidFill>
          <a:ln w="127000">
            <a:solidFill>
              <a:schemeClr val="accent6">
                <a:lumMod val="60000"/>
                <a:lumOff val="40000"/>
              </a:schemeClr>
            </a:solidFill>
          </a:ln>
          <a:scene3d>
            <a:camera prst="obliqueTopLeft"/>
            <a:lightRig rig="threePt" dir="t"/>
          </a:scene3d>
          <a:sp3d extrusionH="57150" contourW="12700" prstMaterial="metal">
            <a:bevelT w="165100" prst="coolSlant"/>
            <a:extrusionClr>
              <a:schemeClr val="accent6">
                <a:lumMod val="75000"/>
              </a:schemeClr>
            </a:extrusionClr>
            <a:contourClr>
              <a:srgbClr val="FF99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p>
        </p:txBody>
      </p:sp>
      <p:sp>
        <p:nvSpPr>
          <p:cNvPr id="40" name="Abgerundetes Rechteck 39"/>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42" name="Abgerundetes Rechteck 41">
            <a:hlinkClick r:id="rId4"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43" name="Abgerundetes Rechteck 42"/>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60" name="Abgerundetes Rechteck 59"/>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61" name="Abgerundetes Rechteck 60"/>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62" name="Abgerundetes Rechteck 61"/>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5000" fill="hold"/>
                                        <p:tgtEl>
                                          <p:spTgt spid="45"/>
                                        </p:tgtEl>
                                        <p:attrNameLst>
                                          <p:attrName>r</p:attrName>
                                        </p:attrNameLst>
                                      </p:cBhvr>
                                    </p:animRot>
                                  </p:childTnLst>
                                </p:cTn>
                              </p:par>
                              <p:par>
                                <p:cTn id="7" presetID="6" presetClass="emph" presetSubtype="0" fill="hold" nodeType="withEffect">
                                  <p:stCondLst>
                                    <p:cond delay="0"/>
                                  </p:stCondLst>
                                  <p:childTnLst>
                                    <p:animScale>
                                      <p:cBhvr>
                                        <p:cTn id="8" dur="5000" fill="hold"/>
                                        <p:tgtEl>
                                          <p:spTgt spid="45"/>
                                        </p:tgtEl>
                                      </p:cBhvr>
                                      <p:by x="50000" y="50000"/>
                                    </p:animScale>
                                  </p:childTnLst>
                                </p:cTn>
                              </p:par>
                              <p:par>
                                <p:cTn id="9" presetID="64" presetClass="path" presetSubtype="0" accel="50000" decel="50000" fill="hold" nodeType="withEffect">
                                  <p:stCondLst>
                                    <p:cond delay="0"/>
                                  </p:stCondLst>
                                  <p:childTnLst>
                                    <p:animMotion origin="layout" path="M 3.05556E-6 4.81481E-6 L -0.22761 -0.05996 " pathEditMode="relative" rAng="0" ptsTypes="AA">
                                      <p:cBhvr>
                                        <p:cTn id="10" dur="2000" fill="hold"/>
                                        <p:tgtEl>
                                          <p:spTgt spid="45"/>
                                        </p:tgtEl>
                                        <p:attrNameLst>
                                          <p:attrName>ppt_x</p:attrName>
                                          <p:attrName>ppt_y</p:attrName>
                                        </p:attrNameLst>
                                      </p:cBhvr>
                                      <p:rCtr x="-114" y="-30"/>
                                    </p:animMotion>
                                  </p:childTnLst>
                                </p:cTn>
                              </p:par>
                            </p:childTnLst>
                          </p:cTn>
                        </p:par>
                        <p:par>
                          <p:cTn id="11" fill="hold">
                            <p:stCondLst>
                              <p:cond delay="5000"/>
                            </p:stCondLst>
                            <p:childTnLst>
                              <p:par>
                                <p:cTn id="12" presetID="42" presetClass="path" presetSubtype="0" accel="50000" decel="50000" fill="hold" nodeType="afterEffect">
                                  <p:stCondLst>
                                    <p:cond delay="0"/>
                                  </p:stCondLst>
                                  <p:childTnLst>
                                    <p:animMotion origin="layout" path="M -0.22761 -0.05996 L -0.22761 0.31851 " pathEditMode="relative" rAng="0" ptsTypes="AA">
                                      <p:cBhvr>
                                        <p:cTn id="13" dur="2000" fill="hold"/>
                                        <p:tgtEl>
                                          <p:spTgt spid="45"/>
                                        </p:tgtEl>
                                        <p:attrNameLst>
                                          <p:attrName>ppt_x</p:attrName>
                                          <p:attrName>ppt_y</p:attrName>
                                        </p:attrNameLst>
                                      </p:cBhvr>
                                      <p:rCtr x="0" y="189"/>
                                    </p:animMotion>
                                  </p:childTnLst>
                                </p:cTn>
                              </p:par>
                            </p:childTnLst>
                          </p:cTn>
                        </p:par>
                        <p:par>
                          <p:cTn id="14" fill="hold">
                            <p:stCondLst>
                              <p:cond delay="7000"/>
                            </p:stCondLst>
                            <p:childTnLst>
                              <p:par>
                                <p:cTn id="15" presetID="63" presetClass="path" presetSubtype="0" fill="hold" grpId="0" nodeType="afterEffect">
                                  <p:stCondLst>
                                    <p:cond delay="0"/>
                                  </p:stCondLst>
                                  <p:childTnLst>
                                    <p:animMotion origin="layout" path="M -8.33333E-7 -4.44444E-6 L 0.84809 -0.00208 " pathEditMode="relative" rAng="0" ptsTypes="AA">
                                      <p:cBhvr>
                                        <p:cTn id="16" dur="5000" fill="hold"/>
                                        <p:tgtEl>
                                          <p:spTgt spid="69"/>
                                        </p:tgtEl>
                                        <p:attrNameLst>
                                          <p:attrName>ppt_x</p:attrName>
                                          <p:attrName>ppt_y</p:attrName>
                                        </p:attrNameLst>
                                      </p:cBhvr>
                                      <p:rCtr x="424" y="-1"/>
                                    </p:animMotion>
                                  </p:childTnLst>
                                </p:cTn>
                              </p:par>
                              <p:par>
                                <p:cTn id="17" presetID="63" presetClass="path" presetSubtype="0" accel="50000" decel="50000" fill="hold" nodeType="withEffect">
                                  <p:stCondLst>
                                    <p:cond delay="1500"/>
                                  </p:stCondLst>
                                  <p:childTnLst>
                                    <p:animMotion origin="layout" path="M -2.5E-6 4.81481E-6 L 0.77795 4.81481E-6 " pathEditMode="relative" rAng="0" ptsTypes="AA">
                                      <p:cBhvr>
                                        <p:cTn id="18" dur="5000" fill="hold"/>
                                        <p:tgtEl>
                                          <p:spTgt spid="112642"/>
                                        </p:tgtEl>
                                        <p:attrNameLst>
                                          <p:attrName>ppt_x</p:attrName>
                                          <p:attrName>ppt_y</p:attrName>
                                        </p:attrNameLst>
                                      </p:cBhvr>
                                      <p:rCtr x="3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Übung</a:t>
            </a: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73" name="Textfeld 72"/>
          <p:cNvSpPr txBox="1"/>
          <p:nvPr/>
        </p:nvSpPr>
        <p:spPr>
          <a:xfrm>
            <a:off x="698500" y="2013710"/>
            <a:ext cx="7738134" cy="1569660"/>
          </a:xfrm>
          <a:prstGeom prst="rect">
            <a:avLst/>
          </a:prstGeom>
          <a:noFill/>
        </p:spPr>
        <p:txBody>
          <a:bodyPr wrap="square" rtlCol="0">
            <a:spAutoFit/>
          </a:bodyPr>
          <a:lstStyle/>
          <a:p>
            <a:pPr marL="265113" indent="-265113">
              <a:lnSpc>
                <a:spcPct val="200000"/>
              </a:lnSpc>
            </a:pPr>
            <a:r>
              <a:rPr lang="de-CH" sz="2400" b="1" dirty="0" smtClean="0"/>
              <a:t>Beantworte die Fragen auf dem Arbeitsblatt</a:t>
            </a:r>
          </a:p>
          <a:p>
            <a:pPr marL="265113" indent="-265113">
              <a:lnSpc>
                <a:spcPct val="200000"/>
              </a:lnSpc>
            </a:pPr>
            <a:r>
              <a:rPr lang="de-CH" sz="2400" b="1" dirty="0" smtClean="0"/>
              <a:t> «06_Arbeitsblatt Schichtenmodell».</a:t>
            </a:r>
            <a:endParaRPr lang="de-CH" sz="2400" b="1" dirty="0"/>
          </a:p>
        </p:txBody>
      </p:sp>
      <p:sp>
        <p:nvSpPr>
          <p:cNvPr id="15" name="Abgerundetes Rechteck 1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6" name="Abgerundetes Rechteck 1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7" name="Abgerundetes Rechteck 1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8" name="Abgerundetes Rechteck 1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DoS</a:t>
            </a:r>
            <a:r>
              <a:rPr kumimoji="0" lang="de-CH" sz="4400" b="1" i="0" u="none" strike="noStrike" kern="1200" cap="none" spc="0" normalizeH="0" noProof="0" dirty="0" smtClean="0">
                <a:ln>
                  <a:noFill/>
                </a:ln>
                <a:solidFill>
                  <a:srgbClr val="FFCC00"/>
                </a:solidFill>
                <a:effectLst/>
                <a:uLnTx/>
                <a:uFillTx/>
                <a:latin typeface="+mj-lt"/>
                <a:ea typeface="+mj-ea"/>
                <a:cs typeface="+mj-cs"/>
              </a:rPr>
              <a:t> &amp; </a:t>
            </a:r>
            <a:r>
              <a:rPr kumimoji="0" lang="de-CH" sz="4400" b="1" i="0" u="none" strike="noStrike" kern="1200" cap="none" spc="0" normalizeH="0" noProof="0" dirty="0" err="1" smtClean="0">
                <a:ln>
                  <a:noFill/>
                </a:ln>
                <a:solidFill>
                  <a:srgbClr val="FFCC00"/>
                </a:solidFill>
                <a:effectLst/>
                <a:uLnTx/>
                <a:uFillTx/>
                <a:latin typeface="+mj-lt"/>
                <a:ea typeface="+mj-ea"/>
                <a:cs typeface="+mj-cs"/>
              </a:rPr>
              <a:t>DDoS</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5" name="Abgerundetes Rechteck 1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6" name="Abgerundetes Rechteck 1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7" name="Abgerundetes Rechteck 1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8" name="Abgerundetes Rechteck 1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 name="Textfeld 1"/>
          <p:cNvSpPr txBox="1"/>
          <p:nvPr/>
        </p:nvSpPr>
        <p:spPr>
          <a:xfrm>
            <a:off x="847899" y="2011680"/>
            <a:ext cx="3512842" cy="2677656"/>
          </a:xfrm>
          <a:prstGeom prst="rect">
            <a:avLst/>
          </a:prstGeom>
          <a:noFill/>
        </p:spPr>
        <p:txBody>
          <a:bodyPr wrap="square" rtlCol="0">
            <a:spAutoFit/>
          </a:bodyPr>
          <a:lstStyle/>
          <a:p>
            <a:pPr marL="342900" indent="-342900">
              <a:buFont typeface="Arial" panose="020B0604020202020204" pitchFamily="34" charset="0"/>
              <a:buChar char="•"/>
            </a:pPr>
            <a:r>
              <a:rPr lang="de-CH" sz="2400" dirty="0" err="1" smtClean="0"/>
              <a:t>Denial</a:t>
            </a:r>
            <a:r>
              <a:rPr lang="de-CH" sz="2400" dirty="0" smtClean="0"/>
              <a:t> </a:t>
            </a:r>
            <a:r>
              <a:rPr lang="de-CH" sz="2400" dirty="0" err="1"/>
              <a:t>of</a:t>
            </a:r>
            <a:r>
              <a:rPr lang="de-CH" sz="2400" dirty="0"/>
              <a:t> Service </a:t>
            </a:r>
            <a:r>
              <a:rPr lang="de-CH" sz="2400" dirty="0" smtClean="0"/>
              <a:t>(Dienstverweigerung)</a:t>
            </a:r>
          </a:p>
          <a:p>
            <a:pPr marL="342900" indent="-342900">
              <a:buFont typeface="Arial" panose="020B0604020202020204" pitchFamily="34" charset="0"/>
              <a:buChar char="•"/>
            </a:pPr>
            <a:r>
              <a:rPr lang="de-CH" sz="2400" dirty="0"/>
              <a:t>N</a:t>
            </a:r>
            <a:r>
              <a:rPr lang="de-CH" sz="2400" dirty="0" smtClean="0"/>
              <a:t>ichtverfügbarkeit </a:t>
            </a:r>
            <a:r>
              <a:rPr lang="de-CH" sz="2400" dirty="0"/>
              <a:t>eines Dienstes </a:t>
            </a:r>
            <a:r>
              <a:rPr lang="de-CH" sz="2400" dirty="0" smtClean="0"/>
              <a:t>wegen Überlastung.</a:t>
            </a:r>
          </a:p>
          <a:p>
            <a:pPr marL="342900" indent="-342900">
              <a:buFont typeface="Arial" panose="020B0604020202020204" pitchFamily="34" charset="0"/>
              <a:buChar char="•"/>
            </a:pPr>
            <a:r>
              <a:rPr lang="de-CH" sz="2400" dirty="0" err="1" smtClean="0"/>
              <a:t>DDoS</a:t>
            </a:r>
            <a:r>
              <a:rPr lang="de-CH" sz="2400" dirty="0" smtClean="0"/>
              <a:t> steht für Distributed </a:t>
            </a:r>
            <a:r>
              <a:rPr lang="de-CH" sz="2400" dirty="0" err="1" smtClean="0"/>
              <a:t>DoS</a:t>
            </a:r>
            <a:endParaRPr lang="de-CH" sz="2400" dirty="0"/>
          </a:p>
        </p:txBody>
      </p:sp>
      <p:pic>
        <p:nvPicPr>
          <p:cNvPr id="3" name="Grafik 2"/>
          <p:cNvPicPr>
            <a:picLocks noChangeAspect="1"/>
          </p:cNvPicPr>
          <p:nvPr/>
        </p:nvPicPr>
        <p:blipFill>
          <a:blip r:embed="rId4"/>
          <a:stretch>
            <a:fillRect/>
          </a:stretch>
        </p:blipFill>
        <p:spPr>
          <a:xfrm>
            <a:off x="4824496" y="2712332"/>
            <a:ext cx="3928979" cy="1526077"/>
          </a:xfrm>
          <a:prstGeom prst="rect">
            <a:avLst/>
          </a:prstGeom>
        </p:spPr>
      </p:pic>
    </p:spTree>
    <p:extLst>
      <p:ext uri="{BB962C8B-B14F-4D97-AF65-F5344CB8AC3E}">
        <p14:creationId xmlns:p14="http://schemas.microsoft.com/office/powerpoint/2010/main" val="12200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DoS</a:t>
            </a:r>
            <a:r>
              <a:rPr kumimoji="0" lang="de-CH" sz="4400" b="1" i="0" u="none" strike="noStrike" kern="1200" cap="none" spc="0" normalizeH="0" noProof="0" dirty="0" smtClean="0">
                <a:ln>
                  <a:noFill/>
                </a:ln>
                <a:solidFill>
                  <a:srgbClr val="FFCC00"/>
                </a:solidFill>
                <a:effectLst/>
                <a:uLnTx/>
                <a:uFillTx/>
                <a:latin typeface="+mj-lt"/>
                <a:ea typeface="+mj-ea"/>
                <a:cs typeface="+mj-cs"/>
              </a:rPr>
              <a:t> &amp; </a:t>
            </a:r>
            <a:r>
              <a:rPr kumimoji="0" lang="de-CH" sz="4400" b="1" i="0" u="none" strike="noStrike" kern="1200" cap="none" spc="0" normalizeH="0" noProof="0" dirty="0" err="1" smtClean="0">
                <a:ln>
                  <a:noFill/>
                </a:ln>
                <a:solidFill>
                  <a:srgbClr val="FFCC00"/>
                </a:solidFill>
                <a:effectLst/>
                <a:uLnTx/>
                <a:uFillTx/>
                <a:latin typeface="+mj-lt"/>
                <a:ea typeface="+mj-ea"/>
                <a:cs typeface="+mj-cs"/>
              </a:rPr>
              <a:t>DDoS</a:t>
            </a:r>
            <a:r>
              <a:rPr kumimoji="0" lang="de-CH" sz="4400" b="1" i="0" u="none" strike="noStrike" kern="1200" cap="none" spc="0" normalizeH="0" noProof="0" dirty="0" smtClean="0">
                <a:ln>
                  <a:noFill/>
                </a:ln>
                <a:solidFill>
                  <a:srgbClr val="FFCC00"/>
                </a:solidFill>
                <a:effectLst/>
                <a:uLnTx/>
                <a:uFillTx/>
                <a:latin typeface="+mj-lt"/>
                <a:ea typeface="+mj-ea"/>
                <a:cs typeface="+mj-cs"/>
              </a:rPr>
              <a:t> mit LOIC</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5" name="Abgerundetes Rechteck 1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6" name="Abgerundetes Rechteck 1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7" name="Abgerundetes Rechteck 1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8" name="Abgerundetes Rechteck 1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 name="Textfeld 1"/>
          <p:cNvSpPr txBox="1"/>
          <p:nvPr/>
        </p:nvSpPr>
        <p:spPr>
          <a:xfrm>
            <a:off x="847898" y="2011680"/>
            <a:ext cx="8016702" cy="1569660"/>
          </a:xfrm>
          <a:prstGeom prst="rect">
            <a:avLst/>
          </a:prstGeom>
          <a:noFill/>
        </p:spPr>
        <p:txBody>
          <a:bodyPr wrap="square" rtlCol="0">
            <a:spAutoFit/>
          </a:bodyPr>
          <a:lstStyle/>
          <a:p>
            <a:pPr marL="342900" indent="-342900">
              <a:buFont typeface="Arial" panose="020B0604020202020204" pitchFamily="34" charset="0"/>
              <a:buChar char="•"/>
            </a:pPr>
            <a:r>
              <a:rPr lang="de-CH" sz="2400" dirty="0" smtClean="0"/>
              <a:t>LOIC steht für </a:t>
            </a:r>
            <a:r>
              <a:rPr lang="de-CH" sz="2400" dirty="0"/>
              <a:t>Low Orbit Ion </a:t>
            </a:r>
            <a:r>
              <a:rPr lang="de-CH" sz="2400" dirty="0" smtClean="0"/>
              <a:t>Cannon</a:t>
            </a:r>
          </a:p>
          <a:p>
            <a:pPr marL="342900" indent="-342900">
              <a:buFont typeface="Arial" panose="020B0604020202020204" pitchFamily="34" charset="0"/>
              <a:buChar char="•"/>
            </a:pPr>
            <a:r>
              <a:rPr lang="de-CH" sz="2400" dirty="0" smtClean="0"/>
              <a:t>Mit TCP, UDP oder HTTP-Anfragen das System überlasten</a:t>
            </a:r>
          </a:p>
          <a:p>
            <a:pPr marL="342900" indent="-342900">
              <a:buFont typeface="Arial" panose="020B0604020202020204" pitchFamily="34" charset="0"/>
              <a:buChar char="•"/>
            </a:pPr>
            <a:r>
              <a:rPr lang="de-CH" sz="2400" dirty="0" smtClean="0"/>
              <a:t>LOIC ist </a:t>
            </a:r>
            <a:r>
              <a:rPr lang="de-CH" sz="2400" dirty="0" err="1" smtClean="0"/>
              <a:t>OpenSource</a:t>
            </a:r>
            <a:r>
              <a:rPr lang="de-CH" sz="2400" dirty="0" smtClean="0"/>
              <a:t/>
            </a:r>
            <a:br>
              <a:rPr lang="de-CH" sz="2400" dirty="0" smtClean="0"/>
            </a:br>
            <a:endParaRPr lang="de-CH" sz="2400" dirty="0" smtClean="0"/>
          </a:p>
        </p:txBody>
      </p:sp>
      <p:pic>
        <p:nvPicPr>
          <p:cNvPr id="2050" name="Picture 2" descr="http://cache.gawkerassets.com/assets/images/4/2011/11/eaaa9117926feaf3cc737b09e51ef4b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5499" y="3380190"/>
            <a:ext cx="4952915" cy="275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60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DoS</a:t>
            </a:r>
            <a:r>
              <a:rPr kumimoji="0" lang="de-CH" sz="4400" b="1" i="0" u="none" strike="noStrike" kern="1200" cap="none" spc="0" normalizeH="0" noProof="0" dirty="0" smtClean="0">
                <a:ln>
                  <a:noFill/>
                </a:ln>
                <a:solidFill>
                  <a:srgbClr val="FFCC00"/>
                </a:solidFill>
                <a:effectLst/>
                <a:uLnTx/>
                <a:uFillTx/>
                <a:latin typeface="+mj-lt"/>
                <a:ea typeface="+mj-ea"/>
                <a:cs typeface="+mj-cs"/>
              </a:rPr>
              <a:t> &amp; </a:t>
            </a:r>
            <a:r>
              <a:rPr kumimoji="0" lang="de-CH" sz="4400" b="1" i="0" u="none" strike="noStrike" kern="1200" cap="none" spc="0" normalizeH="0" noProof="0" dirty="0" err="1" smtClean="0">
                <a:ln>
                  <a:noFill/>
                </a:ln>
                <a:solidFill>
                  <a:srgbClr val="FFCC00"/>
                </a:solidFill>
                <a:effectLst/>
                <a:uLnTx/>
                <a:uFillTx/>
                <a:latin typeface="+mj-lt"/>
                <a:ea typeface="+mj-ea"/>
                <a:cs typeface="+mj-cs"/>
              </a:rPr>
              <a:t>DDoS</a:t>
            </a:r>
            <a:r>
              <a:rPr kumimoji="0" lang="de-CH" sz="4400" b="1" i="0" u="none" strike="noStrike" kern="1200" cap="none" spc="0" normalizeH="0" noProof="0" dirty="0" smtClean="0">
                <a:ln>
                  <a:noFill/>
                </a:ln>
                <a:solidFill>
                  <a:srgbClr val="FFCC00"/>
                </a:solidFill>
                <a:effectLst/>
                <a:uLnTx/>
                <a:uFillTx/>
                <a:latin typeface="+mj-lt"/>
                <a:ea typeface="+mj-ea"/>
                <a:cs typeface="+mj-cs"/>
              </a:rPr>
              <a:t> mit LOIC</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5" name="Abgerundetes Rechteck 1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6" name="Abgerundetes Rechteck 1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7" name="Abgerundetes Rechteck 1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8" name="Abgerundetes Rechteck 1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 name="Textfeld 1"/>
          <p:cNvSpPr txBox="1"/>
          <p:nvPr/>
        </p:nvSpPr>
        <p:spPr>
          <a:xfrm>
            <a:off x="847898" y="2011680"/>
            <a:ext cx="6638751" cy="3785652"/>
          </a:xfrm>
          <a:prstGeom prst="rect">
            <a:avLst/>
          </a:prstGeom>
          <a:noFill/>
        </p:spPr>
        <p:txBody>
          <a:bodyPr wrap="square" rtlCol="0">
            <a:spAutoFit/>
          </a:bodyPr>
          <a:lstStyle/>
          <a:p>
            <a:r>
              <a:rPr lang="de-CH" sz="2400" b="1" dirty="0" smtClean="0"/>
              <a:t>Relevanz:</a:t>
            </a:r>
          </a:p>
          <a:p>
            <a:r>
              <a:rPr lang="de-CH" sz="2400" dirty="0" smtClean="0"/>
              <a:t>Mit LOIC wurden 2010 bei der Operation Payback die folgenden Dienstleister lahmgelegt:</a:t>
            </a:r>
          </a:p>
          <a:p>
            <a:pPr marL="342900" indent="-342900">
              <a:buFont typeface="Arial" panose="020B0604020202020204" pitchFamily="34" charset="0"/>
              <a:buChar char="•"/>
            </a:pPr>
            <a:r>
              <a:rPr lang="de-CH" sz="2400" dirty="0" smtClean="0"/>
              <a:t>PayPal</a:t>
            </a:r>
          </a:p>
          <a:p>
            <a:pPr marL="342900" indent="-342900">
              <a:buFont typeface="Arial" panose="020B0604020202020204" pitchFamily="34" charset="0"/>
              <a:buChar char="•"/>
            </a:pPr>
            <a:r>
              <a:rPr lang="de-CH" sz="2400" dirty="0" err="1" smtClean="0"/>
              <a:t>Postfinance</a:t>
            </a:r>
            <a:endParaRPr lang="de-CH" sz="2400" dirty="0" smtClean="0"/>
          </a:p>
          <a:p>
            <a:pPr marL="342900" indent="-342900">
              <a:buFont typeface="Arial" panose="020B0604020202020204" pitchFamily="34" charset="0"/>
              <a:buChar char="•"/>
            </a:pPr>
            <a:r>
              <a:rPr lang="de-CH" sz="2400" dirty="0" smtClean="0"/>
              <a:t>MasterCard</a:t>
            </a:r>
          </a:p>
          <a:p>
            <a:pPr marL="342900" indent="-342900">
              <a:buFont typeface="Arial" panose="020B0604020202020204" pitchFamily="34" charset="0"/>
              <a:buChar char="•"/>
            </a:pPr>
            <a:r>
              <a:rPr lang="de-CH" sz="2400" dirty="0" smtClean="0"/>
              <a:t>Visa</a:t>
            </a:r>
          </a:p>
          <a:p>
            <a:pPr marL="342900" indent="-342900">
              <a:buFont typeface="Arial" panose="020B0604020202020204" pitchFamily="34" charset="0"/>
              <a:buChar char="•"/>
            </a:pPr>
            <a:r>
              <a:rPr lang="de-CH" sz="2400" dirty="0" smtClean="0"/>
              <a:t>Amazon</a:t>
            </a:r>
          </a:p>
          <a:p>
            <a:pPr marL="342900" indent="-342900">
              <a:buFont typeface="Arial" panose="020B0604020202020204" pitchFamily="34" charset="0"/>
              <a:buChar char="•"/>
            </a:pPr>
            <a:r>
              <a:rPr lang="de-CH" sz="2400" dirty="0" smtClean="0"/>
              <a:t>…</a:t>
            </a:r>
            <a:br>
              <a:rPr lang="de-CH" sz="2400" dirty="0" smtClean="0"/>
            </a:br>
            <a:endParaRPr lang="de-CH" sz="2400" dirty="0" smtClean="0"/>
          </a:p>
        </p:txBody>
      </p:sp>
    </p:spTree>
    <p:extLst>
      <p:ext uri="{BB962C8B-B14F-4D97-AF65-F5344CB8AC3E}">
        <p14:creationId xmlns:p14="http://schemas.microsoft.com/office/powerpoint/2010/main" val="20843361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DoS</a:t>
            </a:r>
            <a:r>
              <a:rPr kumimoji="0" lang="de-CH" sz="4400" b="1" i="0" u="none" strike="noStrike" kern="1200" cap="none" spc="0" normalizeH="0" noProof="0" dirty="0" smtClean="0">
                <a:ln>
                  <a:noFill/>
                </a:ln>
                <a:solidFill>
                  <a:srgbClr val="FFCC00"/>
                </a:solidFill>
                <a:effectLst/>
                <a:uLnTx/>
                <a:uFillTx/>
                <a:latin typeface="+mj-lt"/>
                <a:ea typeface="+mj-ea"/>
                <a:cs typeface="+mj-cs"/>
              </a:rPr>
              <a:t> &amp; </a:t>
            </a:r>
            <a:r>
              <a:rPr kumimoji="0" lang="de-CH" sz="4400" b="1" i="0" u="none" strike="noStrike" kern="1200" cap="none" spc="0" normalizeH="0" noProof="0" dirty="0" err="1" smtClean="0">
                <a:ln>
                  <a:noFill/>
                </a:ln>
                <a:solidFill>
                  <a:srgbClr val="FFCC00"/>
                </a:solidFill>
                <a:effectLst/>
                <a:uLnTx/>
                <a:uFillTx/>
                <a:latin typeface="+mj-lt"/>
                <a:ea typeface="+mj-ea"/>
                <a:cs typeface="+mj-cs"/>
              </a:rPr>
              <a:t>DDoS</a:t>
            </a:r>
            <a:r>
              <a:rPr kumimoji="0" lang="de-CH" sz="4400" b="1" i="0" u="none" strike="noStrike" kern="1200" cap="none" spc="0" normalizeH="0" noProof="0" dirty="0" smtClean="0">
                <a:ln>
                  <a:noFill/>
                </a:ln>
                <a:solidFill>
                  <a:srgbClr val="FFCC00"/>
                </a:solidFill>
                <a:effectLst/>
                <a:uLnTx/>
                <a:uFillTx/>
                <a:latin typeface="+mj-lt"/>
                <a:ea typeface="+mj-ea"/>
                <a:cs typeface="+mj-cs"/>
              </a:rPr>
              <a:t> mit LOIC</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5" name="Abgerundetes Rechteck 1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6" name="Abgerundetes Rechteck 1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7" name="Abgerundetes Rechteck 1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8" name="Abgerundetes Rechteck 1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 name="Textfeld 1"/>
          <p:cNvSpPr txBox="1"/>
          <p:nvPr/>
        </p:nvSpPr>
        <p:spPr>
          <a:xfrm>
            <a:off x="847898" y="2011680"/>
            <a:ext cx="6638751" cy="1569660"/>
          </a:xfrm>
          <a:prstGeom prst="rect">
            <a:avLst/>
          </a:prstGeom>
          <a:noFill/>
        </p:spPr>
        <p:txBody>
          <a:bodyPr wrap="square" rtlCol="0">
            <a:spAutoFit/>
          </a:bodyPr>
          <a:lstStyle/>
          <a:p>
            <a:r>
              <a:rPr lang="de-CH" sz="2400" b="1" dirty="0" smtClean="0"/>
              <a:t>Problem:</a:t>
            </a:r>
          </a:p>
          <a:p>
            <a:r>
              <a:rPr lang="de-CH" sz="2400" dirty="0" smtClean="0"/>
              <a:t>Die IPs der Angreifer lassen sich leicht herausfinden – und dann …</a:t>
            </a:r>
            <a:br>
              <a:rPr lang="de-CH" sz="2400" dirty="0" smtClean="0"/>
            </a:br>
            <a:endParaRPr lang="de-CH" sz="2400" dirty="0" smtClean="0"/>
          </a:p>
        </p:txBody>
      </p:sp>
    </p:spTree>
    <p:extLst>
      <p:ext uri="{BB962C8B-B14F-4D97-AF65-F5344CB8AC3E}">
        <p14:creationId xmlns:p14="http://schemas.microsoft.com/office/powerpoint/2010/main" val="13375586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DoS</a:t>
            </a:r>
            <a:r>
              <a:rPr kumimoji="0" lang="de-CH" sz="4400" b="1" i="0" u="none" strike="noStrike" kern="1200" cap="none" spc="0" normalizeH="0" noProof="0" dirty="0" smtClean="0">
                <a:ln>
                  <a:noFill/>
                </a:ln>
                <a:solidFill>
                  <a:srgbClr val="FFCC00"/>
                </a:solidFill>
                <a:effectLst/>
                <a:uLnTx/>
                <a:uFillTx/>
                <a:latin typeface="+mj-lt"/>
                <a:ea typeface="+mj-ea"/>
                <a:cs typeface="+mj-cs"/>
              </a:rPr>
              <a:t> und das Recht</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5" name="Abgerundetes Rechteck 1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6" name="Abgerundetes Rechteck 1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7" name="Abgerundetes Rechteck 1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8" name="Abgerundetes Rechteck 1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 name="Textfeld 1"/>
          <p:cNvSpPr txBox="1"/>
          <p:nvPr/>
        </p:nvSpPr>
        <p:spPr>
          <a:xfrm>
            <a:off x="720898" y="1656080"/>
            <a:ext cx="8296102" cy="4154984"/>
          </a:xfrm>
          <a:prstGeom prst="rect">
            <a:avLst/>
          </a:prstGeom>
          <a:noFill/>
        </p:spPr>
        <p:txBody>
          <a:bodyPr wrap="square" rtlCol="0">
            <a:spAutoFit/>
          </a:bodyPr>
          <a:lstStyle/>
          <a:p>
            <a:r>
              <a:rPr lang="de-DE" sz="2400" b="1" dirty="0" smtClean="0"/>
              <a:t>Deutschland:</a:t>
            </a:r>
          </a:p>
          <a:p>
            <a:r>
              <a:rPr lang="de-DE" sz="2400" dirty="0" smtClean="0"/>
              <a:t>Freiheitsstrafe </a:t>
            </a:r>
            <a:r>
              <a:rPr lang="de-DE" sz="2400" dirty="0"/>
              <a:t>von bis zu zwei Jahren oder </a:t>
            </a:r>
            <a:r>
              <a:rPr lang="de-DE" sz="2400" dirty="0" smtClean="0"/>
              <a:t>Geldstrafe.</a:t>
            </a:r>
          </a:p>
          <a:p>
            <a:r>
              <a:rPr lang="de-DE" sz="2400" dirty="0" smtClean="0"/>
              <a:t>Sobald </a:t>
            </a:r>
            <a:r>
              <a:rPr lang="de-DE" sz="2400" dirty="0"/>
              <a:t>der Angriff Erfolg hat und die betroffene Seite nicht mehr erreichbar ist, erhöht sich die maximale Freiheitsstrafe auf drei </a:t>
            </a:r>
            <a:r>
              <a:rPr lang="de-DE" sz="2400" dirty="0" smtClean="0"/>
              <a:t>Jahre.</a:t>
            </a:r>
          </a:p>
          <a:p>
            <a:endParaRPr lang="de-DE" sz="2400" dirty="0" smtClean="0"/>
          </a:p>
          <a:p>
            <a:r>
              <a:rPr lang="de-DE" sz="2400" b="1" dirty="0"/>
              <a:t>Vereinigten </a:t>
            </a:r>
            <a:r>
              <a:rPr lang="de-DE" sz="2400" b="1" dirty="0" smtClean="0"/>
              <a:t>Königreich:</a:t>
            </a:r>
          </a:p>
          <a:p>
            <a:r>
              <a:rPr lang="de-DE" sz="2400" dirty="0" smtClean="0"/>
              <a:t>Herunterladen </a:t>
            </a:r>
            <a:r>
              <a:rPr lang="de-DE" sz="2400" dirty="0"/>
              <a:t>des Programms </a:t>
            </a:r>
            <a:r>
              <a:rPr lang="de-DE" sz="2400" dirty="0" smtClean="0"/>
              <a:t>-&gt; Freiheitsstrafe </a:t>
            </a:r>
            <a:r>
              <a:rPr lang="de-DE" sz="2400" dirty="0"/>
              <a:t>von zwei Jahren</a:t>
            </a:r>
            <a:r>
              <a:rPr lang="de-DE" sz="2400" dirty="0" smtClean="0"/>
              <a:t>.</a:t>
            </a:r>
            <a:endParaRPr lang="de-CH" sz="2400" dirty="0"/>
          </a:p>
          <a:p>
            <a:endParaRPr lang="de-DE" sz="2400" dirty="0" smtClean="0"/>
          </a:p>
          <a:p>
            <a:r>
              <a:rPr lang="de-DE" sz="2400" b="1" dirty="0" smtClean="0"/>
              <a:t>Niederlanden: </a:t>
            </a:r>
          </a:p>
          <a:p>
            <a:r>
              <a:rPr lang="de-DE" sz="2400" dirty="0" smtClean="0"/>
              <a:t>Teilnehmen </a:t>
            </a:r>
            <a:r>
              <a:rPr lang="de-DE" sz="2400" dirty="0"/>
              <a:t>an </a:t>
            </a:r>
            <a:r>
              <a:rPr lang="de-DE" sz="2400" dirty="0" err="1" smtClean="0"/>
              <a:t>DDoS</a:t>
            </a:r>
            <a:r>
              <a:rPr lang="de-DE" sz="2400" dirty="0" smtClean="0"/>
              <a:t>-Angriffen -&gt; Haftstrafe </a:t>
            </a:r>
            <a:r>
              <a:rPr lang="de-DE" sz="2400" dirty="0"/>
              <a:t>von sechs Jahren</a:t>
            </a:r>
            <a:endParaRPr lang="de-CH" sz="2400" dirty="0"/>
          </a:p>
        </p:txBody>
      </p:sp>
    </p:spTree>
    <p:extLst>
      <p:ext uri="{BB962C8B-B14F-4D97-AF65-F5344CB8AC3E}">
        <p14:creationId xmlns:p14="http://schemas.microsoft.com/office/powerpoint/2010/main" val="30218198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Gegenmassnahmen</a:t>
            </a: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5" name="Abgerundetes Rechteck 1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6" name="Abgerundetes Rechteck 1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7" name="Abgerundetes Rechteck 1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8" name="Abgerundetes Rechteck 17"/>
          <p:cNvSpPr/>
          <p:nvPr/>
        </p:nvSpPr>
        <p:spPr>
          <a:xfrm>
            <a:off x="4577673"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20" name="Abgerundetes Rechteck 1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 name="Textfeld 1"/>
          <p:cNvSpPr txBox="1"/>
          <p:nvPr/>
        </p:nvSpPr>
        <p:spPr>
          <a:xfrm>
            <a:off x="685800" y="1994467"/>
            <a:ext cx="8296102" cy="1569660"/>
          </a:xfrm>
          <a:prstGeom prst="rect">
            <a:avLst/>
          </a:prstGeom>
          <a:noFill/>
        </p:spPr>
        <p:txBody>
          <a:bodyPr wrap="square" rtlCol="0">
            <a:spAutoFit/>
          </a:bodyPr>
          <a:lstStyle/>
          <a:p>
            <a:pPr marL="342900" indent="-342900">
              <a:buFont typeface="Arial" panose="020B0604020202020204" pitchFamily="34" charset="0"/>
              <a:buChar char="•"/>
            </a:pPr>
            <a:r>
              <a:rPr lang="de-CH" sz="2400" dirty="0" smtClean="0"/>
              <a:t>Firewall</a:t>
            </a:r>
          </a:p>
          <a:p>
            <a:pPr marL="800100" lvl="1" indent="-342900">
              <a:buFont typeface="Arial" panose="020B0604020202020204" pitchFamily="34" charset="0"/>
              <a:buChar char="•"/>
            </a:pPr>
            <a:r>
              <a:rPr lang="de-CH" sz="2400" dirty="0" smtClean="0"/>
              <a:t>Sperren der Angreifer-IPs</a:t>
            </a:r>
          </a:p>
          <a:p>
            <a:pPr marL="342900" indent="-342900">
              <a:buFont typeface="Arial" panose="020B0604020202020204" pitchFamily="34" charset="0"/>
              <a:buChar char="•"/>
            </a:pPr>
            <a:r>
              <a:rPr lang="de-CH" sz="2400" dirty="0" smtClean="0"/>
              <a:t>Ändern der eigenen IP</a:t>
            </a:r>
          </a:p>
          <a:p>
            <a:pPr marL="342900" indent="-342900">
              <a:buFont typeface="Arial" panose="020B0604020202020204" pitchFamily="34" charset="0"/>
              <a:buChar char="•"/>
            </a:pPr>
            <a:r>
              <a:rPr lang="de-CH" sz="2400" dirty="0" smtClean="0"/>
              <a:t>Serverlastverteilung (Redundanz)</a:t>
            </a:r>
            <a:endParaRPr lang="de-CH" sz="2400" dirty="0"/>
          </a:p>
        </p:txBody>
      </p:sp>
    </p:spTree>
    <p:extLst>
      <p:ext uri="{BB962C8B-B14F-4D97-AF65-F5344CB8AC3E}">
        <p14:creationId xmlns:p14="http://schemas.microsoft.com/office/powerpoint/2010/main" val="12507123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4" name="Abgerundetes Rechteck 13"/>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5" name="Abgerundetes Rechteck 14">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6" name="Abgerundetes Rechteck 1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7" name="Abgerundetes Rechteck 16"/>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p>
        </p:txBody>
      </p:sp>
      <p:sp>
        <p:nvSpPr>
          <p:cNvPr id="18" name="Abgerundetes Rechteck 17"/>
          <p:cNvSpPr/>
          <p:nvPr/>
        </p:nvSpPr>
        <p:spPr>
          <a:xfrm>
            <a:off x="6100389"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0"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Portscan</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21" name="Textfeld 20"/>
          <p:cNvSpPr txBox="1"/>
          <p:nvPr/>
        </p:nvSpPr>
        <p:spPr>
          <a:xfrm>
            <a:off x="698500" y="2013710"/>
            <a:ext cx="7496594" cy="1569660"/>
          </a:xfrm>
          <a:prstGeom prst="rect">
            <a:avLst/>
          </a:prstGeom>
          <a:noFill/>
        </p:spPr>
        <p:txBody>
          <a:bodyPr wrap="square" rtlCol="0">
            <a:spAutoFit/>
          </a:bodyPr>
          <a:lstStyle/>
          <a:p>
            <a:pPr marL="265113" indent="-265113">
              <a:lnSpc>
                <a:spcPct val="200000"/>
              </a:lnSpc>
            </a:pPr>
            <a:r>
              <a:rPr lang="de-CH" sz="2400" b="1" dirty="0" smtClean="0"/>
              <a:t>Beantworte die Fragen auf dem Arbeitsblatt</a:t>
            </a:r>
          </a:p>
          <a:p>
            <a:pPr marL="265113" indent="-265113">
              <a:lnSpc>
                <a:spcPct val="200000"/>
              </a:lnSpc>
            </a:pPr>
            <a:r>
              <a:rPr lang="de-CH" sz="2400" b="1" dirty="0" smtClean="0"/>
              <a:t> «07_Arbeitsblatt </a:t>
            </a:r>
            <a:r>
              <a:rPr lang="de-CH" sz="2400" b="1" dirty="0" err="1" smtClean="0"/>
              <a:t>Portscan</a:t>
            </a:r>
            <a:r>
              <a:rPr lang="de-CH" sz="2400" b="1" dirty="0" smtClean="0"/>
              <a:t>».</a:t>
            </a:r>
            <a:endParaRPr lang="de-CH"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13"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Geschichte</a:t>
            </a:r>
          </a:p>
        </p:txBody>
      </p:sp>
      <p:grpSp>
        <p:nvGrpSpPr>
          <p:cNvPr id="3" name="Gruppieren 22"/>
          <p:cNvGrpSpPr/>
          <p:nvPr/>
        </p:nvGrpSpPr>
        <p:grpSpPr>
          <a:xfrm>
            <a:off x="1078458" y="5082988"/>
            <a:ext cx="6962881" cy="510989"/>
            <a:chOff x="621260" y="5123329"/>
            <a:chExt cx="6962881" cy="510989"/>
          </a:xfrm>
        </p:grpSpPr>
        <p:sp>
          <p:nvSpPr>
            <p:cNvPr id="16" name="Rechteck 15"/>
            <p:cNvSpPr/>
            <p:nvPr/>
          </p:nvSpPr>
          <p:spPr>
            <a:xfrm>
              <a:off x="1532967"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a:solidFill>
                    <a:srgbClr val="FFCC00"/>
                  </a:solidFill>
                  <a:latin typeface="+mj-lt"/>
                  <a:ea typeface="+mj-ea"/>
                  <a:cs typeface="+mj-cs"/>
                </a:rPr>
                <a:t>1960</a:t>
              </a:r>
            </a:p>
          </p:txBody>
        </p:sp>
        <p:sp>
          <p:nvSpPr>
            <p:cNvPr id="17" name="Rechteck 16"/>
            <p:cNvSpPr/>
            <p:nvPr/>
          </p:nvSpPr>
          <p:spPr>
            <a:xfrm>
              <a:off x="2541496"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1970</a:t>
              </a:r>
              <a:endParaRPr lang="de-CH" sz="4400" b="1" dirty="0">
                <a:solidFill>
                  <a:srgbClr val="FFCC00"/>
                </a:solidFill>
                <a:latin typeface="+mj-lt"/>
                <a:ea typeface="+mj-ea"/>
                <a:cs typeface="+mj-cs"/>
              </a:endParaRPr>
            </a:p>
          </p:txBody>
        </p:sp>
        <p:sp>
          <p:nvSpPr>
            <p:cNvPr id="18" name="Rechteck 17"/>
            <p:cNvSpPr/>
            <p:nvPr/>
          </p:nvSpPr>
          <p:spPr>
            <a:xfrm>
              <a:off x="3550025"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1980</a:t>
              </a:r>
              <a:endParaRPr lang="de-CH" sz="4400" b="1" dirty="0">
                <a:solidFill>
                  <a:srgbClr val="FFCC00"/>
                </a:solidFill>
                <a:latin typeface="+mj-lt"/>
                <a:ea typeface="+mj-ea"/>
                <a:cs typeface="+mj-cs"/>
              </a:endParaRPr>
            </a:p>
          </p:txBody>
        </p:sp>
        <p:sp>
          <p:nvSpPr>
            <p:cNvPr id="19" name="Rechteck 18"/>
            <p:cNvSpPr/>
            <p:nvPr/>
          </p:nvSpPr>
          <p:spPr>
            <a:xfrm>
              <a:off x="4558554"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1990</a:t>
              </a:r>
              <a:endParaRPr lang="de-CH" sz="4400" b="1" dirty="0">
                <a:solidFill>
                  <a:srgbClr val="FFCC00"/>
                </a:solidFill>
                <a:latin typeface="+mj-lt"/>
                <a:ea typeface="+mj-ea"/>
                <a:cs typeface="+mj-cs"/>
              </a:endParaRPr>
            </a:p>
          </p:txBody>
        </p:sp>
        <p:sp>
          <p:nvSpPr>
            <p:cNvPr id="20" name="Rechteck 19"/>
            <p:cNvSpPr/>
            <p:nvPr/>
          </p:nvSpPr>
          <p:spPr>
            <a:xfrm>
              <a:off x="5567083"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2000</a:t>
              </a:r>
              <a:endParaRPr lang="de-CH" sz="4400" b="1" dirty="0">
                <a:solidFill>
                  <a:srgbClr val="FFCC00"/>
                </a:solidFill>
                <a:latin typeface="+mj-lt"/>
                <a:ea typeface="+mj-ea"/>
                <a:cs typeface="+mj-cs"/>
              </a:endParaRPr>
            </a:p>
          </p:txBody>
        </p:sp>
        <p:sp>
          <p:nvSpPr>
            <p:cNvPr id="21" name="Rechteck 20"/>
            <p:cNvSpPr/>
            <p:nvPr/>
          </p:nvSpPr>
          <p:spPr>
            <a:xfrm>
              <a:off x="6575612"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2010</a:t>
              </a:r>
              <a:endParaRPr lang="de-CH" sz="4400" b="1" dirty="0">
                <a:solidFill>
                  <a:srgbClr val="FFCC00"/>
                </a:solidFill>
                <a:latin typeface="+mj-lt"/>
                <a:ea typeface="+mj-ea"/>
                <a:cs typeface="+mj-cs"/>
              </a:endParaRPr>
            </a:p>
          </p:txBody>
        </p:sp>
        <p:sp>
          <p:nvSpPr>
            <p:cNvPr id="22" name="Rechteck 21"/>
            <p:cNvSpPr/>
            <p:nvPr/>
          </p:nvSpPr>
          <p:spPr>
            <a:xfrm>
              <a:off x="621260"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1950</a:t>
              </a:r>
              <a:endParaRPr lang="de-CH" sz="4400" b="1" dirty="0">
                <a:solidFill>
                  <a:srgbClr val="FFCC00"/>
                </a:solidFill>
                <a:latin typeface="+mj-lt"/>
                <a:ea typeface="+mj-ea"/>
                <a:cs typeface="+mj-cs"/>
              </a:endParaRPr>
            </a:p>
          </p:txBody>
        </p:sp>
      </p:grpSp>
      <p:pic>
        <p:nvPicPr>
          <p:cNvPr id="2050" name="Picture 2"/>
          <p:cNvPicPr>
            <a:picLocks noChangeAspect="1" noChangeArrowheads="1"/>
          </p:cNvPicPr>
          <p:nvPr/>
        </p:nvPicPr>
        <p:blipFill>
          <a:blip r:embed="rId3" cstate="print">
            <a:clrChange>
              <a:clrFrom>
                <a:srgbClr val="C3C3C3"/>
              </a:clrFrom>
              <a:clrTo>
                <a:srgbClr val="C3C3C3">
                  <a:alpha val="0"/>
                </a:srgbClr>
              </a:clrTo>
            </a:clrChange>
          </a:blip>
          <a:srcRect/>
          <a:stretch>
            <a:fillRect/>
          </a:stretch>
        </p:blipFill>
        <p:spPr bwMode="auto">
          <a:xfrm>
            <a:off x="-9446787" y="4936754"/>
            <a:ext cx="21934669" cy="684117"/>
          </a:xfrm>
          <a:prstGeom prst="rect">
            <a:avLst/>
          </a:prstGeom>
          <a:noFill/>
          <a:ln w="9525">
            <a:noFill/>
            <a:miter lim="800000"/>
            <a:headEnd/>
            <a:tailEnd/>
          </a:ln>
        </p:spPr>
      </p:pic>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Ur-Hacker</a:t>
            </a:r>
          </a:p>
        </p:txBody>
      </p:sp>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2122" y="1015057"/>
            <a:ext cx="2701376" cy="2542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5" cstate="print"/>
          <a:srcRect/>
          <a:stretch>
            <a:fillRect/>
          </a:stretch>
        </p:blipFill>
        <p:spPr bwMode="auto">
          <a:xfrm>
            <a:off x="1125525" y="2695875"/>
            <a:ext cx="7321694" cy="1804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Abgerundetes Rechteck 24"/>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26" name="Abgerundetes Rechteck 25">
            <a:hlinkClick r:id="rId6"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7" name="Abgerundetes Rechteck 2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8" name="Abgerundetes Rechteck 27"/>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30" name="Abgerundetes Rechteck 2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39" name="Abgerundetes Rechteck 38"/>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3.87283E-6 L 0.10659 3.87283E-6 " pathEditMode="relative" rAng="0" ptsTypes="AA">
                                      <p:cBhvr>
                                        <p:cTn id="6" dur="2000" fill="hold"/>
                                        <p:tgtEl>
                                          <p:spTgt spid="2050"/>
                                        </p:tgtEl>
                                        <p:attrNameLst>
                                          <p:attrName>ppt_x</p:attrName>
                                          <p:attrName>ppt_y</p:attrName>
                                        </p:attrNameLst>
                                      </p:cBhvr>
                                      <p:rCtr x="53"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fade">
                                      <p:cBhvr>
                                        <p:cTn id="16"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4" name="Abgerundetes Rechteck 13"/>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5" name="Abgerundetes Rechteck 14">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6" name="Abgerundetes Rechteck 1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7" name="Abgerundetes Rechteck 16"/>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p>
        </p:txBody>
      </p:sp>
      <p:sp>
        <p:nvSpPr>
          <p:cNvPr id="18" name="Abgerundetes Rechteck 17"/>
          <p:cNvSpPr/>
          <p:nvPr/>
        </p:nvSpPr>
        <p:spPr>
          <a:xfrm>
            <a:off x="6100389"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19" name="Abgerundetes Rechteck 18"/>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20"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lvl="0">
              <a:spcBef>
                <a:spcPct val="0"/>
              </a:spcBef>
              <a:defRPr/>
            </a:pPr>
            <a:r>
              <a:rPr lang="de-CH" sz="4400" b="1" dirty="0" err="1" smtClean="0">
                <a:solidFill>
                  <a:srgbClr val="FFCC00"/>
                </a:solidFill>
                <a:latin typeface="+mj-lt"/>
                <a:ea typeface="+mj-ea"/>
                <a:cs typeface="+mj-cs"/>
              </a:rPr>
              <a:t>Warriors</a:t>
            </a:r>
            <a:r>
              <a:rPr lang="de-CH" sz="4400" b="1" dirty="0" smtClean="0">
                <a:solidFill>
                  <a:srgbClr val="FFCC00"/>
                </a:solidFill>
                <a:latin typeface="+mj-lt"/>
                <a:ea typeface="+mj-ea"/>
                <a:cs typeface="+mj-cs"/>
              </a:rPr>
              <a:t> </a:t>
            </a:r>
            <a:r>
              <a:rPr lang="de-CH" sz="4400" b="1" dirty="0" err="1" smtClean="0">
                <a:solidFill>
                  <a:srgbClr val="FFCC00"/>
                </a:solidFill>
                <a:latin typeface="+mj-lt"/>
                <a:ea typeface="+mj-ea"/>
                <a:cs typeface="+mj-cs"/>
              </a:rPr>
              <a:t>of</a:t>
            </a:r>
            <a:r>
              <a:rPr lang="de-CH" sz="4400" b="1" dirty="0" smtClean="0">
                <a:solidFill>
                  <a:srgbClr val="FFCC00"/>
                </a:solidFill>
                <a:latin typeface="+mj-lt"/>
                <a:ea typeface="+mj-ea"/>
                <a:cs typeface="+mj-cs"/>
              </a:rPr>
              <a:t> </a:t>
            </a:r>
            <a:r>
              <a:rPr lang="de-CH" sz="4400" b="1" dirty="0" err="1" smtClean="0">
                <a:solidFill>
                  <a:srgbClr val="FFCC00"/>
                </a:solidFill>
                <a:latin typeface="+mj-lt"/>
                <a:ea typeface="+mj-ea"/>
                <a:cs typeface="+mj-cs"/>
              </a:rPr>
              <a:t>the</a:t>
            </a:r>
            <a:r>
              <a:rPr lang="de-CH" sz="4400" b="1" dirty="0" smtClean="0">
                <a:solidFill>
                  <a:srgbClr val="FFCC00"/>
                </a:solidFill>
                <a:latin typeface="+mj-lt"/>
                <a:ea typeface="+mj-ea"/>
                <a:cs typeface="+mj-cs"/>
              </a:rPr>
              <a:t> </a:t>
            </a:r>
            <a:r>
              <a:rPr lang="de-CH" sz="4400" b="1" dirty="0" err="1" smtClean="0">
                <a:solidFill>
                  <a:srgbClr val="FFCC00"/>
                </a:solidFill>
                <a:latin typeface="+mj-lt"/>
                <a:ea typeface="+mj-ea"/>
                <a:cs typeface="+mj-cs"/>
              </a:rPr>
              <a:t>net</a:t>
            </a:r>
            <a:endParaRPr lang="de-CH" sz="4400" b="1" dirty="0" smtClean="0">
              <a:solidFill>
                <a:srgbClr val="FFCC00"/>
              </a:solidFill>
              <a:latin typeface="+mj-lt"/>
              <a:ea typeface="+mj-ea"/>
              <a:cs typeface="+mj-cs"/>
            </a:endParaRPr>
          </a:p>
        </p:txBody>
      </p:sp>
      <p:sp>
        <p:nvSpPr>
          <p:cNvPr id="21" name="Textfeld 20"/>
          <p:cNvSpPr txBox="1"/>
          <p:nvPr/>
        </p:nvSpPr>
        <p:spPr>
          <a:xfrm>
            <a:off x="698499" y="2013710"/>
            <a:ext cx="8198757" cy="3046988"/>
          </a:xfrm>
          <a:prstGeom prst="rect">
            <a:avLst/>
          </a:prstGeom>
          <a:noFill/>
        </p:spPr>
        <p:txBody>
          <a:bodyPr wrap="square" rtlCol="0">
            <a:spAutoFit/>
          </a:bodyPr>
          <a:lstStyle/>
          <a:p>
            <a:pPr marL="265113" indent="-265113">
              <a:lnSpc>
                <a:spcPct val="200000"/>
              </a:lnSpc>
            </a:pPr>
            <a:r>
              <a:rPr lang="de-CH" sz="2400" b="1" dirty="0" smtClean="0"/>
              <a:t>Film „</a:t>
            </a:r>
            <a:r>
              <a:rPr lang="de-CH" sz="2400" b="1" dirty="0" err="1" smtClean="0"/>
              <a:t>Warriors</a:t>
            </a:r>
            <a:r>
              <a:rPr lang="de-CH" sz="2400" b="1" dirty="0" smtClean="0"/>
              <a:t> </a:t>
            </a:r>
            <a:r>
              <a:rPr lang="de-CH" sz="2400" b="1" dirty="0" err="1" smtClean="0"/>
              <a:t>of</a:t>
            </a:r>
            <a:r>
              <a:rPr lang="de-CH" sz="2400" b="1" dirty="0" smtClean="0"/>
              <a:t> </a:t>
            </a:r>
            <a:r>
              <a:rPr lang="de-CH" sz="2400" b="1" dirty="0" err="1" smtClean="0"/>
              <a:t>the</a:t>
            </a:r>
            <a:r>
              <a:rPr lang="de-CH" sz="2400" b="1" dirty="0" smtClean="0"/>
              <a:t> </a:t>
            </a:r>
            <a:r>
              <a:rPr lang="de-CH" sz="2400" b="1" dirty="0" err="1" smtClean="0"/>
              <a:t>net</a:t>
            </a:r>
            <a:r>
              <a:rPr lang="de-CH" sz="2400" b="1" dirty="0" smtClean="0"/>
              <a:t>“</a:t>
            </a:r>
          </a:p>
          <a:p>
            <a:pPr marL="265113" indent="-265113">
              <a:lnSpc>
                <a:spcPct val="200000"/>
              </a:lnSpc>
              <a:buFont typeface="Arial" pitchFamily="34" charset="0"/>
              <a:buChar char="•"/>
            </a:pPr>
            <a:r>
              <a:rPr lang="de-CH" sz="2400" b="1" dirty="0" smtClean="0"/>
              <a:t>Link: http://www.youtube.com/watch?v=PBWhzz_Gn10</a:t>
            </a:r>
          </a:p>
          <a:p>
            <a:pPr marL="265113" indent="-265113">
              <a:lnSpc>
                <a:spcPct val="200000"/>
              </a:lnSpc>
            </a:pPr>
            <a:r>
              <a:rPr lang="de-CH" sz="2400" b="1" dirty="0" smtClean="0"/>
              <a:t>Beantworte die Fragen auf dem Arbeitsblatt</a:t>
            </a:r>
          </a:p>
          <a:p>
            <a:pPr marL="265113" indent="-265113">
              <a:lnSpc>
                <a:spcPct val="200000"/>
              </a:lnSpc>
            </a:pPr>
            <a:r>
              <a:rPr lang="de-CH" sz="2400" b="1" dirty="0" smtClean="0"/>
              <a:t> «</a:t>
            </a:r>
            <a:r>
              <a:rPr lang="en-US" sz="2400" b="1" dirty="0" smtClean="0"/>
              <a:t>08_Arbeitsblatt Warriors of the net</a:t>
            </a:r>
            <a:r>
              <a:rPr lang="de-CH" sz="2400" b="1" dirty="0" smtClean="0"/>
              <a:t>».</a:t>
            </a:r>
            <a:endParaRPr lang="de-CH" sz="24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19"/>
          <p:cNvCxnSpPr/>
          <p:nvPr/>
        </p:nvCxnSpPr>
        <p:spPr>
          <a:xfrm flipV="1">
            <a:off x="4673837" y="4660134"/>
            <a:ext cx="2121325" cy="1"/>
          </a:xfrm>
          <a:prstGeom prst="line">
            <a:avLst/>
          </a:prstGeom>
          <a:ln w="635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16200000" flipH="1">
            <a:off x="4123724" y="4104357"/>
            <a:ext cx="1085931" cy="7358"/>
          </a:xfrm>
          <a:prstGeom prst="line">
            <a:avLst/>
          </a:prstGeom>
          <a:ln w="635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rot="16200000" flipH="1">
            <a:off x="4056787" y="4010941"/>
            <a:ext cx="803689" cy="7281"/>
          </a:xfrm>
          <a:prstGeom prst="line">
            <a:avLst/>
          </a:prstGeom>
          <a:ln w="635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Gerade Verbindung 21"/>
          <p:cNvCxnSpPr>
            <a:stCxn id="27" idx="6"/>
          </p:cNvCxnSpPr>
          <p:nvPr/>
        </p:nvCxnSpPr>
        <p:spPr>
          <a:xfrm>
            <a:off x="2544195" y="4408796"/>
            <a:ext cx="1903447" cy="7631"/>
          </a:xfrm>
          <a:prstGeom prst="line">
            <a:avLst/>
          </a:prstGeom>
          <a:ln w="635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2457156" y="4381755"/>
            <a:ext cx="52004" cy="5200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Ellipse 25"/>
          <p:cNvSpPr/>
          <p:nvPr/>
        </p:nvSpPr>
        <p:spPr>
          <a:xfrm>
            <a:off x="1182527" y="3735592"/>
            <a:ext cx="1361670" cy="1361670"/>
          </a:xfrm>
          <a:prstGeom prst="ellipse">
            <a:avLst/>
          </a:prstGeom>
          <a:solidFill>
            <a:srgbClr val="FFCC00"/>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Ellipse 26"/>
          <p:cNvSpPr/>
          <p:nvPr/>
        </p:nvSpPr>
        <p:spPr>
          <a:xfrm>
            <a:off x="1182525" y="3727961"/>
            <a:ext cx="1361670" cy="1361670"/>
          </a:xfrm>
          <a:prstGeom prst="ellipse">
            <a:avLst/>
          </a:prstGeom>
          <a:solidFill>
            <a:srgbClr val="FFCC00"/>
          </a:solidFill>
          <a:ln>
            <a:noFill/>
          </a:ln>
          <a:effectLst>
            <a:glow rad="228600">
              <a:srgbClr val="FF0000">
                <a:alpha val="40000"/>
              </a:srgbClr>
            </a:glow>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4" name="Abgerundetes Rechteck 13"/>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5" name="Abgerundetes Rechteck 14">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6" name="Abgerundetes Rechteck 1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7" name="Abgerundetes Rechteck 16"/>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p>
        </p:txBody>
      </p:sp>
      <p:sp>
        <p:nvSpPr>
          <p:cNvPr id="18" name="Abgerundetes Rechteck 17"/>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p>
        </p:txBody>
      </p:sp>
      <p:sp>
        <p:nvSpPr>
          <p:cNvPr id="19" name="Abgerundetes Rechteck 18"/>
          <p:cNvSpPr/>
          <p:nvPr/>
        </p:nvSpPr>
        <p:spPr>
          <a:xfrm>
            <a:off x="7623106"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12" name="Titel 1"/>
          <p:cNvSpPr txBox="1">
            <a:spLocks/>
          </p:cNvSpPr>
          <p:nvPr/>
        </p:nvSpPr>
        <p:spPr>
          <a:xfrm>
            <a:off x="695500" y="9061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Man in </a:t>
            </a: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the</a:t>
            </a:r>
            <a:r>
              <a:rPr kumimoji="0" lang="de-CH" sz="4400" b="1" i="0" u="none" strike="noStrike" kern="1200" cap="none" spc="0" normalizeH="0" baseline="0" noProof="0" dirty="0" smtClean="0">
                <a:ln>
                  <a:noFill/>
                </a:ln>
                <a:solidFill>
                  <a:srgbClr val="FFCC00"/>
                </a:solidFill>
                <a:effectLst/>
                <a:uLnTx/>
                <a:uFillTx/>
                <a:latin typeface="+mj-lt"/>
                <a:ea typeface="+mj-ea"/>
                <a:cs typeface="+mj-cs"/>
              </a:rPr>
              <a:t> </a:t>
            </a:r>
            <a:r>
              <a:rPr kumimoji="0" lang="de-CH" sz="4400" b="1" i="0" u="none" strike="noStrike" kern="1200" cap="none" spc="0" normalizeH="0" baseline="0" noProof="0" dirty="0" err="1" smtClean="0">
                <a:ln>
                  <a:noFill/>
                </a:ln>
                <a:solidFill>
                  <a:srgbClr val="FFCC00"/>
                </a:solidFill>
                <a:effectLst/>
                <a:uLnTx/>
                <a:uFillTx/>
                <a:latin typeface="+mj-lt"/>
                <a:ea typeface="+mj-ea"/>
                <a:cs typeface="+mj-cs"/>
              </a:rPr>
              <a:t>middle</a:t>
            </a: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cxnSp>
        <p:nvCxnSpPr>
          <p:cNvPr id="13" name="Gerade Verbindung 12"/>
          <p:cNvCxnSpPr/>
          <p:nvPr/>
        </p:nvCxnSpPr>
        <p:spPr>
          <a:xfrm flipV="1">
            <a:off x="4686839" y="4659410"/>
            <a:ext cx="1078961" cy="1"/>
          </a:xfrm>
          <a:prstGeom prst="line">
            <a:avLst/>
          </a:prstGeom>
          <a:ln w="635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4642038" y="3598087"/>
            <a:ext cx="52004" cy="520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8" name="Gerade Verbindung 27"/>
          <p:cNvCxnSpPr/>
          <p:nvPr/>
        </p:nvCxnSpPr>
        <p:spPr>
          <a:xfrm>
            <a:off x="5236119" y="3059114"/>
            <a:ext cx="3907881" cy="0"/>
          </a:xfrm>
          <a:prstGeom prst="line">
            <a:avLst/>
          </a:prstGeom>
          <a:ln w="635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5551338" y="3737805"/>
            <a:ext cx="1361670" cy="1361670"/>
          </a:xfrm>
          <a:prstGeom prst="ellipse">
            <a:avLst/>
          </a:prstGeom>
          <a:solidFill>
            <a:srgbClr val="FFCC00"/>
          </a:solidFill>
          <a:ln>
            <a:noFill/>
          </a:ln>
          <a:effectLst>
            <a:glow rad="228600">
              <a:srgbClr val="0000FF">
                <a:alpha val="40000"/>
              </a:srgbClr>
            </a:glow>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Ellipse 29"/>
          <p:cNvSpPr/>
          <p:nvPr/>
        </p:nvSpPr>
        <p:spPr>
          <a:xfrm>
            <a:off x="3857771" y="2349931"/>
            <a:ext cx="1361670" cy="1361670"/>
          </a:xfrm>
          <a:prstGeom prst="ellipse">
            <a:avLst/>
          </a:prstGeom>
          <a:solidFill>
            <a:srgbClr val="FFCC00"/>
          </a:solidFill>
          <a:ln>
            <a:noFill/>
          </a:ln>
          <a:effectLst>
            <a:glow rad="139700">
              <a:schemeClr val="tx1">
                <a:alpha val="40000"/>
              </a:schemeClr>
            </a:glow>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1" name="Grafik 30" descr="MacBookPro_klein_0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6064" y="2596236"/>
            <a:ext cx="1000800" cy="625500"/>
          </a:xfrm>
          <a:prstGeom prst="rect">
            <a:avLst/>
          </a:prstGeom>
        </p:spPr>
      </p:pic>
      <p:pic>
        <p:nvPicPr>
          <p:cNvPr id="32" name="Grafik 31" descr="hptablet2730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7006" y="3859215"/>
            <a:ext cx="1177608" cy="1000800"/>
          </a:xfrm>
          <a:prstGeom prst="rect">
            <a:avLst/>
          </a:prstGeom>
        </p:spPr>
      </p:pic>
      <p:pic>
        <p:nvPicPr>
          <p:cNvPr id="33" name="Grafik 32" descr="lenovo-t6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5800" y="3991075"/>
            <a:ext cx="1059892" cy="850703"/>
          </a:xfrm>
          <a:prstGeom prst="rect">
            <a:avLst/>
          </a:prstGeom>
        </p:spPr>
      </p:pic>
      <p:sp>
        <p:nvSpPr>
          <p:cNvPr id="34" name="Rechteck 33"/>
          <p:cNvSpPr/>
          <p:nvPr/>
        </p:nvSpPr>
        <p:spPr>
          <a:xfrm>
            <a:off x="3378200" y="1837218"/>
            <a:ext cx="2442720" cy="461665"/>
          </a:xfrm>
          <a:prstGeom prst="rect">
            <a:avLst/>
          </a:prstGeom>
        </p:spPr>
        <p:txBody>
          <a:bodyPr wrap="none">
            <a:spAutoFit/>
          </a:bodyPr>
          <a:lstStyle/>
          <a:p>
            <a:r>
              <a:rPr lang="de-DE" sz="2400" b="1" dirty="0" smtClean="0"/>
              <a:t>Router / Gateway</a:t>
            </a:r>
            <a:endParaRPr lang="de-CH" sz="2400" b="1" dirty="0"/>
          </a:p>
        </p:txBody>
      </p:sp>
      <p:sp>
        <p:nvSpPr>
          <p:cNvPr id="35" name="Rechteck 34"/>
          <p:cNvSpPr/>
          <p:nvPr/>
        </p:nvSpPr>
        <p:spPr>
          <a:xfrm>
            <a:off x="1183398" y="5196842"/>
            <a:ext cx="1374864" cy="461665"/>
          </a:xfrm>
          <a:prstGeom prst="rect">
            <a:avLst/>
          </a:prstGeom>
        </p:spPr>
        <p:txBody>
          <a:bodyPr wrap="none">
            <a:spAutoFit/>
          </a:bodyPr>
          <a:lstStyle/>
          <a:p>
            <a:r>
              <a:rPr lang="de-DE" sz="2400" b="1" dirty="0" smtClean="0"/>
              <a:t>Angreifer</a:t>
            </a:r>
            <a:endParaRPr lang="de-CH" sz="2400" b="1" dirty="0"/>
          </a:p>
        </p:txBody>
      </p:sp>
      <p:sp>
        <p:nvSpPr>
          <p:cNvPr id="36" name="Rechteck 35"/>
          <p:cNvSpPr/>
          <p:nvPr/>
        </p:nvSpPr>
        <p:spPr>
          <a:xfrm>
            <a:off x="5765700" y="5206686"/>
            <a:ext cx="913392" cy="461665"/>
          </a:xfrm>
          <a:prstGeom prst="rect">
            <a:avLst/>
          </a:prstGeom>
        </p:spPr>
        <p:txBody>
          <a:bodyPr wrap="none">
            <a:spAutoFit/>
          </a:bodyPr>
          <a:lstStyle/>
          <a:p>
            <a:r>
              <a:rPr lang="de-DE" sz="2400" b="1" dirty="0" smtClean="0"/>
              <a:t>Opfer</a:t>
            </a:r>
            <a:endParaRPr lang="de-CH" sz="2400" b="1" dirty="0"/>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0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0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0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20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0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0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20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35" presetClass="emph" presetSubtype="0" repeatCount="indefinite" fill="hold" grpId="0" nodeType="clickEffect">
                                  <p:stCondLst>
                                    <p:cond delay="0"/>
                                  </p:stCondLst>
                                  <p:childTnLst>
                                    <p:anim calcmode="discrete" valueType="str">
                                      <p:cBhvr>
                                        <p:cTn id="62" dur="2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63" presetClass="path" presetSubtype="0" fill="hold" grpId="0" nodeType="clickEffect">
                                  <p:stCondLst>
                                    <p:cond delay="0"/>
                                  </p:stCondLst>
                                  <p:childTnLst>
                                    <p:animMotion origin="layout" path="M 2.22222E-6 3.41819E-6 L 0.21406 3.41819E-6 " pathEditMode="relative" rAng="0" ptsTypes="AA">
                                      <p:cBhvr>
                                        <p:cTn id="66" dur="2000" fill="hold"/>
                                        <p:tgtEl>
                                          <p:spTgt spid="24"/>
                                        </p:tgtEl>
                                        <p:attrNameLst>
                                          <p:attrName>ppt_x</p:attrName>
                                          <p:attrName>ppt_y</p:attrName>
                                        </p:attrNameLst>
                                      </p:cBhvr>
                                      <p:rCtr x="107" y="0"/>
                                    </p:animMotion>
                                  </p:childTnLst>
                                </p:cTn>
                              </p:par>
                            </p:childTnLst>
                          </p:cTn>
                        </p:par>
                        <p:par>
                          <p:cTn id="67" fill="hold">
                            <p:stCondLst>
                              <p:cond delay="2000"/>
                            </p:stCondLst>
                            <p:childTnLst>
                              <p:par>
                                <p:cTn id="68" presetID="64" presetClass="path" presetSubtype="0" fill="hold" grpId="1" nodeType="afterEffect">
                                  <p:stCondLst>
                                    <p:cond delay="0"/>
                                  </p:stCondLst>
                                  <p:childTnLst>
                                    <p:animMotion origin="layout" path="M 0.21562 3.41819E-6 L 0.21562 -0.12983 " pathEditMode="relative" rAng="0" ptsTypes="AA">
                                      <p:cBhvr>
                                        <p:cTn id="69" dur="1000" fill="hold"/>
                                        <p:tgtEl>
                                          <p:spTgt spid="24"/>
                                        </p:tgtEl>
                                        <p:attrNameLst>
                                          <p:attrName>ppt_x</p:attrName>
                                          <p:attrName>ppt_y</p:attrName>
                                        </p:attrNameLst>
                                      </p:cBhvr>
                                      <p:rCtr x="0" y="-65"/>
                                    </p:animMotion>
                                  </p:childTnLst>
                                </p:cTn>
                              </p:par>
                            </p:childTnLst>
                          </p:cTn>
                        </p:par>
                        <p:par>
                          <p:cTn id="70" fill="hold">
                            <p:stCondLst>
                              <p:cond delay="3000"/>
                            </p:stCondLst>
                            <p:childTnLst>
                              <p:par>
                                <p:cTn id="71" presetID="64" presetClass="path" presetSubtype="0" fill="hold" grpId="1" nodeType="afterEffect">
                                  <p:stCondLst>
                                    <p:cond delay="0"/>
                                  </p:stCondLst>
                                  <p:childTnLst>
                                    <p:animMotion origin="layout" path="M 3.33333E-6 -0.00486 L 0.00052 0.14673 " pathEditMode="relative" rAng="0" ptsTypes="AA">
                                      <p:cBhvr>
                                        <p:cTn id="72" dur="1000" fill="hold"/>
                                        <p:tgtEl>
                                          <p:spTgt spid="25"/>
                                        </p:tgtEl>
                                        <p:attrNameLst>
                                          <p:attrName>ppt_x</p:attrName>
                                          <p:attrName>ppt_y</p:attrName>
                                        </p:attrNameLst>
                                      </p:cBhvr>
                                      <p:rCtr x="0" y="76"/>
                                    </p:animMotion>
                                  </p:childTnLst>
                                </p:cTn>
                              </p:par>
                            </p:childTnLst>
                          </p:cTn>
                        </p:par>
                        <p:par>
                          <p:cTn id="73" fill="hold">
                            <p:stCondLst>
                              <p:cond delay="4000"/>
                            </p:stCondLst>
                            <p:childTnLst>
                              <p:par>
                                <p:cTn id="74" presetID="63" presetClass="path" presetSubtype="0" fill="hold" grpId="0" nodeType="afterEffect">
                                  <p:stCondLst>
                                    <p:cond delay="0"/>
                                  </p:stCondLst>
                                  <p:childTnLst>
                                    <p:animMotion origin="layout" path="M 0.00052 0.15089 L 0.12014 0.15089 " pathEditMode="relative" rAng="0" ptsTypes="AA">
                                      <p:cBhvr>
                                        <p:cTn id="75" dur="2000" fill="hold"/>
                                        <p:tgtEl>
                                          <p:spTgt spid="25"/>
                                        </p:tgtEl>
                                        <p:attrNameLst>
                                          <p:attrName>ppt_x</p:attrName>
                                          <p:attrName>ppt_y</p:attrName>
                                        </p:attrNameLst>
                                      </p:cBhvr>
                                      <p:rCtr x="60" y="0"/>
                                    </p:animMotion>
                                  </p:childTnLst>
                                </p:cTn>
                              </p:par>
                            </p:childTnLst>
                          </p:cTn>
                        </p:par>
                        <p:par>
                          <p:cTn id="76" fill="hold">
                            <p:stCondLst>
                              <p:cond delay="6000"/>
                            </p:stCondLst>
                            <p:childTnLst>
                              <p:par>
                                <p:cTn id="77" presetID="10" presetClass="exit" presetSubtype="0" fill="hold" nodeType="afterEffect">
                                  <p:stCondLst>
                                    <p:cond delay="0"/>
                                  </p:stCondLst>
                                  <p:childTnLst>
                                    <p:animEffect transition="out" filter="fade">
                                      <p:cBhvr>
                                        <p:cTn id="78" dur="2000"/>
                                        <p:tgtEl>
                                          <p:spTgt spid="21"/>
                                        </p:tgtEl>
                                      </p:cBhvr>
                                    </p:animEffect>
                                    <p:set>
                                      <p:cBhvr>
                                        <p:cTn id="79" dur="1" fill="hold">
                                          <p:stCondLst>
                                            <p:cond delay="1999"/>
                                          </p:stCondLst>
                                        </p:cTn>
                                        <p:tgtEl>
                                          <p:spTgt spid="21"/>
                                        </p:tgtEl>
                                        <p:attrNameLst>
                                          <p:attrName>style.visibility</p:attrName>
                                        </p:attrNameLst>
                                      </p:cBhvr>
                                      <p:to>
                                        <p:strVal val="hidden"/>
                                      </p:to>
                                    </p:set>
                                  </p:childTnLst>
                                </p:cTn>
                              </p:par>
                              <p:par>
                                <p:cTn id="80" presetID="35" presetClass="path" presetSubtype="0" accel="50000" decel="50000" fill="hold" nodeType="withEffect">
                                  <p:stCondLst>
                                    <p:cond delay="0"/>
                                  </p:stCondLst>
                                  <p:childTnLst>
                                    <p:animMotion origin="layout" path="M 0.00348 0.00046 L -0.23142 0.00046 " pathEditMode="relative" rAng="0" ptsTypes="AA">
                                      <p:cBhvr>
                                        <p:cTn id="81" dur="2000" fill="hold"/>
                                        <p:tgtEl>
                                          <p:spTgt spid="20"/>
                                        </p:tgtEl>
                                        <p:attrNameLst>
                                          <p:attrName>ppt_x</p:attrName>
                                          <p:attrName>ppt_y</p:attrName>
                                        </p:attrNameLst>
                                      </p:cBhvr>
                                      <p:rCtr x="-1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6" grpId="0" animBg="1"/>
      <p:bldP spid="27" grpId="0" animBg="1"/>
      <p:bldP spid="27" grpId="1" animBg="1"/>
      <p:bldP spid="25" grpId="0" animBg="1"/>
      <p:bldP spid="25" grpId="1" animBg="1"/>
      <p:bldP spid="25" grpId="2" animBg="1"/>
      <p:bldP spid="29" grpId="0" animBg="1"/>
      <p:bldP spid="30" grpId="0" animBg="1"/>
      <p:bldP spid="34" grpId="0"/>
      <p:bldP spid="35" grpId="0"/>
      <p:bldP spid="3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400" b="1" i="0" u="none" strike="noStrike" kern="1200" cap="none" spc="0" normalizeH="0" baseline="0" noProof="0" dirty="0" smtClean="0">
              <a:ln>
                <a:noFill/>
              </a:ln>
              <a:solidFill>
                <a:srgbClr val="FFCC00"/>
              </a:solidFill>
              <a:effectLst/>
              <a:uLnTx/>
              <a:uFillTx/>
              <a:latin typeface="+mj-lt"/>
              <a:ea typeface="+mj-ea"/>
              <a:cs typeface="+mj-cs"/>
            </a:endParaRP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14" name="Abgerundetes Rechteck 13"/>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5" name="Abgerundetes Rechteck 14">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6" name="Abgerundetes Rechteck 15"/>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7" name="Abgerundetes Rechteck 16"/>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p>
        </p:txBody>
      </p:sp>
      <p:sp>
        <p:nvSpPr>
          <p:cNvPr id="18" name="Abgerundetes Rechteck 17"/>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p>
        </p:txBody>
      </p:sp>
      <p:sp>
        <p:nvSpPr>
          <p:cNvPr id="19" name="Abgerundetes Rechteck 18"/>
          <p:cNvSpPr/>
          <p:nvPr/>
        </p:nvSpPr>
        <p:spPr>
          <a:xfrm>
            <a:off x="7623106"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
        <p:nvSpPr>
          <p:cNvPr id="12" name="Titel 1"/>
          <p:cNvSpPr txBox="1">
            <a:spLocks/>
          </p:cNvSpPr>
          <p:nvPr/>
        </p:nvSpPr>
        <p:spPr>
          <a:xfrm>
            <a:off x="840974" y="9061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Übung</a:t>
            </a: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Textfeld 36"/>
          <p:cNvSpPr txBox="1"/>
          <p:nvPr/>
        </p:nvSpPr>
        <p:spPr>
          <a:xfrm>
            <a:off x="698500" y="2013710"/>
            <a:ext cx="5803063" cy="2308324"/>
          </a:xfrm>
          <a:prstGeom prst="rect">
            <a:avLst/>
          </a:prstGeom>
          <a:noFill/>
        </p:spPr>
        <p:txBody>
          <a:bodyPr wrap="none" rtlCol="0">
            <a:spAutoFit/>
          </a:bodyPr>
          <a:lstStyle/>
          <a:p>
            <a:pPr marL="265113" indent="-265113">
              <a:lnSpc>
                <a:spcPct val="200000"/>
              </a:lnSpc>
            </a:pPr>
            <a:r>
              <a:rPr lang="de-CH" sz="2400" b="1" dirty="0" smtClean="0"/>
              <a:t>Beantworte die Fragen auf dem Arbeitsblatt</a:t>
            </a:r>
          </a:p>
          <a:p>
            <a:pPr marL="265113" indent="-265113">
              <a:lnSpc>
                <a:spcPct val="200000"/>
              </a:lnSpc>
            </a:pPr>
            <a:r>
              <a:rPr lang="de-CH" sz="2400" b="1" dirty="0" smtClean="0"/>
              <a:t>«</a:t>
            </a:r>
            <a:r>
              <a:rPr lang="en-US" sz="2400" b="1" dirty="0" smtClean="0"/>
              <a:t>09_Arbeitsblatt ARP Cache Poisoning – </a:t>
            </a:r>
          </a:p>
          <a:p>
            <a:pPr marL="265113" indent="-265113">
              <a:lnSpc>
                <a:spcPct val="200000"/>
              </a:lnSpc>
            </a:pPr>
            <a:r>
              <a:rPr lang="en-US" sz="2400" b="1" dirty="0" smtClean="0"/>
              <a:t>Man-in-the-middle-attack</a:t>
            </a:r>
            <a:r>
              <a:rPr lang="de-CH" sz="2400" b="1" dirty="0" smtClean="0"/>
              <a:t>».</a:t>
            </a:r>
            <a:endParaRPr lang="de-CH" sz="24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64" name="Rechteck 63"/>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Titel 1"/>
          <p:cNvSpPr txBox="1">
            <a:spLocks/>
          </p:cNvSpPr>
          <p:nvPr/>
        </p:nvSpPr>
        <p:spPr>
          <a:xfrm>
            <a:off x="688574" y="753750"/>
            <a:ext cx="7769625"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Quellen</a:t>
            </a:r>
          </a:p>
        </p:txBody>
      </p:sp>
      <p:sp>
        <p:nvSpPr>
          <p:cNvPr id="68"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lvl="0">
              <a:spcBef>
                <a:spcPct val="0"/>
              </a:spcBef>
              <a:defRPr/>
            </a:pPr>
            <a:r>
              <a:rPr lang="de-CH" sz="3200" b="1" dirty="0" smtClean="0">
                <a:solidFill>
                  <a:schemeClr val="bg1"/>
                </a:solidFill>
              </a:rPr>
              <a:t>Grundlagen Netzwerke</a:t>
            </a:r>
          </a:p>
        </p:txBody>
      </p:sp>
      <p:sp>
        <p:nvSpPr>
          <p:cNvPr id="73" name="Textfeld 72"/>
          <p:cNvSpPr txBox="1"/>
          <p:nvPr/>
        </p:nvSpPr>
        <p:spPr>
          <a:xfrm>
            <a:off x="698500" y="1662102"/>
            <a:ext cx="7988300" cy="4462760"/>
          </a:xfrm>
          <a:prstGeom prst="rect">
            <a:avLst/>
          </a:prstGeom>
          <a:noFill/>
        </p:spPr>
        <p:txBody>
          <a:bodyPr wrap="square" rtlCol="0">
            <a:spAutoFit/>
          </a:bodyPr>
          <a:lstStyle/>
          <a:p>
            <a:pPr>
              <a:spcBef>
                <a:spcPts val="600"/>
              </a:spcBef>
              <a:spcAft>
                <a:spcPts val="600"/>
              </a:spcAft>
            </a:pPr>
            <a:r>
              <a:rPr lang="de-DE" sz="1600" dirty="0" smtClean="0"/>
              <a:t>Hartmann, W., Näf, M., &amp; Reichert, R. (2007). </a:t>
            </a:r>
            <a:r>
              <a:rPr lang="de-DE" sz="1600" i="1" dirty="0" smtClean="0"/>
              <a:t>Informatikunterricht planen und durchführen.</a:t>
            </a:r>
            <a:r>
              <a:rPr lang="de-DE" sz="1600" dirty="0" smtClean="0"/>
              <a:t> Berlin ; Heidelberg ; New York: Springer .</a:t>
            </a:r>
            <a:endParaRPr lang="de-CH" sz="1600" dirty="0" smtClean="0"/>
          </a:p>
          <a:p>
            <a:pPr>
              <a:spcBef>
                <a:spcPts val="600"/>
              </a:spcBef>
              <a:spcAft>
                <a:spcPts val="600"/>
              </a:spcAft>
            </a:pPr>
            <a:r>
              <a:rPr lang="de-DE" sz="1600" dirty="0" err="1" smtClean="0"/>
              <a:t>Kargl</a:t>
            </a:r>
            <a:r>
              <a:rPr lang="de-DE" sz="1600" dirty="0" smtClean="0"/>
              <a:t>, F. (2003). </a:t>
            </a:r>
            <a:r>
              <a:rPr lang="de-DE" sz="1600" i="1" dirty="0" smtClean="0"/>
              <a:t>http://ulm.ccc.de.</a:t>
            </a:r>
            <a:r>
              <a:rPr lang="de-DE" sz="1600" dirty="0" smtClean="0"/>
              <a:t> Abgerufen am 17. Mai 2010 von http://ulm.ccc.de: http://ulm.ccc.de/old/chaos-seminar/hacker/hacker.pdf</a:t>
            </a:r>
            <a:endParaRPr lang="de-CH" sz="1600" dirty="0" smtClean="0"/>
          </a:p>
          <a:p>
            <a:pPr>
              <a:spcBef>
                <a:spcPts val="600"/>
              </a:spcBef>
              <a:spcAft>
                <a:spcPts val="600"/>
              </a:spcAft>
            </a:pPr>
            <a:r>
              <a:rPr lang="de-DE" sz="1600" dirty="0" err="1" smtClean="0"/>
              <a:t>Mersmann</a:t>
            </a:r>
            <a:r>
              <a:rPr lang="de-DE" sz="1600" dirty="0" smtClean="0"/>
              <a:t>, R. (24. September 2007). </a:t>
            </a:r>
            <a:r>
              <a:rPr lang="de-DE" sz="1600" i="1" dirty="0" smtClean="0"/>
              <a:t>Stern.de</a:t>
            </a:r>
            <a:r>
              <a:rPr lang="de-DE" sz="1600" dirty="0" smtClean="0"/>
              <a:t>. Abgerufen am 1. Mai 2010 von Stern.de: http://www.stern.de/digital/computer/hackerparagraf-auch-die-aufpasser-muessen-aufpassen-598457.html</a:t>
            </a:r>
            <a:endParaRPr lang="de-CH" sz="1600" dirty="0" smtClean="0"/>
          </a:p>
          <a:p>
            <a:pPr>
              <a:spcBef>
                <a:spcPts val="600"/>
              </a:spcBef>
              <a:spcAft>
                <a:spcPts val="600"/>
              </a:spcAft>
            </a:pPr>
            <a:r>
              <a:rPr lang="de-DE" sz="1600" dirty="0" err="1" smtClean="0"/>
              <a:t>Mitnick</a:t>
            </a:r>
            <a:r>
              <a:rPr lang="de-DE" sz="1600" dirty="0" smtClean="0"/>
              <a:t>, K., &amp; Simon, W. (2006). </a:t>
            </a:r>
            <a:r>
              <a:rPr lang="de-DE" sz="1600" i="1" dirty="0" smtClean="0"/>
              <a:t>Die Kunst der Täuschung - Risikofaktor Mensch.</a:t>
            </a:r>
            <a:r>
              <a:rPr lang="de-DE" sz="1600" dirty="0" smtClean="0"/>
              <a:t> Heidelberg: </a:t>
            </a:r>
            <a:r>
              <a:rPr lang="de-DE" sz="1600" dirty="0" err="1" smtClean="0"/>
              <a:t>mitp</a:t>
            </a:r>
            <a:r>
              <a:rPr lang="de-DE" sz="1600" dirty="0" smtClean="0"/>
              <a:t> .</a:t>
            </a:r>
            <a:endParaRPr lang="de-CH" sz="1600" dirty="0" smtClean="0"/>
          </a:p>
          <a:p>
            <a:pPr>
              <a:spcBef>
                <a:spcPts val="600"/>
              </a:spcBef>
              <a:spcAft>
                <a:spcPts val="600"/>
              </a:spcAft>
            </a:pPr>
            <a:r>
              <a:rPr lang="de-DE" sz="1600" dirty="0" err="1" smtClean="0"/>
              <a:t>Ruef</a:t>
            </a:r>
            <a:r>
              <a:rPr lang="de-DE" sz="1600" dirty="0" smtClean="0"/>
              <a:t>, M. (18. April 2006). </a:t>
            </a:r>
            <a:r>
              <a:rPr lang="de-DE" sz="1600" i="1" dirty="0" smtClean="0"/>
              <a:t>Lehrgang Computersicherheit von Marc </a:t>
            </a:r>
            <a:r>
              <a:rPr lang="de-DE" sz="1600" i="1" dirty="0" err="1" smtClean="0"/>
              <a:t>Ruef</a:t>
            </a:r>
            <a:r>
              <a:rPr lang="de-DE" sz="1600" dirty="0" smtClean="0"/>
              <a:t>. Abgerufen am 10. Mai 2010 von http://www.computec.ch/mruef/publikationen/lehrgang_computersicherheit/</a:t>
            </a:r>
            <a:endParaRPr lang="de-CH" sz="1600" dirty="0" smtClean="0"/>
          </a:p>
          <a:p>
            <a:pPr>
              <a:spcBef>
                <a:spcPts val="600"/>
              </a:spcBef>
              <a:spcAft>
                <a:spcPts val="600"/>
              </a:spcAft>
            </a:pPr>
            <a:r>
              <a:rPr lang="de-DE" sz="1600" dirty="0" err="1" smtClean="0"/>
              <a:t>Skrotzky</a:t>
            </a:r>
            <a:r>
              <a:rPr lang="de-DE" sz="1600" dirty="0" smtClean="0"/>
              <a:t>, P. (26. Juni 2010). </a:t>
            </a:r>
            <a:r>
              <a:rPr lang="de-DE" sz="1600" i="1" dirty="0" smtClean="0"/>
              <a:t>Gefahren aus dem Internet</a:t>
            </a:r>
            <a:r>
              <a:rPr lang="de-DE" sz="1600" dirty="0" smtClean="0"/>
              <a:t>. Von Ab 26.6.2010 auf http://www.swisseduc.ch/informatik/ verfügbar abgerufen</a:t>
            </a:r>
            <a:endParaRPr lang="de-CH" sz="1600" dirty="0" smtClean="0"/>
          </a:p>
          <a:p>
            <a:pPr>
              <a:spcBef>
                <a:spcPts val="600"/>
              </a:spcBef>
              <a:spcAft>
                <a:spcPts val="600"/>
              </a:spcAft>
            </a:pPr>
            <a:r>
              <a:rPr lang="de-DE" sz="1600" dirty="0" err="1" smtClean="0"/>
              <a:t>Tanenbaum</a:t>
            </a:r>
            <a:r>
              <a:rPr lang="de-DE" sz="1600" dirty="0" smtClean="0"/>
              <a:t>, A. S. (2003). </a:t>
            </a:r>
            <a:r>
              <a:rPr lang="de-DE" sz="1600" i="1" dirty="0" smtClean="0"/>
              <a:t>Computernetzwerke.</a:t>
            </a:r>
            <a:r>
              <a:rPr lang="de-DE" sz="1600" dirty="0" smtClean="0"/>
              <a:t> München: Pearson Studium.</a:t>
            </a:r>
          </a:p>
        </p:txBody>
      </p:sp>
      <p:sp>
        <p:nvSpPr>
          <p:cNvPr id="15" name="Abgerundetes Rechteck 14"/>
          <p:cNvSpPr/>
          <p:nvPr/>
        </p:nvSpPr>
        <p:spPr>
          <a:xfrm>
            <a:off x="9525"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p>
        </p:txBody>
      </p:sp>
      <p:sp>
        <p:nvSpPr>
          <p:cNvPr id="16" name="Abgerundetes Rechteck 15">
            <a:hlinkClick r:id="rId3"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p>
        </p:txBody>
      </p:sp>
      <p:sp>
        <p:nvSpPr>
          <p:cNvPr id="17" name="Abgerundetes Rechteck 1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p>
        </p:txBody>
      </p:sp>
      <p:sp>
        <p:nvSpPr>
          <p:cNvPr id="18" name="Abgerundetes Rechteck 17"/>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p>
        </p:txBody>
      </p:sp>
      <p:sp>
        <p:nvSpPr>
          <p:cNvPr id="19" name="Abgerundetes Rechteck 18"/>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p>
        </p:txBody>
      </p:sp>
      <p:sp>
        <p:nvSpPr>
          <p:cNvPr id="20" name="Abgerundetes Rechteck 1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13"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Geschichte</a:t>
            </a:r>
          </a:p>
        </p:txBody>
      </p:sp>
      <p:grpSp>
        <p:nvGrpSpPr>
          <p:cNvPr id="2" name="Gruppieren 22"/>
          <p:cNvGrpSpPr/>
          <p:nvPr/>
        </p:nvGrpSpPr>
        <p:grpSpPr>
          <a:xfrm>
            <a:off x="1078458" y="5082988"/>
            <a:ext cx="6962881" cy="510989"/>
            <a:chOff x="621260" y="5123329"/>
            <a:chExt cx="6962881" cy="510989"/>
          </a:xfrm>
        </p:grpSpPr>
        <p:sp>
          <p:nvSpPr>
            <p:cNvPr id="16" name="Rechteck 15"/>
            <p:cNvSpPr/>
            <p:nvPr/>
          </p:nvSpPr>
          <p:spPr>
            <a:xfrm>
              <a:off x="1532967"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a:solidFill>
                    <a:srgbClr val="FFCC00"/>
                  </a:solidFill>
                  <a:latin typeface="+mj-lt"/>
                  <a:ea typeface="+mj-ea"/>
                  <a:cs typeface="+mj-cs"/>
                </a:rPr>
                <a:t>1960</a:t>
              </a:r>
            </a:p>
          </p:txBody>
        </p:sp>
        <p:sp>
          <p:nvSpPr>
            <p:cNvPr id="17" name="Rechteck 16"/>
            <p:cNvSpPr/>
            <p:nvPr/>
          </p:nvSpPr>
          <p:spPr>
            <a:xfrm>
              <a:off x="2541496"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1970</a:t>
              </a:r>
              <a:endParaRPr lang="de-CH" sz="4400" b="1" dirty="0">
                <a:solidFill>
                  <a:srgbClr val="FFCC00"/>
                </a:solidFill>
                <a:latin typeface="+mj-lt"/>
                <a:ea typeface="+mj-ea"/>
                <a:cs typeface="+mj-cs"/>
              </a:endParaRPr>
            </a:p>
          </p:txBody>
        </p:sp>
        <p:sp>
          <p:nvSpPr>
            <p:cNvPr id="18" name="Rechteck 17"/>
            <p:cNvSpPr/>
            <p:nvPr/>
          </p:nvSpPr>
          <p:spPr>
            <a:xfrm>
              <a:off x="3550025"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1980</a:t>
              </a:r>
              <a:endParaRPr lang="de-CH" sz="4400" b="1" dirty="0">
                <a:solidFill>
                  <a:srgbClr val="FFCC00"/>
                </a:solidFill>
                <a:latin typeface="+mj-lt"/>
                <a:ea typeface="+mj-ea"/>
                <a:cs typeface="+mj-cs"/>
              </a:endParaRPr>
            </a:p>
          </p:txBody>
        </p:sp>
        <p:sp>
          <p:nvSpPr>
            <p:cNvPr id="19" name="Rechteck 18"/>
            <p:cNvSpPr/>
            <p:nvPr/>
          </p:nvSpPr>
          <p:spPr>
            <a:xfrm>
              <a:off x="4558554"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1990</a:t>
              </a:r>
              <a:endParaRPr lang="de-CH" sz="4400" b="1" dirty="0">
                <a:solidFill>
                  <a:srgbClr val="FFCC00"/>
                </a:solidFill>
                <a:latin typeface="+mj-lt"/>
                <a:ea typeface="+mj-ea"/>
                <a:cs typeface="+mj-cs"/>
              </a:endParaRPr>
            </a:p>
          </p:txBody>
        </p:sp>
        <p:sp>
          <p:nvSpPr>
            <p:cNvPr id="20" name="Rechteck 19"/>
            <p:cNvSpPr/>
            <p:nvPr/>
          </p:nvSpPr>
          <p:spPr>
            <a:xfrm>
              <a:off x="5567083"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2000</a:t>
              </a:r>
              <a:endParaRPr lang="de-CH" sz="4400" b="1" dirty="0">
                <a:solidFill>
                  <a:srgbClr val="FFCC00"/>
                </a:solidFill>
                <a:latin typeface="+mj-lt"/>
                <a:ea typeface="+mj-ea"/>
                <a:cs typeface="+mj-cs"/>
              </a:endParaRPr>
            </a:p>
          </p:txBody>
        </p:sp>
        <p:sp>
          <p:nvSpPr>
            <p:cNvPr id="21" name="Rechteck 20"/>
            <p:cNvSpPr/>
            <p:nvPr/>
          </p:nvSpPr>
          <p:spPr>
            <a:xfrm>
              <a:off x="6575612"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2010</a:t>
              </a:r>
              <a:endParaRPr lang="de-CH" sz="4400" b="1" dirty="0">
                <a:solidFill>
                  <a:srgbClr val="FFCC00"/>
                </a:solidFill>
                <a:latin typeface="+mj-lt"/>
                <a:ea typeface="+mj-ea"/>
                <a:cs typeface="+mj-cs"/>
              </a:endParaRPr>
            </a:p>
          </p:txBody>
        </p:sp>
        <p:sp>
          <p:nvSpPr>
            <p:cNvPr id="22" name="Rechteck 21"/>
            <p:cNvSpPr/>
            <p:nvPr/>
          </p:nvSpPr>
          <p:spPr>
            <a:xfrm>
              <a:off x="621260"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1950</a:t>
              </a:r>
              <a:endParaRPr lang="de-CH" sz="4400" b="1" dirty="0">
                <a:solidFill>
                  <a:srgbClr val="FFCC00"/>
                </a:solidFill>
                <a:latin typeface="+mj-lt"/>
                <a:ea typeface="+mj-ea"/>
                <a:cs typeface="+mj-cs"/>
              </a:endParaRPr>
            </a:p>
          </p:txBody>
        </p:sp>
      </p:grpSp>
      <p:pic>
        <p:nvPicPr>
          <p:cNvPr id="2050" name="Picture 2"/>
          <p:cNvPicPr>
            <a:picLocks noChangeAspect="1" noChangeArrowheads="1"/>
          </p:cNvPicPr>
          <p:nvPr/>
        </p:nvPicPr>
        <p:blipFill>
          <a:blip r:embed="rId3" cstate="print">
            <a:clrChange>
              <a:clrFrom>
                <a:srgbClr val="C3C3C3"/>
              </a:clrFrom>
              <a:clrTo>
                <a:srgbClr val="C3C3C3">
                  <a:alpha val="0"/>
                </a:srgbClr>
              </a:clrTo>
            </a:clrChange>
          </a:blip>
          <a:srcRect/>
          <a:stretch>
            <a:fillRect/>
          </a:stretch>
        </p:blipFill>
        <p:spPr bwMode="auto">
          <a:xfrm>
            <a:off x="-8465912" y="4936754"/>
            <a:ext cx="21934669" cy="684117"/>
          </a:xfrm>
          <a:prstGeom prst="rect">
            <a:avLst/>
          </a:prstGeom>
          <a:noFill/>
          <a:ln w="9525">
            <a:noFill/>
            <a:miter lim="800000"/>
            <a:headEnd/>
            <a:tailEnd/>
          </a:ln>
        </p:spPr>
      </p:pic>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Neue Generation</a:t>
            </a:r>
          </a:p>
        </p:txBody>
      </p:sp>
      <p:pic>
        <p:nvPicPr>
          <p:cNvPr id="4098" name="Picture 2"/>
          <p:cNvPicPr>
            <a:picLocks noChangeAspect="1" noChangeArrowheads="1"/>
          </p:cNvPicPr>
          <p:nvPr/>
        </p:nvPicPr>
        <p:blipFill>
          <a:blip r:embed="rId4" cstate="print"/>
          <a:srcRect/>
          <a:stretch>
            <a:fillRect/>
          </a:stretch>
        </p:blipFill>
        <p:spPr bwMode="auto">
          <a:xfrm>
            <a:off x="965735" y="1874525"/>
            <a:ext cx="3392153" cy="2439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p:cNvPicPr>
            <a:picLocks noChangeAspect="1" noChangeArrowheads="1"/>
          </p:cNvPicPr>
          <p:nvPr/>
        </p:nvPicPr>
        <p:blipFill>
          <a:blip r:embed="rId5" cstate="print"/>
          <a:srcRect/>
          <a:stretch>
            <a:fillRect/>
          </a:stretch>
        </p:blipFill>
        <p:spPr bwMode="auto">
          <a:xfrm>
            <a:off x="4813195" y="1874525"/>
            <a:ext cx="3446410" cy="2439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Abgerundetes Rechteck 24"/>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26" name="Abgerundetes Rechteck 25">
            <a:hlinkClick r:id="rId6"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27" name="Abgerundetes Rechteck 26"/>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28" name="Abgerundetes Rechteck 27"/>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30" name="Abgerundetes Rechteck 29"/>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0" name="Abgerundetes Rechteck 39"/>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4.07407E-6 L 0.1217 4.07407E-6 " pathEditMode="relative" rAng="0" ptsTypes="AA">
                                      <p:cBhvr>
                                        <p:cTn id="6" dur="2000" fill="hold"/>
                                        <p:tgtEl>
                                          <p:spTgt spid="2050"/>
                                        </p:tgtEl>
                                        <p:attrNameLst>
                                          <p:attrName>ppt_x</p:attrName>
                                          <p:attrName>ppt_y</p:attrName>
                                        </p:attrNameLst>
                                      </p:cBhvr>
                                      <p:rCtr x="61"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2000"/>
                                        <p:tgtEl>
                                          <p:spTgt spid="4099"/>
                                        </p:tgtEl>
                                      </p:cBhvr>
                                    </p:animEffect>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8"/>
          <p:cNvSpPr txBox="1">
            <a:spLocks noChangeArrowheads="1"/>
          </p:cNvSpPr>
          <p:nvPr/>
        </p:nvSpPr>
        <p:spPr bwMode="auto">
          <a:xfrm>
            <a:off x="1656999" y="4171821"/>
            <a:ext cx="6222648" cy="369332"/>
          </a:xfrm>
          <a:prstGeom prst="rect">
            <a:avLst/>
          </a:prstGeom>
          <a:noFill/>
          <a:ln w="9525">
            <a:noFill/>
            <a:miter lim="800000"/>
            <a:headEnd/>
            <a:tailEnd/>
          </a:ln>
          <a:effectLst/>
        </p:spPr>
        <p:txBody>
          <a:bodyPr wrap="square">
            <a:spAutoFit/>
          </a:bodyPr>
          <a:lstStyle/>
          <a:p>
            <a:pPr algn="ctr">
              <a:spcBef>
                <a:spcPct val="50000"/>
              </a:spcBef>
            </a:pPr>
            <a:r>
              <a:rPr lang="de-CH" dirty="0"/>
              <a:t>Ehud </a:t>
            </a:r>
            <a:r>
              <a:rPr lang="de-CH" dirty="0" err="1"/>
              <a:t>Tenenbaum</a:t>
            </a:r>
            <a:r>
              <a:rPr lang="de-CH" dirty="0"/>
              <a:t>, Einbrüche in amerikanische Militärsysteme</a:t>
            </a:r>
          </a:p>
        </p:txBody>
      </p:sp>
      <p:sp>
        <p:nvSpPr>
          <p:cNvPr id="14" name="Rechteck 13"/>
          <p:cNvSpPr/>
          <p:nvPr/>
        </p:nvSpPr>
        <p:spPr>
          <a:xfrm>
            <a:off x="9524" y="6239434"/>
            <a:ext cx="9097951" cy="618566"/>
          </a:xfrm>
          <a:prstGeom prst="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effectLst>
                <a:outerShdw blurRad="38100" dist="38100" dir="2700000" algn="tl">
                  <a:srgbClr val="000000">
                    <a:alpha val="43137"/>
                  </a:srgbClr>
                </a:outerShdw>
              </a:effectLst>
            </a:endParaRPr>
          </a:p>
        </p:txBody>
      </p:sp>
      <p:sp>
        <p:nvSpPr>
          <p:cNvPr id="13" name="Titel 1"/>
          <p:cNvSpPr txBox="1">
            <a:spLocks/>
          </p:cNvSpPr>
          <p:nvPr/>
        </p:nvSpPr>
        <p:spPr>
          <a:xfrm>
            <a:off x="685800" y="6239434"/>
            <a:ext cx="7772400" cy="61856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3200" b="1" i="0" u="none" strike="noStrike" kern="1200" cap="none" spc="0" normalizeH="0" baseline="0" noProof="0" dirty="0" smtClean="0">
                <a:ln>
                  <a:noFill/>
                </a:ln>
                <a:solidFill>
                  <a:schemeClr val="bg1"/>
                </a:solidFill>
                <a:effectLst/>
                <a:uLnTx/>
                <a:uFillTx/>
                <a:latin typeface="+mj-lt"/>
                <a:ea typeface="+mj-ea"/>
                <a:cs typeface="+mj-cs"/>
              </a:rPr>
              <a:t>Geschichte</a:t>
            </a:r>
          </a:p>
        </p:txBody>
      </p:sp>
      <p:grpSp>
        <p:nvGrpSpPr>
          <p:cNvPr id="2" name="Gruppieren 22"/>
          <p:cNvGrpSpPr/>
          <p:nvPr/>
        </p:nvGrpSpPr>
        <p:grpSpPr>
          <a:xfrm>
            <a:off x="1078458" y="5082988"/>
            <a:ext cx="6962881" cy="510989"/>
            <a:chOff x="621260" y="5123329"/>
            <a:chExt cx="6962881" cy="510989"/>
          </a:xfrm>
        </p:grpSpPr>
        <p:sp>
          <p:nvSpPr>
            <p:cNvPr id="16" name="Rechteck 15"/>
            <p:cNvSpPr/>
            <p:nvPr/>
          </p:nvSpPr>
          <p:spPr>
            <a:xfrm>
              <a:off x="1532967"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a:solidFill>
                    <a:srgbClr val="FFCC00"/>
                  </a:solidFill>
                  <a:latin typeface="+mj-lt"/>
                  <a:ea typeface="+mj-ea"/>
                  <a:cs typeface="+mj-cs"/>
                </a:rPr>
                <a:t>1960</a:t>
              </a:r>
            </a:p>
          </p:txBody>
        </p:sp>
        <p:sp>
          <p:nvSpPr>
            <p:cNvPr id="17" name="Rechteck 16"/>
            <p:cNvSpPr/>
            <p:nvPr/>
          </p:nvSpPr>
          <p:spPr>
            <a:xfrm>
              <a:off x="2541496"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1970</a:t>
              </a:r>
              <a:endParaRPr lang="de-CH" sz="4400" b="1" dirty="0">
                <a:solidFill>
                  <a:srgbClr val="FFCC00"/>
                </a:solidFill>
                <a:latin typeface="+mj-lt"/>
                <a:ea typeface="+mj-ea"/>
                <a:cs typeface="+mj-cs"/>
              </a:endParaRPr>
            </a:p>
          </p:txBody>
        </p:sp>
        <p:sp>
          <p:nvSpPr>
            <p:cNvPr id="18" name="Rechteck 17"/>
            <p:cNvSpPr/>
            <p:nvPr/>
          </p:nvSpPr>
          <p:spPr>
            <a:xfrm>
              <a:off x="3550025"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1980</a:t>
              </a:r>
              <a:endParaRPr lang="de-CH" sz="4400" b="1" dirty="0">
                <a:solidFill>
                  <a:srgbClr val="FFCC00"/>
                </a:solidFill>
                <a:latin typeface="+mj-lt"/>
                <a:ea typeface="+mj-ea"/>
                <a:cs typeface="+mj-cs"/>
              </a:endParaRPr>
            </a:p>
          </p:txBody>
        </p:sp>
        <p:sp>
          <p:nvSpPr>
            <p:cNvPr id="19" name="Rechteck 18"/>
            <p:cNvSpPr/>
            <p:nvPr/>
          </p:nvSpPr>
          <p:spPr>
            <a:xfrm>
              <a:off x="4558554"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1990</a:t>
              </a:r>
              <a:endParaRPr lang="de-CH" sz="4400" b="1" dirty="0">
                <a:solidFill>
                  <a:srgbClr val="FFCC00"/>
                </a:solidFill>
                <a:latin typeface="+mj-lt"/>
                <a:ea typeface="+mj-ea"/>
                <a:cs typeface="+mj-cs"/>
              </a:endParaRPr>
            </a:p>
          </p:txBody>
        </p:sp>
        <p:sp>
          <p:nvSpPr>
            <p:cNvPr id="20" name="Rechteck 19"/>
            <p:cNvSpPr/>
            <p:nvPr/>
          </p:nvSpPr>
          <p:spPr>
            <a:xfrm>
              <a:off x="5567083"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2000</a:t>
              </a:r>
              <a:endParaRPr lang="de-CH" sz="4400" b="1" dirty="0">
                <a:solidFill>
                  <a:srgbClr val="FFCC00"/>
                </a:solidFill>
                <a:latin typeface="+mj-lt"/>
                <a:ea typeface="+mj-ea"/>
                <a:cs typeface="+mj-cs"/>
              </a:endParaRPr>
            </a:p>
          </p:txBody>
        </p:sp>
        <p:sp>
          <p:nvSpPr>
            <p:cNvPr id="21" name="Rechteck 20"/>
            <p:cNvSpPr/>
            <p:nvPr/>
          </p:nvSpPr>
          <p:spPr>
            <a:xfrm>
              <a:off x="6575612"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2010</a:t>
              </a:r>
              <a:endParaRPr lang="de-CH" sz="4400" b="1" dirty="0">
                <a:solidFill>
                  <a:srgbClr val="FFCC00"/>
                </a:solidFill>
                <a:latin typeface="+mj-lt"/>
                <a:ea typeface="+mj-ea"/>
                <a:cs typeface="+mj-cs"/>
              </a:endParaRPr>
            </a:p>
          </p:txBody>
        </p:sp>
        <p:sp>
          <p:nvSpPr>
            <p:cNvPr id="22" name="Rechteck 21"/>
            <p:cNvSpPr/>
            <p:nvPr/>
          </p:nvSpPr>
          <p:spPr>
            <a:xfrm>
              <a:off x="621260" y="5123329"/>
              <a:ext cx="1008529" cy="510989"/>
            </a:xfrm>
            <a:prstGeom prst="rect">
              <a:avLst/>
            </a:prstGeom>
          </p:spPr>
          <p:txBody>
            <a:bodyPr vert="horz" lIns="91440" tIns="45720" rIns="91440" bIns="45720" rtlCol="0" anchor="ctr">
              <a:normAutofit fontScale="70000" lnSpcReduction="20000"/>
            </a:bodyPr>
            <a:lstStyle/>
            <a:p>
              <a:pPr>
                <a:spcBef>
                  <a:spcPct val="0"/>
                </a:spcBef>
              </a:pPr>
              <a:r>
                <a:rPr lang="de-CH" sz="4400" b="1" dirty="0" smtClean="0">
                  <a:solidFill>
                    <a:srgbClr val="FFCC00"/>
                  </a:solidFill>
                  <a:latin typeface="+mj-lt"/>
                  <a:ea typeface="+mj-ea"/>
                  <a:cs typeface="+mj-cs"/>
                </a:rPr>
                <a:t>1950</a:t>
              </a:r>
              <a:endParaRPr lang="de-CH" sz="4400" b="1" dirty="0">
                <a:solidFill>
                  <a:srgbClr val="FFCC00"/>
                </a:solidFill>
                <a:latin typeface="+mj-lt"/>
                <a:ea typeface="+mj-ea"/>
                <a:cs typeface="+mj-cs"/>
              </a:endParaRPr>
            </a:p>
          </p:txBody>
        </p:sp>
      </p:grpSp>
      <p:pic>
        <p:nvPicPr>
          <p:cNvPr id="2050" name="Picture 2"/>
          <p:cNvPicPr>
            <a:picLocks noChangeAspect="1" noChangeArrowheads="1"/>
          </p:cNvPicPr>
          <p:nvPr/>
        </p:nvPicPr>
        <p:blipFill>
          <a:blip r:embed="rId3" cstate="print">
            <a:clrChange>
              <a:clrFrom>
                <a:srgbClr val="C3C3C3"/>
              </a:clrFrom>
              <a:clrTo>
                <a:srgbClr val="C3C3C3">
                  <a:alpha val="0"/>
                </a:srgbClr>
              </a:clrTo>
            </a:clrChange>
          </a:blip>
          <a:srcRect/>
          <a:stretch>
            <a:fillRect/>
          </a:stretch>
        </p:blipFill>
        <p:spPr bwMode="auto">
          <a:xfrm>
            <a:off x="-7342972" y="4936754"/>
            <a:ext cx="21934669" cy="684117"/>
          </a:xfrm>
          <a:prstGeom prst="rect">
            <a:avLst/>
          </a:prstGeom>
          <a:noFill/>
          <a:ln w="9525">
            <a:noFill/>
            <a:miter lim="800000"/>
            <a:headEnd/>
            <a:tailEnd/>
          </a:ln>
        </p:spPr>
      </p:pic>
      <p:sp>
        <p:nvSpPr>
          <p:cNvPr id="37" name="Rechteck 36"/>
          <p:cNvSpPr/>
          <p:nvPr/>
        </p:nvSpPr>
        <p:spPr>
          <a:xfrm>
            <a:off x="9525" y="520946"/>
            <a:ext cx="9097950" cy="5718488"/>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itel 1"/>
          <p:cNvSpPr txBox="1">
            <a:spLocks/>
          </p:cNvSpPr>
          <p:nvPr/>
        </p:nvSpPr>
        <p:spPr>
          <a:xfrm>
            <a:off x="688575" y="753750"/>
            <a:ext cx="6576749" cy="1120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4400" b="1" i="0" u="none" strike="noStrike" kern="1200" cap="none" spc="0" normalizeH="0" baseline="0" noProof="0" dirty="0" smtClean="0">
                <a:ln>
                  <a:noFill/>
                </a:ln>
                <a:solidFill>
                  <a:srgbClr val="FFCC00"/>
                </a:solidFill>
                <a:effectLst/>
                <a:uLnTx/>
                <a:uFillTx/>
                <a:latin typeface="+mj-lt"/>
                <a:ea typeface="+mj-ea"/>
                <a:cs typeface="+mj-cs"/>
              </a:rPr>
              <a:t>Die Justiz schlägt zu</a:t>
            </a:r>
          </a:p>
        </p:txBody>
      </p:sp>
      <p:pic>
        <p:nvPicPr>
          <p:cNvPr id="44" name="Picture 5" descr="kevin_mitnick"/>
          <p:cNvPicPr>
            <a:picLocks noChangeAspect="1" noChangeArrowheads="1"/>
          </p:cNvPicPr>
          <p:nvPr/>
        </p:nvPicPr>
        <p:blipFill>
          <a:blip r:embed="rId4" cstate="print"/>
          <a:srcRect/>
          <a:stretch>
            <a:fillRect/>
          </a:stretch>
        </p:blipFill>
        <p:spPr bwMode="auto">
          <a:xfrm>
            <a:off x="1215123" y="2349500"/>
            <a:ext cx="1421371" cy="1704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 name="Text Box 6"/>
          <p:cNvSpPr txBox="1">
            <a:spLocks noChangeArrowheads="1"/>
          </p:cNvSpPr>
          <p:nvPr/>
        </p:nvSpPr>
        <p:spPr bwMode="auto">
          <a:xfrm>
            <a:off x="1476373" y="4183110"/>
            <a:ext cx="6564965" cy="369332"/>
          </a:xfrm>
          <a:prstGeom prst="rect">
            <a:avLst/>
          </a:prstGeom>
          <a:noFill/>
          <a:ln w="9525">
            <a:noFill/>
            <a:miter lim="800000"/>
            <a:headEnd/>
            <a:tailEnd/>
          </a:ln>
          <a:effectLst/>
        </p:spPr>
        <p:txBody>
          <a:bodyPr wrap="square">
            <a:spAutoFit/>
          </a:bodyPr>
          <a:lstStyle/>
          <a:p>
            <a:pPr algn="ctr">
              <a:spcBef>
                <a:spcPct val="50000"/>
              </a:spcBef>
            </a:pPr>
            <a:r>
              <a:rPr lang="de-CH" dirty="0"/>
              <a:t>Kevin </a:t>
            </a:r>
            <a:r>
              <a:rPr lang="de-CH" dirty="0" err="1"/>
              <a:t>Mitnick</a:t>
            </a:r>
            <a:r>
              <a:rPr lang="de-CH" dirty="0"/>
              <a:t>, Einbruch in eine Vielzahl Computer-</a:t>
            </a:r>
            <a:r>
              <a:rPr lang="de-CH" dirty="0" err="1"/>
              <a:t>systeme</a:t>
            </a:r>
            <a:endParaRPr lang="de-CH" dirty="0"/>
          </a:p>
        </p:txBody>
      </p:sp>
      <p:pic>
        <p:nvPicPr>
          <p:cNvPr id="48" name="Picture 9" descr="david_smith"/>
          <p:cNvPicPr>
            <a:picLocks noChangeAspect="1" noChangeArrowheads="1"/>
          </p:cNvPicPr>
          <p:nvPr/>
        </p:nvPicPr>
        <p:blipFill>
          <a:blip r:embed="rId5" cstate="print"/>
          <a:srcRect/>
          <a:stretch>
            <a:fillRect/>
          </a:stretch>
        </p:blipFill>
        <p:spPr bwMode="auto">
          <a:xfrm>
            <a:off x="4594432" y="2349500"/>
            <a:ext cx="1451814" cy="1741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9" name="Text Box 10"/>
          <p:cNvSpPr txBox="1">
            <a:spLocks noChangeArrowheads="1"/>
          </p:cNvSpPr>
          <p:nvPr/>
        </p:nvSpPr>
        <p:spPr bwMode="auto">
          <a:xfrm>
            <a:off x="2414145" y="4183110"/>
            <a:ext cx="4315709" cy="369332"/>
          </a:xfrm>
          <a:prstGeom prst="rect">
            <a:avLst/>
          </a:prstGeom>
          <a:noFill/>
          <a:ln w="9525">
            <a:noFill/>
            <a:miter lim="800000"/>
            <a:headEnd/>
            <a:tailEnd/>
          </a:ln>
          <a:effectLst/>
        </p:spPr>
        <p:txBody>
          <a:bodyPr wrap="square">
            <a:spAutoFit/>
          </a:bodyPr>
          <a:lstStyle/>
          <a:p>
            <a:pPr algn="ctr">
              <a:spcBef>
                <a:spcPct val="50000"/>
              </a:spcBef>
            </a:pPr>
            <a:r>
              <a:rPr lang="de-CH" dirty="0"/>
              <a:t>David Smith, Entwickler des Melissa-Virus</a:t>
            </a:r>
          </a:p>
        </p:txBody>
      </p:sp>
      <p:pic>
        <p:nvPicPr>
          <p:cNvPr id="50" name="Picture 11" descr="mixt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26596" y="2349499"/>
            <a:ext cx="1341154" cy="1704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1" name="Text Box 12"/>
          <p:cNvSpPr txBox="1">
            <a:spLocks noChangeArrowheads="1"/>
          </p:cNvSpPr>
          <p:nvPr/>
        </p:nvSpPr>
        <p:spPr bwMode="auto">
          <a:xfrm>
            <a:off x="1266823" y="4181346"/>
            <a:ext cx="6629400" cy="369332"/>
          </a:xfrm>
          <a:prstGeom prst="rect">
            <a:avLst/>
          </a:prstGeom>
          <a:noFill/>
          <a:ln w="9525">
            <a:noFill/>
            <a:miter lim="800000"/>
            <a:headEnd/>
            <a:tailEnd/>
          </a:ln>
          <a:effectLst/>
        </p:spPr>
        <p:txBody>
          <a:bodyPr wrap="square">
            <a:spAutoFit/>
          </a:bodyPr>
          <a:lstStyle/>
          <a:p>
            <a:pPr algn="ctr">
              <a:spcBef>
                <a:spcPct val="50000"/>
              </a:spcBef>
            </a:pPr>
            <a:r>
              <a:rPr lang="de-CH" dirty="0" err="1"/>
              <a:t>Mixter</a:t>
            </a:r>
            <a:r>
              <a:rPr lang="de-CH" dirty="0"/>
              <a:t>, Entwickler des </a:t>
            </a:r>
            <a:r>
              <a:rPr lang="de-CH" dirty="0" err="1"/>
              <a:t>DDoS</a:t>
            </a:r>
            <a:r>
              <a:rPr lang="de-CH" dirty="0"/>
              <a:t>-Tools </a:t>
            </a:r>
            <a:r>
              <a:rPr lang="de-CH" dirty="0" err="1"/>
              <a:t>Tribe</a:t>
            </a:r>
            <a:r>
              <a:rPr lang="de-CH" dirty="0"/>
              <a:t> </a:t>
            </a:r>
            <a:r>
              <a:rPr lang="de-CH" dirty="0" err="1"/>
              <a:t>Flood</a:t>
            </a:r>
            <a:r>
              <a:rPr lang="de-CH" dirty="0"/>
              <a:t> Network</a:t>
            </a:r>
          </a:p>
        </p:txBody>
      </p:sp>
      <p:pic>
        <p:nvPicPr>
          <p:cNvPr id="52" name="Picture 7" descr="ehud_tenenbaum"/>
          <p:cNvPicPr>
            <a:picLocks noChangeAspect="1" noChangeArrowheads="1"/>
          </p:cNvPicPr>
          <p:nvPr/>
        </p:nvPicPr>
        <p:blipFill>
          <a:blip r:embed="rId7" cstate="print"/>
          <a:srcRect/>
          <a:stretch>
            <a:fillRect/>
          </a:stretch>
        </p:blipFill>
        <p:spPr bwMode="auto">
          <a:xfrm>
            <a:off x="2818259" y="2349499"/>
            <a:ext cx="1522785" cy="1725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Abgerundetes Rechteck 38"/>
          <p:cNvSpPr/>
          <p:nvPr/>
        </p:nvSpPr>
        <p:spPr>
          <a:xfrm>
            <a:off x="9525" y="50800"/>
            <a:ext cx="1494000" cy="453710"/>
          </a:xfrm>
          <a:prstGeom prst="roundRect">
            <a:avLst/>
          </a:prstGeom>
          <a:solidFill>
            <a:srgbClr val="FF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1</a:t>
            </a:r>
            <a:endParaRPr lang="de-CH" sz="2400" b="1" dirty="0">
              <a:effectLst>
                <a:outerShdw blurRad="38100" dist="38100" dir="2700000" algn="tl">
                  <a:srgbClr val="000000">
                    <a:alpha val="43137"/>
                  </a:srgbClr>
                </a:outerShdw>
              </a:effectLst>
            </a:endParaRPr>
          </a:p>
        </p:txBody>
      </p:sp>
      <p:sp>
        <p:nvSpPr>
          <p:cNvPr id="40" name="Abgerundetes Rechteck 39">
            <a:hlinkClick r:id="rId8" action="ppaction://hlinksldjump"/>
          </p:cNvPr>
          <p:cNvSpPr/>
          <p:nvPr/>
        </p:nvSpPr>
        <p:spPr>
          <a:xfrm>
            <a:off x="1532241"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2</a:t>
            </a:r>
            <a:endParaRPr lang="de-CH" sz="2400" b="1" dirty="0">
              <a:effectLst>
                <a:outerShdw blurRad="38100" dist="38100" dir="2700000" algn="tl">
                  <a:srgbClr val="000000">
                    <a:alpha val="43137"/>
                  </a:srgbClr>
                </a:outerShdw>
              </a:effectLst>
            </a:endParaRPr>
          </a:p>
        </p:txBody>
      </p:sp>
      <p:sp>
        <p:nvSpPr>
          <p:cNvPr id="41" name="Abgerundetes Rechteck 40"/>
          <p:cNvSpPr/>
          <p:nvPr/>
        </p:nvSpPr>
        <p:spPr>
          <a:xfrm>
            <a:off x="3054957"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3</a:t>
            </a:r>
            <a:endParaRPr lang="de-CH" sz="2400" b="1" dirty="0">
              <a:effectLst>
                <a:outerShdw blurRad="38100" dist="38100" dir="2700000" algn="tl">
                  <a:srgbClr val="000000">
                    <a:alpha val="43137"/>
                  </a:srgbClr>
                </a:outerShdw>
              </a:effectLst>
            </a:endParaRPr>
          </a:p>
        </p:txBody>
      </p:sp>
      <p:sp>
        <p:nvSpPr>
          <p:cNvPr id="42" name="Abgerundetes Rechteck 41"/>
          <p:cNvSpPr/>
          <p:nvPr/>
        </p:nvSpPr>
        <p:spPr>
          <a:xfrm>
            <a:off x="4577673"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4</a:t>
            </a:r>
            <a:endParaRPr lang="de-CH" sz="2400" b="1" dirty="0">
              <a:effectLst>
                <a:outerShdw blurRad="38100" dist="38100" dir="2700000" algn="tl">
                  <a:srgbClr val="000000">
                    <a:alpha val="43137"/>
                  </a:srgbClr>
                </a:outerShdw>
              </a:effectLst>
            </a:endParaRPr>
          </a:p>
        </p:txBody>
      </p:sp>
      <p:sp>
        <p:nvSpPr>
          <p:cNvPr id="43" name="Abgerundetes Rechteck 42"/>
          <p:cNvSpPr/>
          <p:nvPr/>
        </p:nvSpPr>
        <p:spPr>
          <a:xfrm>
            <a:off x="6100389"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5</a:t>
            </a:r>
            <a:endParaRPr lang="de-CH" sz="2400" b="1" dirty="0">
              <a:effectLst>
                <a:outerShdw blurRad="38100" dist="38100" dir="2700000" algn="tl">
                  <a:srgbClr val="000000">
                    <a:alpha val="43137"/>
                  </a:srgbClr>
                </a:outerShdw>
              </a:effectLst>
            </a:endParaRPr>
          </a:p>
        </p:txBody>
      </p:sp>
      <p:sp>
        <p:nvSpPr>
          <p:cNvPr id="46" name="Abgerundetes Rechteck 45"/>
          <p:cNvSpPr/>
          <p:nvPr/>
        </p:nvSpPr>
        <p:spPr>
          <a:xfrm>
            <a:off x="7623106" y="50800"/>
            <a:ext cx="1494000" cy="45371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effectLst>
                  <a:outerShdw blurRad="38100" dist="38100" dir="2700000" algn="tl">
                    <a:srgbClr val="000000">
                      <a:alpha val="43137"/>
                    </a:srgbClr>
                  </a:outerShdw>
                </a:effectLst>
              </a:rPr>
              <a:t>6</a:t>
            </a:r>
            <a:endParaRPr lang="de-CH"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3.87283E-6 L 0.10365 3.87283E-6 " pathEditMode="relative" rAng="0" ptsTypes="AA">
                                      <p:cBhvr>
                                        <p:cTn id="6" dur="2000" fill="hold"/>
                                        <p:tgtEl>
                                          <p:spTgt spid="2050"/>
                                        </p:tgtEl>
                                        <p:attrNameLst>
                                          <p:attrName>ppt_x</p:attrName>
                                          <p:attrName>ppt_y</p:attrName>
                                        </p:attrNameLst>
                                      </p:cBhvr>
                                      <p:rCtr x="52"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20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45"/>
                                        </p:tgtEl>
                                      </p:cBhvr>
                                    </p:animEffect>
                                    <p:set>
                                      <p:cBhvr>
                                        <p:cTn id="19" dur="1" fill="hold">
                                          <p:stCondLst>
                                            <p:cond delay="1999"/>
                                          </p:stCondLst>
                                        </p:cTn>
                                        <p:tgtEl>
                                          <p:spTgt spid="45"/>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2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20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53"/>
                                        </p:tgtEl>
                                      </p:cBhvr>
                                    </p:animEffect>
                                    <p:set>
                                      <p:cBhvr>
                                        <p:cTn id="30" dur="1" fill="hold">
                                          <p:stCondLst>
                                            <p:cond delay="1999"/>
                                          </p:stCondLst>
                                        </p:cTn>
                                        <p:tgtEl>
                                          <p:spTgt spid="53"/>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20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49"/>
                                        </p:tgtEl>
                                      </p:cBhvr>
                                    </p:animEffect>
                                    <p:set>
                                      <p:cBhvr>
                                        <p:cTn id="41" dur="1" fill="hold">
                                          <p:stCondLst>
                                            <p:cond delay="1999"/>
                                          </p:stCondLst>
                                        </p:cTn>
                                        <p:tgtEl>
                                          <p:spTgt spid="49"/>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20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45" grpId="0"/>
      <p:bldP spid="45" grpId="1"/>
      <p:bldP spid="49" grpId="0"/>
      <p:bldP spid="49" grpId="1"/>
      <p:bldP spid="51"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6191</Words>
  <Application>Microsoft Office PowerPoint</Application>
  <PresentationFormat>Bildschirmpräsentation (4:3)</PresentationFormat>
  <Paragraphs>1405</Paragraphs>
  <Slides>73</Slides>
  <Notes>73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Folientitel</vt:lpstr>
      </vt:variant>
      <vt:variant>
        <vt:i4>73</vt:i4>
      </vt:variant>
      <vt:variant>
        <vt:lpstr>Zielgruppenorientierte Präsentationen</vt:lpstr>
      </vt:variant>
      <vt:variant>
        <vt:i4>1</vt:i4>
      </vt:variant>
    </vt:vector>
  </HeadingPairs>
  <TitlesOfParts>
    <vt:vector size="80" baseType="lpstr">
      <vt:lpstr>Arial</vt:lpstr>
      <vt:lpstr>Calibri</vt:lpstr>
      <vt:lpstr>Comic Sans MS</vt:lpstr>
      <vt:lpstr>Courier New</vt:lpstr>
      <vt:lpstr>Times New Roman</vt:lpstr>
      <vt:lpstr>Larissa-Design</vt:lpstr>
      <vt:lpstr>Grundlagen der Netzwerktechnik Sicherheitsaspekte im LAN</vt:lpstr>
      <vt:lpstr>Ein einfacher Hack</vt:lpstr>
      <vt:lpstr>Kommunikation</vt:lpstr>
      <vt:lpstr>Schichtenmodell</vt:lpstr>
      <vt:lpstr>Schwachstellen</vt:lpstr>
      <vt:lpstr>Phreaker - Phonhacking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1C 2012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Sicherheit im LAN</dc:title>
  <dc:creator>Kubba-von Jüchen</dc:creator>
  <cp:lastModifiedBy>Werner Hartmann</cp:lastModifiedBy>
  <cp:revision>167</cp:revision>
  <dcterms:created xsi:type="dcterms:W3CDTF">2010-04-26T14:06:39Z</dcterms:created>
  <dcterms:modified xsi:type="dcterms:W3CDTF">2013-10-26T13:20:35Z</dcterms:modified>
</cp:coreProperties>
</file>