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4" r:id="rId3"/>
    <p:sldId id="257" r:id="rId4"/>
    <p:sldId id="273" r:id="rId5"/>
    <p:sldId id="272" r:id="rId6"/>
    <p:sldId id="277" r:id="rId7"/>
    <p:sldId id="278" r:id="rId8"/>
    <p:sldId id="279" r:id="rId9"/>
    <p:sldId id="271" r:id="rId10"/>
    <p:sldId id="280" r:id="rId11"/>
    <p:sldId id="270" r:id="rId12"/>
    <p:sldId id="281" r:id="rId13"/>
    <p:sldId id="269" r:id="rId14"/>
    <p:sldId id="268" r:id="rId15"/>
    <p:sldId id="275" r:id="rId16"/>
    <p:sldId id="267" r:id="rId17"/>
    <p:sldId id="276" r:id="rId18"/>
    <p:sldId id="266" r:id="rId19"/>
    <p:sldId id="265" r:id="rId20"/>
    <p:sldId id="289" r:id="rId21"/>
    <p:sldId id="264" r:id="rId22"/>
    <p:sldId id="262" r:id="rId23"/>
    <p:sldId id="282" r:id="rId24"/>
    <p:sldId id="294" r:id="rId25"/>
    <p:sldId id="283" r:id="rId26"/>
    <p:sldId id="293" r:id="rId27"/>
    <p:sldId id="292" r:id="rId28"/>
    <p:sldId id="286" r:id="rId29"/>
    <p:sldId id="287" r:id="rId30"/>
    <p:sldId id="291" r:id="rId31"/>
    <p:sldId id="295" r:id="rId32"/>
    <p:sldId id="285" r:id="rId33"/>
    <p:sldId id="290" r:id="rId34"/>
    <p:sldId id="296" r:id="rId3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1" autoAdjust="0"/>
    <p:restoredTop sz="79858" autoAdjust="0"/>
  </p:normalViewPr>
  <p:slideViewPr>
    <p:cSldViewPr snapToGrid="0" snapToObjects="1">
      <p:cViewPr>
        <p:scale>
          <a:sx n="99" d="100"/>
          <a:sy n="99" d="100"/>
        </p:scale>
        <p:origin x="-16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03E7-BCC1-744C-A9FE-736D53A1269E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A8BC-1C79-4D47-901C-3788D7D17F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4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http://</a:t>
            </a:r>
            <a:r>
              <a:rPr lang="en-GB" dirty="0" err="1" smtClean="0"/>
              <a:t>en.wikipedia.org</a:t>
            </a:r>
            <a:r>
              <a:rPr lang="en-GB" dirty="0" smtClean="0"/>
              <a:t>/wiki/File:Kaiser_Wilhelm_Ii_and_Germany_1890_-_1914_HU68367.jpg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4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http://</a:t>
            </a:r>
            <a:r>
              <a:rPr lang="en-GB" dirty="0" err="1" smtClean="0"/>
              <a:t>www.dailymail.co.uk</a:t>
            </a:r>
            <a:r>
              <a:rPr lang="en-GB" dirty="0" smtClean="0"/>
              <a:t>/news/article-2522901/Tonia-</a:t>
            </a:r>
            <a:r>
              <a:rPr lang="en-GB" dirty="0" err="1" smtClean="0"/>
              <a:t>Dolison</a:t>
            </a:r>
            <a:r>
              <a:rPr lang="en-GB" dirty="0" smtClean="0"/>
              <a:t>-New-Jersey-steals-blank-check-man-</a:t>
            </a:r>
            <a:r>
              <a:rPr lang="en-GB" dirty="0" err="1" smtClean="0"/>
              <a:t>date.html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ym typeface="Wingdings"/>
              </a:rPr>
              <a:t> </a:t>
            </a:r>
            <a:r>
              <a:rPr lang="en-GB" dirty="0" err="1" smtClean="0">
                <a:sym typeface="Wingdings"/>
              </a:rPr>
              <a:t>handout</a:t>
            </a:r>
            <a:r>
              <a:rPr lang="en-GB" baseline="0" dirty="0" smtClean="0">
                <a:sym typeface="Wingdings"/>
              </a:rPr>
              <a:t> “Blank Check”</a:t>
            </a:r>
            <a:endParaRPr lang="en-GB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8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1968"/>
              </a:spcBef>
              <a:buFont typeface="Arial"/>
              <a:buChar char="•"/>
            </a:pPr>
            <a:r>
              <a:rPr lang="en-GB" sz="1200" dirty="0" smtClean="0"/>
              <a:t>nationalism spread in the 19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century after the French Revolution and Napoleon’s occupation of various European countries </a:t>
            </a:r>
          </a:p>
          <a:p>
            <a:pPr marL="171450" indent="-171450">
              <a:spcBef>
                <a:spcPts val="1968"/>
              </a:spcBef>
              <a:buFont typeface="Arial"/>
              <a:buChar char="•"/>
            </a:pPr>
            <a:r>
              <a:rPr lang="en-GB" sz="1200" dirty="0" smtClean="0"/>
              <a:t>nation states (e.g. France and Britain) shared a common language, culture, ethnicity, religion etc.</a:t>
            </a:r>
          </a:p>
          <a:p>
            <a:pPr marL="0" indent="0">
              <a:spcBef>
                <a:spcPts val="1968"/>
              </a:spcBef>
              <a:buFont typeface="Arial"/>
              <a:buNone/>
            </a:pPr>
            <a:r>
              <a:rPr lang="en-GB" sz="1200" dirty="0" smtClean="0">
                <a:sym typeface="Wingdings"/>
              </a:rPr>
              <a:t> problem</a:t>
            </a:r>
            <a:r>
              <a:rPr lang="en-GB" sz="1200" baseline="0" dirty="0" smtClean="0">
                <a:sym typeface="Wingdings"/>
              </a:rPr>
              <a:t> for Balkans</a:t>
            </a:r>
            <a:endParaRPr lang="en-GB" sz="1200" dirty="0" smtClean="0"/>
          </a:p>
          <a:p>
            <a:pPr marL="171450" indent="-171450">
              <a:spcBef>
                <a:spcPts val="1968"/>
              </a:spcBef>
              <a:buFont typeface="Arial"/>
              <a:buChar char="•"/>
            </a:pPr>
            <a:endParaRPr lang="en-GB" sz="1200" dirty="0" smtClean="0"/>
          </a:p>
          <a:p>
            <a:pPr marL="171450" indent="-171450">
              <a:spcBef>
                <a:spcPts val="1968"/>
              </a:spcBef>
              <a:buFont typeface="Arial"/>
              <a:buChar char="•"/>
            </a:pPr>
            <a:endParaRPr lang="en-GB" sz="1200" dirty="0" smtClean="0"/>
          </a:p>
          <a:p>
            <a:pPr marL="171450" indent="-171450">
              <a:spcBef>
                <a:spcPts val="1968"/>
              </a:spcBef>
              <a:buFont typeface="Arial"/>
              <a:buChar char="•"/>
            </a:pPr>
            <a:r>
              <a:rPr lang="en-GB" sz="1200" dirty="0" smtClean="0"/>
              <a:t>http://</a:t>
            </a:r>
            <a:r>
              <a:rPr lang="en-GB" sz="1200" dirty="0" err="1" smtClean="0"/>
              <a:t>wps.pearsoncustom.com</a:t>
            </a:r>
            <a:r>
              <a:rPr lang="en-GB" sz="1200" dirty="0" smtClean="0"/>
              <a:t>/</a:t>
            </a:r>
            <a:r>
              <a:rPr lang="en-GB" sz="1200" dirty="0" err="1" smtClean="0"/>
              <a:t>wps</a:t>
            </a:r>
            <a:r>
              <a:rPr lang="en-GB" sz="1200" dirty="0" smtClean="0"/>
              <a:t>/media/objects/2426/2484749/</a:t>
            </a:r>
            <a:r>
              <a:rPr lang="en-GB" sz="1200" dirty="0" err="1" smtClean="0"/>
              <a:t>chap_assets</a:t>
            </a:r>
            <a:r>
              <a:rPr lang="en-GB" sz="1200" dirty="0" smtClean="0"/>
              <a:t>/maps/atl_map21_9.html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8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200" dirty="0" smtClean="0"/>
              <a:t>Balkans were dominated by Austria-Hungary and the Ottoman Empire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200" dirty="0" smtClean="0"/>
              <a:t>Nationalism caused ethnicities to demand independence </a:t>
            </a:r>
            <a:r>
              <a:rPr lang="en-GB" sz="1200" dirty="0" smtClean="0">
                <a:sym typeface="Wingdings"/>
              </a:rPr>
              <a:t> various rebellions and conflicts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200" dirty="0" smtClean="0">
                <a:sym typeface="Wingdings"/>
              </a:rPr>
              <a:t>Serbia was independent and encouraged uprisings, hoping to increase its own territory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200" dirty="0" smtClean="0">
                <a:sym typeface="Wingdings"/>
              </a:rPr>
              <a:t>Russia also encouraged uprisings because it wanted to weaken Austria-Hungary and the Ottoman Empire and gain access to the Straits of the Bosporus </a:t>
            </a:r>
          </a:p>
          <a:p>
            <a:endParaRPr lang="en-GB" dirty="0" smtClean="0"/>
          </a:p>
          <a:p>
            <a:r>
              <a:rPr lang="en-GB" dirty="0" smtClean="0"/>
              <a:t>image: http://</a:t>
            </a:r>
            <a:r>
              <a:rPr lang="en-GB" dirty="0" err="1" smtClean="0"/>
              <a:t>fc.greensboroday.org</a:t>
            </a:r>
            <a:r>
              <a:rPr lang="en-GB" dirty="0" smtClean="0"/>
              <a:t>/~</a:t>
            </a:r>
            <a:r>
              <a:rPr lang="en-GB" dirty="0" err="1" smtClean="0"/>
              <a:t>ldrewiczewing</a:t>
            </a:r>
            <a:r>
              <a:rPr lang="en-GB" dirty="0" smtClean="0"/>
              <a:t>/Balkans1908to1914.JPG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3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nationalism clashed with multi-ethnic monarchies</a:t>
            </a:r>
          </a:p>
          <a:p>
            <a:r>
              <a:rPr lang="en-GB" dirty="0" smtClean="0"/>
              <a:t>in 1848, various revolutions tried to establish nation states (most failed) but nationalism led to unification of Italy (in 1861) and Germany (in 1871) as nation states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images from</a:t>
            </a:r>
            <a:r>
              <a:rPr lang="en-GB" baseline="0" dirty="0" smtClean="0"/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Jackson J.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Spielvogel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Civilization: A Brief History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(Belmont, 2008)</a:t>
            </a:r>
            <a:r>
              <a:rPr lang="en-GB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469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 </a:t>
            </a:r>
            <a:r>
              <a:rPr lang="en-GB" sz="1200" dirty="0" smtClean="0"/>
              <a:t>ideas of national or ethnic superiority and increased nations’ willingness to beat </a:t>
            </a:r>
            <a:r>
              <a:rPr lang="en-GB" sz="1200" dirty="0" smtClean="0"/>
              <a:t>rivals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image: http://</a:t>
            </a:r>
            <a:r>
              <a:rPr lang="en-GB" sz="1200" dirty="0" err="1" smtClean="0"/>
              <a:t>cararcenas.files.wordpress.com</a:t>
            </a:r>
            <a:r>
              <a:rPr lang="en-GB" sz="1200" smtClean="0"/>
              <a:t>/2012/03/26b-lieb-vaterland-magst-ruhig-sein.jpg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2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Also imperial ambitions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/>
              </a:rPr>
              <a:t> colonies, conflicts over colonies etc.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1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British</a:t>
            </a:r>
            <a:r>
              <a:rPr lang="en-GB" baseline="0" dirty="0" smtClean="0"/>
              <a:t> press was obsessed with dreadnoughts and the naval race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(all photographs by Ariane Knüsel</a:t>
            </a:r>
            <a:r>
              <a:rPr lang="en-GB" baseline="0" dirty="0" smtClean="0"/>
              <a:t>)</a:t>
            </a:r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Graham Darby. Origins of the First World War. Harlow, 2003. (adapted)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59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War hysteria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www.smb.museum</a:t>
            </a:r>
            <a:r>
              <a:rPr lang="en-GB" dirty="0" smtClean="0"/>
              <a:t>/</a:t>
            </a:r>
            <a:r>
              <a:rPr lang="en-GB" dirty="0" err="1" smtClean="0"/>
              <a:t>presse</a:t>
            </a:r>
            <a:r>
              <a:rPr lang="en-GB" dirty="0" smtClean="0"/>
              <a:t>/</a:t>
            </a:r>
            <a:r>
              <a:rPr lang="en-GB" dirty="0" err="1" smtClean="0"/>
              <a:t>pressebilder</a:t>
            </a:r>
            <a:r>
              <a:rPr lang="en-GB" dirty="0" smtClean="0"/>
              <a:t>/pressebilder-downloaden.html?tx_smb_pi1%5Bpressfolder%5D=44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Walter Trier (1890-1951) Karte von Europa im Jahre 1914 38 x 24 cm, Maßstab ca. 1:12.000.000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  <a:cs typeface="Calibri"/>
              </a:rPr>
              <a:t>images: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  <a:cs typeface="Calibri"/>
              </a:rPr>
              <a:t>http://</a:t>
            </a:r>
            <a:r>
              <a:rPr lang="en-GB" sz="1200" dirty="0" err="1" smtClean="0">
                <a:latin typeface="+mn-lt"/>
                <a:cs typeface="Calibri"/>
              </a:rPr>
              <a:t>wps.pearsoncustom.com</a:t>
            </a:r>
            <a:r>
              <a:rPr lang="en-GB" sz="1200" dirty="0" smtClean="0">
                <a:latin typeface="+mn-lt"/>
                <a:cs typeface="Calibri"/>
              </a:rPr>
              <a:t>/</a:t>
            </a:r>
            <a:r>
              <a:rPr lang="en-GB" sz="1200" dirty="0" err="1" smtClean="0">
                <a:latin typeface="+mn-lt"/>
                <a:cs typeface="Calibri"/>
              </a:rPr>
              <a:t>wps</a:t>
            </a:r>
            <a:r>
              <a:rPr lang="en-GB" sz="1200" dirty="0" smtClean="0">
                <a:latin typeface="+mn-lt"/>
                <a:cs typeface="Calibri"/>
              </a:rPr>
              <a:t>/media/objects/2426/2484749/</a:t>
            </a:r>
            <a:r>
              <a:rPr lang="en-GB" sz="1200" dirty="0" err="1" smtClean="0">
                <a:latin typeface="+mn-lt"/>
                <a:cs typeface="Calibri"/>
              </a:rPr>
              <a:t>chap_assets</a:t>
            </a:r>
            <a:r>
              <a:rPr lang="en-GB" sz="1200" dirty="0" smtClean="0">
                <a:latin typeface="+mn-lt"/>
                <a:cs typeface="Calibri"/>
              </a:rPr>
              <a:t>/maps/atl_map26_3.html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wps.pearsoncustom.com</a:t>
            </a:r>
            <a:r>
              <a:rPr lang="en-GB" dirty="0" smtClean="0"/>
              <a:t>/</a:t>
            </a:r>
            <a:r>
              <a:rPr lang="en-GB" dirty="0" err="1" smtClean="0"/>
              <a:t>wps</a:t>
            </a:r>
            <a:r>
              <a:rPr lang="en-GB" dirty="0" smtClean="0"/>
              <a:t>/media/objects/2426/2484749/</a:t>
            </a:r>
            <a:r>
              <a:rPr lang="en-GB" dirty="0" err="1" smtClean="0"/>
              <a:t>chap_assets</a:t>
            </a:r>
            <a:r>
              <a:rPr lang="en-GB" dirty="0" smtClean="0"/>
              <a:t>/maps/atl_map26_4.html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 dirty="0" smtClean="0">
                <a:latin typeface="Bangla MN"/>
                <a:cs typeface="Bangla MN"/>
              </a:rPr>
              <a:t>image:</a:t>
            </a:r>
            <a:r>
              <a:rPr lang="en-GB" baseline="0" dirty="0" smtClean="0">
                <a:latin typeface="Bangla MN"/>
                <a:cs typeface="Bangla MN"/>
              </a:rPr>
              <a:t> http://</a:t>
            </a:r>
            <a:r>
              <a:rPr lang="en-GB" baseline="0" dirty="0" err="1" smtClean="0">
                <a:latin typeface="Bangla MN"/>
                <a:cs typeface="Bangla MN"/>
              </a:rPr>
              <a:t>upload.wikimedia.org</a:t>
            </a:r>
            <a:r>
              <a:rPr lang="en-GB" baseline="0" dirty="0" smtClean="0">
                <a:latin typeface="Bangla MN"/>
                <a:cs typeface="Bangla MN"/>
              </a:rPr>
              <a:t>/</a:t>
            </a:r>
            <a:r>
              <a:rPr lang="en-GB" baseline="0" dirty="0" err="1" smtClean="0">
                <a:latin typeface="Bangla MN"/>
                <a:cs typeface="Bangla MN"/>
              </a:rPr>
              <a:t>wikipedia</a:t>
            </a:r>
            <a:r>
              <a:rPr lang="en-GB" baseline="0" dirty="0" smtClean="0">
                <a:latin typeface="Bangla MN"/>
                <a:cs typeface="Bangla MN"/>
              </a:rPr>
              <a:t>/de/5/53/Marokko2.jpg</a:t>
            </a:r>
            <a:endParaRPr lang="en-GB" dirty="0" smtClean="0">
              <a:latin typeface="Bangla MN"/>
              <a:cs typeface="Bangla M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http://www.worldwar1.com/</a:t>
            </a:r>
            <a:r>
              <a:rPr lang="en-GB" dirty="0" err="1" smtClean="0"/>
              <a:t>tlwarorg.htm</a:t>
            </a:r>
            <a:endParaRPr lang="en-GB" dirty="0" smtClean="0"/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 </a:t>
            </a:r>
            <a:r>
              <a:rPr lang="en-GB" dirty="0" err="1" smtClean="0">
                <a:sym typeface="Wingdings"/>
              </a:rPr>
              <a:t>handout</a:t>
            </a:r>
            <a:r>
              <a:rPr lang="en-GB" dirty="0" smtClean="0">
                <a:sym typeface="Wingdings"/>
              </a:rPr>
              <a:t> alliances</a:t>
            </a:r>
            <a:endParaRPr lang="en-GB" dirty="0" smtClean="0"/>
          </a:p>
          <a:p>
            <a:pPr>
              <a:spcBef>
                <a:spcPts val="1968"/>
              </a:spcBef>
            </a:pPr>
            <a:r>
              <a:rPr lang="en-GB" dirty="0" smtClean="0"/>
              <a:t>European balance of power in 19</a:t>
            </a:r>
            <a:r>
              <a:rPr lang="en-GB" baseline="30000" dirty="0" smtClean="0"/>
              <a:t>th</a:t>
            </a:r>
            <a:r>
              <a:rPr lang="en-GB" dirty="0" smtClean="0"/>
              <a:t> century was based on an alliance system (often named after the German Chancellor Bismarck)</a:t>
            </a:r>
          </a:p>
          <a:p>
            <a:pPr>
              <a:spcBef>
                <a:spcPts val="1968"/>
              </a:spcBef>
            </a:pPr>
            <a:r>
              <a:rPr lang="en-GB" dirty="0" smtClean="0"/>
              <a:t>By 1914 two groups of alliances: France, Britain and Russia (“Entente”) vs. Germany, Austria-Hungary and Ottoman Empire (“</a:t>
            </a:r>
            <a:r>
              <a:rPr lang="en-GB" dirty="0" err="1" smtClean="0"/>
              <a:t>Dreibund</a:t>
            </a:r>
            <a:r>
              <a:rPr lang="en-GB" dirty="0" smtClean="0"/>
              <a:t>”)</a:t>
            </a:r>
          </a:p>
          <a:p>
            <a:pPr>
              <a:spcBef>
                <a:spcPts val="1968"/>
              </a:spcBef>
            </a:pPr>
            <a:r>
              <a:rPr lang="en-GB" dirty="0" smtClean="0"/>
              <a:t>Alliance system had the effect that powers mistrusted each other and that the idea of war was omnipresent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5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cartoon - 'A Chain of Friendship' - appeared in the American newspaper the Brooklyn Eagle in July 1914.   The caption read: “If Austria attacks Serbia, Russia will fall upon Austria, Germany upon Russia, and France and England upon Germany.”</a:t>
            </a:r>
          </a:p>
          <a:p>
            <a:r>
              <a:rPr lang="en-GB" dirty="0" smtClean="0"/>
              <a:t>http://</a:t>
            </a:r>
            <a:r>
              <a:rPr lang="en-GB" dirty="0" err="1" smtClean="0"/>
              <a:t>www.johndclare.net</a:t>
            </a:r>
            <a:r>
              <a:rPr lang="en-GB" dirty="0" smtClean="0"/>
              <a:t>/causes_WWI4.htm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C969-3B35-7842-B31A-5E6EA707E77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7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2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6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9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2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5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87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5B1F-2167-C84A-8BC5-65055428B0F6}" type="datetimeFigureOut">
              <a:rPr lang="de-DE" smtClean="0"/>
              <a:t>29/06/2014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2F39-5D94-F842-B9A6-E47977CEB7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3057768"/>
          </a:xfrm>
        </p:spPr>
        <p:txBody>
          <a:bodyPr>
            <a:normAutofit/>
          </a:bodyPr>
          <a:lstStyle/>
          <a:p>
            <a:r>
              <a:rPr lang="en-GB" sz="7200" b="1" cap="small" dirty="0" smtClean="0"/>
              <a:t>Causes of the </a:t>
            </a:r>
            <a:br>
              <a:rPr lang="en-GB" sz="7200" b="1" cap="small" dirty="0" smtClean="0"/>
            </a:br>
            <a:r>
              <a:rPr lang="en-GB" sz="7200" b="1" cap="small" dirty="0" smtClean="0"/>
              <a:t>First World War</a:t>
            </a:r>
            <a:endParaRPr lang="en-GB" sz="7200" b="1" cap="small" dirty="0"/>
          </a:p>
        </p:txBody>
      </p:sp>
    </p:spTree>
    <p:extLst>
      <p:ext uri="{BB962C8B-B14F-4D97-AF65-F5344CB8AC3E}">
        <p14:creationId xmlns:p14="http://schemas.microsoft.com/office/powerpoint/2010/main" val="140363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50492"/>
              </p:ext>
            </p:extLst>
          </p:nvPr>
        </p:nvGraphicFramePr>
        <p:xfrm>
          <a:off x="-752984" y="545447"/>
          <a:ext cx="10739900" cy="620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kument" r:id="rId4" imgW="9017000" imgH="5207000" progId="Word.Document.12">
                  <p:embed/>
                </p:oleObj>
              </mc:Choice>
              <mc:Fallback>
                <p:oleObj name="Dokument" r:id="rId4" imgW="9017000" imgH="520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52984" y="545447"/>
                        <a:ext cx="10739900" cy="620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866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1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828560" y="-1455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/>
          <a:srcRect l="9082" t="-17533" r="8427" b="17533"/>
          <a:stretch/>
        </p:blipFill>
        <p:spPr>
          <a:xfrm>
            <a:off x="1" y="-1459078"/>
            <a:ext cx="9144000" cy="83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7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77792" y="575598"/>
            <a:ext cx="866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Scramble for Africa</a:t>
            </a:r>
            <a:endParaRPr lang="en-GB" sz="4000" b="1" dirty="0"/>
          </a:p>
        </p:txBody>
      </p:sp>
      <p:pic>
        <p:nvPicPr>
          <p:cNvPr id="7" name="Bild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8" y="1636915"/>
            <a:ext cx="4648200" cy="504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026" y="1636915"/>
            <a:ext cx="4670974" cy="50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6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98" y="1099621"/>
            <a:ext cx="66040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31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7482"/>
            <a:ext cx="8229600" cy="5843795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GB" sz="2800" dirty="0" smtClean="0"/>
              <a:t>On 28 June 1914, Franz Ferdinand, heir to the Austrian throne,  was assassinated with his wife in Sarajevo, the capital of the Austro-Hungarian province of Bosnia.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350963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alibri"/>
                <a:cs typeface="Calibri"/>
              </a:rPr>
              <a:t>How could the murder of this man lead to the First World War?</a:t>
            </a:r>
            <a:endParaRPr lang="en-GB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457200" y="3821488"/>
            <a:ext cx="1326336" cy="4998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7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308100"/>
            <a:ext cx="6350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1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41898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130018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3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8300"/>
            <a:ext cx="8839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446302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41898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130018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513102" y="5361202"/>
            <a:ext cx="1033498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0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lank check</a:t>
            </a:r>
            <a:endParaRPr lang="en-GB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/>
          <a:srcRect b="4780"/>
          <a:stretch/>
        </p:blipFill>
        <p:spPr>
          <a:xfrm>
            <a:off x="635000" y="1745278"/>
            <a:ext cx="8051800" cy="41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4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8000" y="5608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blank check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1600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71720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25984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0" idx="0"/>
            <a:endCxn id="8" idx="2"/>
          </p:cNvCxnSpPr>
          <p:nvPr/>
        </p:nvCxnSpPr>
        <p:spPr>
          <a:xfrm flipV="1">
            <a:off x="1442720" y="5361202"/>
            <a:ext cx="31038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708400" y="5361202"/>
            <a:ext cx="83820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2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411867" y="2963442"/>
            <a:ext cx="1717040" cy="914400"/>
          </a:xfrm>
          <a:prstGeom prst="roundRect">
            <a:avLst/>
          </a:prstGeom>
          <a:solidFill>
            <a:srgbClr val="660066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nationalism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8000" y="5608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blank check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1600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71720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25984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0" idx="0"/>
            <a:endCxn id="8" idx="2"/>
          </p:cNvCxnSpPr>
          <p:nvPr/>
        </p:nvCxnSpPr>
        <p:spPr>
          <a:xfrm flipV="1">
            <a:off x="1442720" y="5361202"/>
            <a:ext cx="31038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708400" y="5361202"/>
            <a:ext cx="83820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128907" y="3386884"/>
            <a:ext cx="70104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2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210" y="0"/>
            <a:ext cx="723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01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404"/>
            <a:ext cx="9144000" cy="52688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The Balkans 1908-1914</a:t>
            </a:r>
            <a:endParaRPr lang="en-GB" sz="2800" b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3486" b="3955"/>
          <a:stretch/>
        </p:blipFill>
        <p:spPr>
          <a:xfrm rot="60000">
            <a:off x="2271058" y="747059"/>
            <a:ext cx="5068547" cy="60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2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bgerundetes Rechteck 3"/>
          <p:cNvSpPr/>
          <p:nvPr/>
        </p:nvSpPr>
        <p:spPr>
          <a:xfrm>
            <a:off x="1411867" y="2963442"/>
            <a:ext cx="1717040" cy="914400"/>
          </a:xfrm>
          <a:prstGeom prst="roundRect">
            <a:avLst/>
          </a:prstGeom>
          <a:solidFill>
            <a:srgbClr val="660066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nationalism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33680" y="1825522"/>
            <a:ext cx="1869440" cy="795758"/>
          </a:xfrm>
          <a:prstGeom prst="roundRect">
            <a:avLst/>
          </a:prstGeom>
          <a:solidFill>
            <a:srgbClr val="660066">
              <a:alpha val="29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feelings of superiority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33680" y="4324882"/>
            <a:ext cx="1869440" cy="724638"/>
          </a:xfrm>
          <a:prstGeom prst="roundRect">
            <a:avLst/>
          </a:prstGeom>
          <a:solidFill>
            <a:srgbClr val="660066">
              <a:alpha val="28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Balkan Wars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8000" y="5608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blank check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1600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71720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25984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0" idx="0"/>
            <a:endCxn id="8" idx="2"/>
          </p:cNvCxnSpPr>
          <p:nvPr/>
        </p:nvCxnSpPr>
        <p:spPr>
          <a:xfrm flipV="1">
            <a:off x="1442720" y="5361202"/>
            <a:ext cx="31038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708400" y="5361202"/>
            <a:ext cx="83820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128907" y="3386884"/>
            <a:ext cx="70104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5" idx="2"/>
          </p:cNvCxnSpPr>
          <p:nvPr/>
        </p:nvCxnSpPr>
        <p:spPr>
          <a:xfrm>
            <a:off x="1168400" y="2621280"/>
            <a:ext cx="243467" cy="76560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6" idx="0"/>
            <a:endCxn id="4" idx="1"/>
          </p:cNvCxnSpPr>
          <p:nvPr/>
        </p:nvCxnSpPr>
        <p:spPr>
          <a:xfrm flipV="1">
            <a:off x="1168400" y="3420642"/>
            <a:ext cx="243467" cy="90424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411867" y="2963442"/>
            <a:ext cx="1717040" cy="914400"/>
          </a:xfrm>
          <a:prstGeom prst="roundRect">
            <a:avLst/>
          </a:prstGeom>
          <a:solidFill>
            <a:srgbClr val="660066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nationalism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33680" y="4324882"/>
            <a:ext cx="1869440" cy="724638"/>
          </a:xfrm>
          <a:prstGeom prst="roundRect">
            <a:avLst/>
          </a:prstGeom>
          <a:solidFill>
            <a:srgbClr val="660066">
              <a:alpha val="28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Balkan Wars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8000" y="5608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blank check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1600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71720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25984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0" idx="0"/>
            <a:endCxn id="8" idx="2"/>
          </p:cNvCxnSpPr>
          <p:nvPr/>
        </p:nvCxnSpPr>
        <p:spPr>
          <a:xfrm flipV="1">
            <a:off x="1442720" y="5361202"/>
            <a:ext cx="31038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708400" y="5361202"/>
            <a:ext cx="83820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128907" y="3386884"/>
            <a:ext cx="70104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6" idx="0"/>
            <a:endCxn id="4" idx="1"/>
          </p:cNvCxnSpPr>
          <p:nvPr/>
        </p:nvCxnSpPr>
        <p:spPr>
          <a:xfrm flipV="1">
            <a:off x="1168400" y="3420642"/>
            <a:ext cx="243467" cy="90424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2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1M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07" y="3500289"/>
            <a:ext cx="5234094" cy="337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21M0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09906" cy="36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00"/>
            <a:ext cx="9144000" cy="59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erade Verbindung 60"/>
          <p:cNvCxnSpPr>
            <a:stCxn id="2" idx="3"/>
            <a:endCxn id="9" idx="1"/>
          </p:cNvCxnSpPr>
          <p:nvPr/>
        </p:nvCxnSpPr>
        <p:spPr>
          <a:xfrm>
            <a:off x="5271216" y="3401911"/>
            <a:ext cx="702864" cy="847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bgerundetes Rechteck 3"/>
          <p:cNvSpPr/>
          <p:nvPr/>
        </p:nvSpPr>
        <p:spPr>
          <a:xfrm>
            <a:off x="1411867" y="2963442"/>
            <a:ext cx="1717040" cy="914400"/>
          </a:xfrm>
          <a:prstGeom prst="roundRect">
            <a:avLst/>
          </a:prstGeom>
          <a:solidFill>
            <a:srgbClr val="660066"/>
          </a:solidFill>
          <a:ln w="28575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nationalism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33680" y="1825522"/>
            <a:ext cx="1869440" cy="795758"/>
          </a:xfrm>
          <a:prstGeom prst="roundRect">
            <a:avLst/>
          </a:prstGeom>
          <a:solidFill>
            <a:srgbClr val="660066">
              <a:alpha val="29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feelings of superiority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33680" y="4324882"/>
            <a:ext cx="1869440" cy="724638"/>
          </a:xfrm>
          <a:prstGeom prst="roundRect">
            <a:avLst/>
          </a:prstGeom>
          <a:solidFill>
            <a:srgbClr val="660066">
              <a:alpha val="28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Balkan Wars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708400" y="4446802"/>
            <a:ext cx="1676400" cy="914400"/>
          </a:xfrm>
          <a:prstGeom prst="roundRect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alliances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974080" y="2953181"/>
            <a:ext cx="1727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imperialism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08000" y="5608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blank check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641600" y="5862320"/>
            <a:ext cx="2133600" cy="687602"/>
          </a:xfrm>
          <a:prstGeom prst="roundRect">
            <a:avLst/>
          </a:prstGeom>
          <a:solidFill>
            <a:srgbClr val="0000FF">
              <a:alpha val="29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powers drawn into war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871720" y="5862320"/>
            <a:ext cx="1869440" cy="687602"/>
          </a:xfrm>
          <a:prstGeom prst="roundRect">
            <a:avLst/>
          </a:prstGeom>
          <a:solidFill>
            <a:srgbClr val="0000FF">
              <a:alpha val="31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idea of war omnipresent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90080" y="5608320"/>
            <a:ext cx="1371600" cy="687602"/>
          </a:xfrm>
          <a:prstGeom prst="roundRect">
            <a:avLst/>
          </a:prstGeom>
          <a:solidFill>
            <a:srgbClr val="0000FF">
              <a:alpha val="30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mistrust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294880" y="4361918"/>
            <a:ext cx="1371600" cy="687602"/>
          </a:xfrm>
          <a:prstGeom prst="roundRect">
            <a:avLst/>
          </a:prstGeom>
          <a:solidFill>
            <a:srgbClr val="E46C0A">
              <a:alpha val="32000"/>
            </a:srgb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imperial rivalries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294880" y="1666240"/>
            <a:ext cx="1371600" cy="687602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conflicts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63320" y="457200"/>
            <a:ext cx="1879600" cy="687602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200" dirty="0" smtClean="0">
                <a:solidFill>
                  <a:srgbClr val="000000"/>
                </a:solidFill>
              </a:rPr>
              <a:t>war hysteria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86760" y="203200"/>
            <a:ext cx="25196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 military build-up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0" name="Gerade Verbindung 19"/>
          <p:cNvCxnSpPr>
            <a:stCxn id="7" idx="0"/>
            <a:endCxn id="17" idx="2"/>
          </p:cNvCxnSpPr>
          <p:nvPr/>
        </p:nvCxnSpPr>
        <p:spPr>
          <a:xfrm flipV="1">
            <a:off x="4546600" y="89080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>
            <a:stCxn id="7" idx="0"/>
            <a:endCxn id="16" idx="2"/>
          </p:cNvCxnSpPr>
          <p:nvPr/>
        </p:nvCxnSpPr>
        <p:spPr>
          <a:xfrm flipH="1" flipV="1">
            <a:off x="2103120" y="1144802"/>
            <a:ext cx="2443480" cy="294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4541520" y="3877842"/>
            <a:ext cx="0" cy="54864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stCxn id="12" idx="0"/>
            <a:endCxn id="8" idx="2"/>
          </p:cNvCxnSpPr>
          <p:nvPr/>
        </p:nvCxnSpPr>
        <p:spPr>
          <a:xfrm flipH="1" flipV="1">
            <a:off x="4546600" y="5361202"/>
            <a:ext cx="125984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>
            <a:stCxn id="10" idx="0"/>
            <a:endCxn id="8" idx="2"/>
          </p:cNvCxnSpPr>
          <p:nvPr/>
        </p:nvCxnSpPr>
        <p:spPr>
          <a:xfrm flipV="1">
            <a:off x="1442720" y="5361202"/>
            <a:ext cx="31038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11" idx="0"/>
            <a:endCxn id="8" idx="2"/>
          </p:cNvCxnSpPr>
          <p:nvPr/>
        </p:nvCxnSpPr>
        <p:spPr>
          <a:xfrm flipV="1">
            <a:off x="3708400" y="5361202"/>
            <a:ext cx="838200" cy="501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8" idx="2"/>
            <a:endCxn id="13" idx="0"/>
          </p:cNvCxnSpPr>
          <p:nvPr/>
        </p:nvCxnSpPr>
        <p:spPr>
          <a:xfrm>
            <a:off x="4546600" y="5361202"/>
            <a:ext cx="3129280" cy="24711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>
            <a:off x="3128907" y="3386884"/>
            <a:ext cx="70104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5" idx="2"/>
          </p:cNvCxnSpPr>
          <p:nvPr/>
        </p:nvCxnSpPr>
        <p:spPr>
          <a:xfrm>
            <a:off x="1168400" y="2621280"/>
            <a:ext cx="243467" cy="76560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>
            <a:stCxn id="6" idx="0"/>
            <a:endCxn id="4" idx="1"/>
          </p:cNvCxnSpPr>
          <p:nvPr/>
        </p:nvCxnSpPr>
        <p:spPr>
          <a:xfrm flipV="1">
            <a:off x="1168400" y="3420642"/>
            <a:ext cx="243467" cy="90424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>
            <a:endCxn id="15" idx="2"/>
          </p:cNvCxnSpPr>
          <p:nvPr/>
        </p:nvCxnSpPr>
        <p:spPr>
          <a:xfrm flipV="1">
            <a:off x="7698545" y="2353842"/>
            <a:ext cx="282135" cy="10353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>
            <a:endCxn id="14" idx="0"/>
          </p:cNvCxnSpPr>
          <p:nvPr/>
        </p:nvCxnSpPr>
        <p:spPr>
          <a:xfrm>
            <a:off x="7701280" y="3457678"/>
            <a:ext cx="279400" cy="9042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2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7482"/>
            <a:ext cx="8229600" cy="5843795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GB" sz="2800" dirty="0" smtClean="0"/>
              <a:t>On 28 June 1914, Franz Ferdinand, heir to the Austrian throne,  was assassinated with his wife in Sarajevo, the capital of the Austro-Hungarian province of Bosnia.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1350963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Calibri"/>
                <a:cs typeface="Calibri"/>
              </a:rPr>
              <a:t>Outbreak of the First World War</a:t>
            </a:r>
            <a:endParaRPr lang="en-GB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457200" y="3680383"/>
            <a:ext cx="1326336" cy="4998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8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4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0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3293" y="1865077"/>
            <a:ext cx="3590781" cy="1143000"/>
          </a:xfrm>
        </p:spPr>
        <p:txBody>
          <a:bodyPr/>
          <a:lstStyle/>
          <a:p>
            <a:r>
              <a:rPr lang="en-GB" dirty="0" smtClean="0"/>
              <a:t>Wilhelm II</a:t>
            </a:r>
            <a:endParaRPr lang="en-GB" i="1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9" y="0"/>
            <a:ext cx="4823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5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8000"/>
                </a:solidFill>
              </a:rPr>
              <a:t>Wilhelm II’s </a:t>
            </a:r>
            <a:r>
              <a:rPr lang="en-GB" b="1" i="1" dirty="0" err="1" smtClean="0">
                <a:solidFill>
                  <a:srgbClr val="008000"/>
                </a:solidFill>
              </a:rPr>
              <a:t>Weltpolitik</a:t>
            </a:r>
            <a:endParaRPr lang="en-GB" b="1" i="1" dirty="0">
              <a:solidFill>
                <a:srgbClr val="008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7281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 smtClean="0"/>
              <a:t>wanted to turn Germany into a world power</a:t>
            </a:r>
          </a:p>
          <a:p>
            <a:pPr algn="ctr">
              <a:lnSpc>
                <a:spcPct val="150000"/>
              </a:lnSpc>
            </a:pPr>
            <a:endParaRPr lang="en-GB" sz="2800" dirty="0" smtClean="0"/>
          </a:p>
          <a:p>
            <a:pPr algn="ctr">
              <a:lnSpc>
                <a:spcPct val="150000"/>
              </a:lnSpc>
            </a:pPr>
            <a:r>
              <a:rPr lang="en-GB" sz="2800" dirty="0" smtClean="0"/>
              <a:t>aggressive German foreign policy </a:t>
            </a:r>
          </a:p>
          <a:p>
            <a:pPr algn="ctr">
              <a:lnSpc>
                <a:spcPct val="150000"/>
              </a:lnSpc>
            </a:pPr>
            <a:endParaRPr lang="en-GB" sz="2800" dirty="0" smtClean="0"/>
          </a:p>
          <a:p>
            <a:pPr algn="ctr">
              <a:lnSpc>
                <a:spcPct val="150000"/>
              </a:lnSpc>
            </a:pPr>
            <a:r>
              <a:rPr lang="en-GB" sz="2800" dirty="0" smtClean="0"/>
              <a:t>naval race between Britain and Germany  </a:t>
            </a:r>
            <a:endParaRPr lang="de-CH" sz="2800" dirty="0" smtClean="0"/>
          </a:p>
          <a:p>
            <a:pPr algn="ctr">
              <a:lnSpc>
                <a:spcPct val="150000"/>
              </a:lnSpc>
            </a:pPr>
            <a:endParaRPr lang="en-GB" sz="2800" dirty="0" smtClean="0"/>
          </a:p>
          <a:p>
            <a:pPr algn="ctr">
              <a:lnSpc>
                <a:spcPct val="150000"/>
              </a:lnSpc>
            </a:pPr>
            <a:r>
              <a:rPr lang="en-GB" sz="2800" dirty="0" smtClean="0"/>
              <a:t>rivalry between Britain and Germany, war hysteria</a:t>
            </a:r>
            <a:endParaRPr lang="de-CH" sz="2800" dirty="0" smtClean="0"/>
          </a:p>
          <a:p>
            <a:endParaRPr lang="en-GB" dirty="0"/>
          </a:p>
        </p:txBody>
      </p:sp>
      <p:sp>
        <p:nvSpPr>
          <p:cNvPr id="3" name="Pfeil nach unten 2"/>
          <p:cNvSpPr/>
          <p:nvPr/>
        </p:nvSpPr>
        <p:spPr>
          <a:xfrm>
            <a:off x="4427984" y="2564904"/>
            <a:ext cx="360040" cy="648072"/>
          </a:xfrm>
          <a:prstGeom prst="downArrow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4427984" y="3789040"/>
            <a:ext cx="360040" cy="648072"/>
          </a:xfrm>
          <a:prstGeom prst="down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feil nach unten 11"/>
          <p:cNvSpPr/>
          <p:nvPr/>
        </p:nvSpPr>
        <p:spPr>
          <a:xfrm>
            <a:off x="4427984" y="5229200"/>
            <a:ext cx="360040" cy="648072"/>
          </a:xfrm>
          <a:prstGeom prst="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8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3000" contrast="20000"/>
          </a:blip>
          <a:srcRect t="-4213"/>
          <a:stretch>
            <a:fillRect/>
          </a:stretch>
        </p:blipFill>
        <p:spPr bwMode="auto">
          <a:xfrm>
            <a:off x="214282" y="642918"/>
            <a:ext cx="2021031" cy="2972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50" y="3812381"/>
            <a:ext cx="1571625" cy="357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200" b="0" cap="none" dirty="0" smtClean="0">
                <a:latin typeface="+mn-lt"/>
              </a:rPr>
              <a:t>The Graphic 22.10.1910</a:t>
            </a:r>
            <a:endParaRPr lang="en-GB" sz="1200" b="0" cap="none" dirty="0">
              <a:latin typeface="+mn-lt"/>
            </a:endParaRPr>
          </a:p>
        </p:txBody>
      </p:sp>
      <p:sp>
        <p:nvSpPr>
          <p:cNvPr id="11268" name="Textfeld 6"/>
          <p:cNvSpPr txBox="1">
            <a:spLocks noChangeArrowheads="1"/>
          </p:cNvSpPr>
          <p:nvPr/>
        </p:nvSpPr>
        <p:spPr bwMode="auto">
          <a:xfrm>
            <a:off x="214313" y="4239784"/>
            <a:ext cx="2428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Illustrated London News 27.3.1909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579" r="6411" b="2722"/>
          <a:stretch>
            <a:fillRect/>
          </a:stretch>
        </p:blipFill>
        <p:spPr bwMode="auto">
          <a:xfrm>
            <a:off x="2071670" y="0"/>
            <a:ext cx="2658991" cy="391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457" t="1928" b="-3214"/>
          <a:stretch>
            <a:fillRect/>
          </a:stretch>
        </p:blipFill>
        <p:spPr bwMode="auto">
          <a:xfrm>
            <a:off x="6515107" y="428604"/>
            <a:ext cx="2628893" cy="612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10000"/>
          </a:blip>
          <a:srcRect l="2118"/>
          <a:stretch>
            <a:fillRect/>
          </a:stretch>
        </p:blipFill>
        <p:spPr bwMode="auto">
          <a:xfrm>
            <a:off x="1087" y="4407408"/>
            <a:ext cx="6654264" cy="2450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2" name="Textfeld 15"/>
          <p:cNvSpPr txBox="1">
            <a:spLocks noChangeArrowheads="1"/>
          </p:cNvSpPr>
          <p:nvPr/>
        </p:nvSpPr>
        <p:spPr bwMode="auto">
          <a:xfrm>
            <a:off x="642938" y="3500438"/>
            <a:ext cx="1357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alibri" pitchFamily="34" charset="0"/>
              </a:rPr>
              <a:t>Graphic 24.6.1909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t="-2737"/>
          <a:stretch>
            <a:fillRect/>
          </a:stretch>
        </p:blipFill>
        <p:spPr bwMode="auto">
          <a:xfrm>
            <a:off x="4643438" y="714356"/>
            <a:ext cx="2028762" cy="294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4" name="Textfeld 17"/>
          <p:cNvSpPr txBox="1">
            <a:spLocks noChangeArrowheads="1"/>
          </p:cNvSpPr>
          <p:nvPr/>
        </p:nvSpPr>
        <p:spPr bwMode="auto">
          <a:xfrm>
            <a:off x="4800607" y="3593904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Graphic 9.10.1909</a:t>
            </a:r>
          </a:p>
        </p:txBody>
      </p:sp>
    </p:spTree>
    <p:extLst>
      <p:ext uri="{BB962C8B-B14F-4D97-AF65-F5344CB8AC3E}">
        <p14:creationId xmlns:p14="http://schemas.microsoft.com/office/powerpoint/2010/main" val="193767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3829947" y="2963442"/>
            <a:ext cx="1441269" cy="876937"/>
          </a:xfrm>
          <a:prstGeom prst="roundRect">
            <a:avLst/>
          </a:prstGeom>
          <a:solidFill>
            <a:schemeClr val="tx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FFFF"/>
                </a:solidFill>
              </a:rPr>
              <a:t>WW1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3708400" y="1439442"/>
            <a:ext cx="1676400" cy="914400"/>
          </a:xfrm>
          <a:prstGeom prst="roundRect">
            <a:avLst/>
          </a:prstGeom>
          <a:solidFill>
            <a:srgbClr val="008000"/>
          </a:solidFill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militarism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126480" y="453922"/>
            <a:ext cx="1656080" cy="687602"/>
          </a:xfrm>
          <a:prstGeom prst="roundRect">
            <a:avLst/>
          </a:prstGeom>
          <a:solidFill>
            <a:srgbClr val="008000">
              <a:alpha val="31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 naval race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 flipV="1">
            <a:off x="4541520" y="2384322"/>
            <a:ext cx="0" cy="54864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>
            <a:stCxn id="7" idx="0"/>
            <a:endCxn id="18" idx="2"/>
          </p:cNvCxnSpPr>
          <p:nvPr/>
        </p:nvCxnSpPr>
        <p:spPr>
          <a:xfrm flipV="1">
            <a:off x="4546600" y="1141524"/>
            <a:ext cx="2407920" cy="29791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75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1071</Words>
  <Application>Microsoft Macintosh PowerPoint</Application>
  <PresentationFormat>Bildschirmpräsentation (4:3)</PresentationFormat>
  <Paragraphs>235</Paragraphs>
  <Slides>34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Office-Design</vt:lpstr>
      <vt:lpstr>Dokument</vt:lpstr>
      <vt:lpstr>Causes of the  First World War</vt:lpstr>
      <vt:lpstr>PowerPoint-Präsentation</vt:lpstr>
      <vt:lpstr>PowerPoint-Präsentation</vt:lpstr>
      <vt:lpstr>PowerPoint-Präsentation</vt:lpstr>
      <vt:lpstr>PowerPoint-Präsentation</vt:lpstr>
      <vt:lpstr>Wilhelm II</vt:lpstr>
      <vt:lpstr>Wilhelm II’s Weltpolitik</vt:lpstr>
      <vt:lpstr>The Graphic 22.10.1910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blank check</vt:lpstr>
      <vt:lpstr>PowerPoint-Präsentation</vt:lpstr>
      <vt:lpstr>PowerPoint-Präsentation</vt:lpstr>
      <vt:lpstr>PowerPoint-Präsentation</vt:lpstr>
      <vt:lpstr>The Balkans 1908-1914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University of Zurich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Ariane Knüsel</dc:creator>
  <cp:lastModifiedBy>Ariane Knüsel</cp:lastModifiedBy>
  <cp:revision>16</cp:revision>
  <dcterms:created xsi:type="dcterms:W3CDTF">2014-06-20T07:01:08Z</dcterms:created>
  <dcterms:modified xsi:type="dcterms:W3CDTF">2014-06-29T14:18:47Z</dcterms:modified>
</cp:coreProperties>
</file>