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9" r:id="rId10"/>
    <p:sldId id="291" r:id="rId11"/>
    <p:sldId id="281" r:id="rId12"/>
    <p:sldId id="300" r:id="rId13"/>
    <p:sldId id="288" r:id="rId14"/>
    <p:sldId id="287" r:id="rId15"/>
    <p:sldId id="301" r:id="rId16"/>
    <p:sldId id="293" r:id="rId17"/>
    <p:sldId id="294" r:id="rId18"/>
    <p:sldId id="280" r:id="rId19"/>
    <p:sldId id="282" r:id="rId20"/>
    <p:sldId id="299" r:id="rId21"/>
    <p:sldId id="295" r:id="rId22"/>
    <p:sldId id="297" r:id="rId23"/>
    <p:sldId id="285" r:id="rId24"/>
    <p:sldId id="274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0" autoAdjust="0"/>
  </p:normalViewPr>
  <p:slideViewPr>
    <p:cSldViewPr snapToGrid="0">
      <p:cViewPr>
        <p:scale>
          <a:sx n="75" d="100"/>
          <a:sy n="75" d="100"/>
        </p:scale>
        <p:origin x="84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EF0BE-DBE3-4655-A71E-167E7674D6CB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F2986-B239-480E-9B5E-1C51E5DC43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37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VID-1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Foucault spricht nicht von Städten, in denen wirk­lich die Pest ausge­bro­chen war, sondern von der „Utopie der voll­kommen regierten Stadt/Gesellschaft“, für die „die Pest (jeden­falls die zu erwar­tende) die Probe auf die ideale Ausübung der Diszi­pli­nie­rungs­macht“ ist. Die Regie­renden „träumten vom Pest­zu­stand, um die perfekten Diszi­plinen funk­tio­nieren zu lassen“, so wie die Juristen und Staats­theo­re­tiker vom Natur­zu­stand träumten, um die idealen Gesetze zu denken.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F2986-B239-480E-9B5E-1C51E5DC43D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004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[D]</a:t>
            </a:r>
            <a:r>
              <a:rPr lang="de-CH" dirty="0" err="1"/>
              <a:t>as</a:t>
            </a:r>
            <a:r>
              <a:rPr lang="de-CH" dirty="0"/>
              <a:t> grund­le­gende Problem ist viel­mehr zu wissen, wie viele Leute von Pocken befallen sind, in welchem Alter, mit welchen Folgen, welcher Sterb­lich­keit, welchen Schä­di­gungen und Nach­wir­kungen, welches Risiko man eingeht, wenn man sich impfen lässt, wie hoch für ein Indi­vi­duum die Wahr­schein­lich­keit ist, zu sterben oder trotz Impfung an Pocken zu erkranken, welches die statis­ti­schen Auswir­kungen bei der Bevöl­ke­rung im allge­meinen sind […].</a:t>
            </a:r>
          </a:p>
          <a:p>
            <a:endParaRPr lang="de-CH" dirty="0"/>
          </a:p>
          <a:p>
            <a:r>
              <a:rPr lang="de-CH" dirty="0"/>
              <a:t>Die Macht koexis­tiert viel­mehr mit dem patho­genen Eindring­ling, weiß um sein Vorkommen, sammelt Daten, erstellt Statis­tiken, lanciert „medi­zi­ni­sche Feld­züge“, die durchaus den Charakter der Normie­rung und Diszi­pli­nie­rung der Indi­vi­duen annehmen können – aber die Diszi­plin, gar die voll­stän­dige, kann in der Moderne kein vernünf­tiges Ziel der libe­ralen Macht mehr sein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F2986-B239-480E-9B5E-1C51E5DC43D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071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F2986-B239-480E-9B5E-1C51E5DC43DE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374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"Drive-Through Test Center" The medical staff examines patients with suspected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VID-19"/>
              </a:rPr>
              <a:t>COVID-19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while in the vehicle.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F2986-B239-480E-9B5E-1C51E5DC43DE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422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1FCFA-3904-4BA2-9FE8-8405E7354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4AB699-39BD-4C8E-929D-319B2325B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1DB909-C192-4961-B03B-BD441FF9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9087-FC06-4B6F-9AA7-EC11B634087C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F8886C-9B70-43AB-9EE6-895A2D83B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80B6C0-F031-4DED-B436-3113921D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96B1-B7C2-4511-8911-0A94DB4C35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98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C048B-C34D-420A-A1F0-DFBF3ECCB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C0134A-07A0-4E68-B30D-F07A8AFBA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4FBA98-22C7-460D-A8BD-EC5F1F9D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9087-FC06-4B6F-9AA7-EC11B634087C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CB940C-E28F-4CA7-849D-681AE0E7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7FD469-BD6F-41DF-8A1F-22BCAEFD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96B1-B7C2-4511-8911-0A94DB4C35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246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3E3351A-E74B-49F6-9052-A7B38B700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1C14EC-B32F-484C-BAFF-E2A517795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38D558-90C7-4524-8AAB-55D2A9C8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9087-FC06-4B6F-9AA7-EC11B634087C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C0664-FC48-4702-AC01-03B4D921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706923-BE62-44D5-A03C-82DC6FEA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96B1-B7C2-4511-8911-0A94DB4C35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5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03BF8-B1C1-4813-96A3-8549CDD4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333E88-4D5B-4968-846A-5806143C9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7C2D8D-DA93-4E7E-B3C2-4047ADFA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9087-FC06-4B6F-9AA7-EC11B634087C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ACAA30-2DED-4B8A-8A10-7AD73843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27EE26-C207-4B56-9E32-02FCF9E2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96B1-B7C2-4511-8911-0A94DB4C35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387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C30AF-CF61-41FB-9BB2-FDFD73CF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A163C1-3A52-4181-93FE-5057C477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1801C9-E891-43D4-B6C3-863D02A1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9087-FC06-4B6F-9AA7-EC11B634087C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2D3A68-B7A6-4674-9DBA-64F70FA7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A29400-91EB-4266-BD86-9211A6DE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96B1-B7C2-4511-8911-0A94DB4C35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63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30588-BAAF-49C4-AC0B-D2B48757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48A07B-48A3-49F7-8A43-5D0487200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7A6E58-1765-491A-878E-E33BB9DB1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EDC3D1-E1A9-467C-8C84-1A10FB10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9087-FC06-4B6F-9AA7-EC11B634087C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6B4170-DDE2-4821-AF87-C09CBCC8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2F1F86-B9D0-4656-B5AF-BAF26CC7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96B1-B7C2-4511-8911-0A94DB4C35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841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A876A-9BED-4B18-B064-F4729F7C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A82A65-CF02-4702-B128-48023210B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35D2BA-C887-4BE6-A6D3-0880EEDA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715CD4-34E6-47F9-864D-A33A94D83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B06B6A7-077C-406F-BC25-AE5892440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97908F-058A-48E5-B0B4-C57A625D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9087-FC06-4B6F-9AA7-EC11B634087C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680364C-E73F-4458-8990-60973C5C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5AFD02D-75FF-499F-82A3-70015D0D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96B1-B7C2-4511-8911-0A94DB4C35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630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6348B-BA2B-487B-9178-E37BB1B6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1E3A32-2020-4FB6-978B-0C5E058F9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9087-FC06-4B6F-9AA7-EC11B634087C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3B5E52-37CF-4A1C-A6E8-8B95E7C6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5D018A-F0C3-4F5F-8701-973D7EEF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96B1-B7C2-4511-8911-0A94DB4C35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491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B6A947-8B2A-49EE-BA73-D9D663E2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9087-FC06-4B6F-9AA7-EC11B634087C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58D04F1-48DD-4778-9B21-DDD5B933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90EC09-958F-4DE8-B8D2-CD7902D2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96B1-B7C2-4511-8911-0A94DB4C35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2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4086C-31D9-4760-8415-A347E374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83DC5B-A205-4909-B382-4DE5E5FA6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01A1BC-97AA-44A1-A81D-7526CA83A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8E7241-7D62-4B0C-B0C2-63EE82FFF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9087-FC06-4B6F-9AA7-EC11B634087C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6D1A3F-3E3C-43CB-B6A0-3804DBEF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A8C5FC-6B0A-4CC5-9AD6-35F9EFDC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96B1-B7C2-4511-8911-0A94DB4C35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58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26020-D7E0-45FF-9E38-DE9F781D0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AECF1D3-6098-42C8-BA8D-47022509A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2A99A5-7C84-42E1-98DC-1EA0612E8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76049D-75D6-485E-9B8A-D77D890E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9087-FC06-4B6F-9AA7-EC11B634087C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CF6B2-ECB9-4435-8DA7-9B0D18D0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03BB11-7941-4718-A59B-5C3B2C64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96B1-B7C2-4511-8911-0A94DB4C35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900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C3A2778-2BA0-4E82-AECE-16A01361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9202E7-3984-4D8C-B195-7D79F52C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C6E64B-FD9A-4101-A181-BB8AF8AC0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49087-FC06-4B6F-9AA7-EC11B634087C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177498-F04D-4C22-808F-B9B5E0BA9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B181D9-AF03-406A-B825-84D7B4B32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A96B1-B7C2-4511-8911-0A94DB4C35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146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165-WW-269B-25-police-l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users/sabinevanerp-2145163/?utm_source=link-attribution&amp;utm_medium=referral&amp;utm_campaign=image&amp;utm_content=290645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de/?utm_source=link-attribution&amp;utm_medium=referral&amp;utm_campaign=image&amp;utm_content=290645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ation.com/article/politics/trump-fox-pandemic-nihilis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users/vperemencom-15657758/?utm_source=link-attribution&amp;utm_medium=referral&amp;utm_campaign=image&amp;utm_content=494721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de/?utm_source=link-attribution&amp;utm_medium=referral&amp;utm_campaign=image&amp;utm_content=494721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hemick79i?utm_source=unsplash&amp;utm_medium=referral&amp;utm_content=creditCopyTex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s/photos/corona?utm_source=unsplash&amp;utm_medium=referral&amp;utm_content=creditCopyTex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e.wikipedia.org/wiki/COVID-19-Pandemie_in_S%C3%BCdkore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File:Coronavirus_Check_by_Drive-Through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schichtedergegenwart.ch/mit-foucault-die-pandemie-versteh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users/sabinevanerp-2145163/?utm_source=link-attribution&amp;utm_medium=referral&amp;utm_campaign=image&amp;utm_content=290645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de/?utm_source=link-attribution&amp;utm_medium=referral&amp;utm_campaign=image&amp;utm_content=290645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%C3%9Cberwachungskameras_Autohof_in_Th%C3%BCringen_an_A9_03.06.2013_10-07-08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users/vjohns1580-765651/?utm_source=link-attribution&amp;utm_medium=referral&amp;utm_campaign=image&amp;utm_content=78142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de/?utm_source=link-attribution&amp;utm_medium=referral&amp;utm_campaign=image&amp;utm_content=781422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eprosorium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eschichtedergegenwart.ch/mit-foucault-die-pandemie-verstehe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eschichtedergegenwart.ch/mit-foucault-die-pandemie-versteh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erzteblatt.de/archiv/151170#grou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eschichtedergegenwart.ch/mit-foucault-die-pandemie-versteh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46DD93-B053-45AB-A577-9F5B20E40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218" b="11425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7FF94AA-2EB1-4D5A-AB25-91DC985F0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CH">
                <a:solidFill>
                  <a:srgbClr val="FFFFFF"/>
                </a:solidFill>
              </a:rPr>
              <a:t>Infektionskrankheiten: </a:t>
            </a:r>
            <a:br>
              <a:rPr lang="de-CH">
                <a:solidFill>
                  <a:srgbClr val="FFFFFF"/>
                </a:solidFill>
              </a:rPr>
            </a:br>
            <a:r>
              <a:rPr lang="de-CH">
                <a:solidFill>
                  <a:srgbClr val="FFFFFF"/>
                </a:solidFill>
              </a:rPr>
              <a:t>Drei Denkmodelle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8BFA02F-E2F5-4924-A2D8-DFAE9A824A67}"/>
              </a:ext>
            </a:extLst>
          </p:cNvPr>
          <p:cNvSpPr/>
          <p:nvPr/>
        </p:nvSpPr>
        <p:spPr>
          <a:xfrm>
            <a:off x="5824259" y="6488667"/>
            <a:ext cx="6367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https://de.wikipedia.org/wiki/Datei:165-WW-269B-25-police-l.jpg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4865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ände, Alte, Alter, Ältere Menschen, Anfällig, Pflege">
            <a:extLst>
              <a:ext uri="{FF2B5EF4-FFF2-40B4-BE49-F238E27FC236}">
                <a16:creationId xmlns:a16="http://schemas.microsoft.com/office/drawing/2014/main" id="{283C3BFA-CD4B-458B-AFE9-7745CF91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0" b="618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6ACEED1-B449-40B0-BAC2-5999BFC5B2A6}"/>
              </a:ext>
            </a:extLst>
          </p:cNvPr>
          <p:cNvSpPr/>
          <p:nvPr/>
        </p:nvSpPr>
        <p:spPr>
          <a:xfrm>
            <a:off x="8650177" y="6488658"/>
            <a:ext cx="354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olidFill>
                  <a:srgbClr val="191B26"/>
                </a:solidFill>
              </a:rPr>
              <a:t>Bild von </a:t>
            </a:r>
            <a:r>
              <a:rPr lang="de-CH" u="sng" dirty="0">
                <a:solidFill>
                  <a:srgbClr val="191B26"/>
                </a:solidFill>
                <a:hlinkClick r:id="rId3"/>
              </a:rPr>
              <a:t>Sabine van </a:t>
            </a:r>
            <a:r>
              <a:rPr lang="de-CH" u="sng" dirty="0" err="1">
                <a:solidFill>
                  <a:srgbClr val="191B26"/>
                </a:solidFill>
                <a:hlinkClick r:id="rId3"/>
              </a:rPr>
              <a:t>Erp</a:t>
            </a:r>
            <a:r>
              <a:rPr lang="de-CH" dirty="0">
                <a:solidFill>
                  <a:srgbClr val="191B26"/>
                </a:solidFill>
              </a:rPr>
              <a:t> auf </a:t>
            </a:r>
            <a:r>
              <a:rPr lang="de-CH" u="sng" dirty="0" err="1">
                <a:solidFill>
                  <a:srgbClr val="191B26"/>
                </a:solidFill>
                <a:hlinkClick r:id="rId4"/>
              </a:rPr>
              <a:t>Pixabay</a:t>
            </a:r>
            <a:r>
              <a:rPr lang="de-CH" dirty="0">
                <a:solidFill>
                  <a:srgbClr val="191B26"/>
                </a:solidFill>
              </a:rPr>
              <a:t> 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DE186F-6E6A-4F18-AC6F-A6636306E937}"/>
              </a:ext>
            </a:extLst>
          </p:cNvPr>
          <p:cNvSpPr txBox="1"/>
          <p:nvPr/>
        </p:nvSpPr>
        <p:spPr>
          <a:xfrm>
            <a:off x="1736651" y="962874"/>
            <a:ext cx="9144000" cy="2900518"/>
          </a:xfrm>
          <a:prstGeom prst="rect">
            <a:avLst/>
          </a:prstGeom>
          <a:solidFill>
            <a:schemeClr val="bg1">
              <a:lumMod val="50000"/>
              <a:alpha val="62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Senizid = aktiver oder </a:t>
            </a:r>
            <a:r>
              <a:rPr lang="de-CH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passiver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CH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Opfertod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von </a:t>
            </a:r>
            <a:r>
              <a:rPr lang="de-CH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alten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Menschen</a:t>
            </a:r>
          </a:p>
        </p:txBody>
      </p:sp>
    </p:spTree>
    <p:extLst>
      <p:ext uri="{BB962C8B-B14F-4D97-AF65-F5344CB8AC3E}">
        <p14:creationId xmlns:p14="http://schemas.microsoft.com/office/powerpoint/2010/main" val="183573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6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799CEC-8278-41C8-9DCA-3623B83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CH" sz="2600">
                <a:solidFill>
                  <a:srgbClr val="FFFFFF"/>
                </a:solidFill>
              </a:rPr>
              <a:t>Lepra Modell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D853C1-B47E-4377-826F-3C1B48772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932" y="83299"/>
            <a:ext cx="7163821" cy="632207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BE59247-B358-4169-A316-2E915AB2A93B}"/>
              </a:ext>
            </a:extLst>
          </p:cNvPr>
          <p:cNvSpPr txBox="1"/>
          <p:nvPr/>
        </p:nvSpPr>
        <p:spPr>
          <a:xfrm>
            <a:off x="4774019" y="6488668"/>
            <a:ext cx="716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hlinkClick r:id="rId3"/>
              </a:rPr>
              <a:t>https://www.thenation.com/article/politics/trump-fox-pandemic-nihilism/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296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991252E-9187-444C-8BCB-17B0C7E88B5F}"/>
              </a:ext>
            </a:extLst>
          </p:cNvPr>
          <p:cNvSpPr txBox="1"/>
          <p:nvPr/>
        </p:nvSpPr>
        <p:spPr>
          <a:xfrm>
            <a:off x="693579" y="2196754"/>
            <a:ext cx="2749483" cy="9227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«Lepra Modell»</a:t>
            </a:r>
          </a:p>
          <a:p>
            <a:r>
              <a:rPr lang="de-CH" dirty="0"/>
              <a:t>Ausgrenzen / Sterben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537C9C-2E0D-41FA-90BE-0C926797B124}"/>
              </a:ext>
            </a:extLst>
          </p:cNvPr>
          <p:cNvSpPr txBox="1"/>
          <p:nvPr/>
        </p:nvSpPr>
        <p:spPr>
          <a:xfrm>
            <a:off x="4698108" y="2196204"/>
            <a:ext cx="2749483" cy="17165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CH" sz="3200" dirty="0"/>
              <a:t>«Pest Modell»</a:t>
            </a:r>
          </a:p>
          <a:p>
            <a:pPr algn="ctr"/>
            <a:r>
              <a:rPr lang="de-CH" sz="3200" dirty="0"/>
              <a:t>Totale Kontrolle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D0BB1D-42E2-40B7-95CA-9FE6C115BA71}"/>
              </a:ext>
            </a:extLst>
          </p:cNvPr>
          <p:cNvSpPr txBox="1"/>
          <p:nvPr/>
        </p:nvSpPr>
        <p:spPr>
          <a:xfrm>
            <a:off x="8702638" y="2196204"/>
            <a:ext cx="274948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«Pocken Modell»</a:t>
            </a:r>
          </a:p>
          <a:p>
            <a:r>
              <a:rPr lang="de-CH" dirty="0"/>
              <a:t>Daten / Informationen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1637094-608E-4744-B427-EF7A820D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Welches Modell passt zur aktuellen Situation? </a:t>
            </a:r>
          </a:p>
        </p:txBody>
      </p:sp>
    </p:spTree>
    <p:extLst>
      <p:ext uri="{BB962C8B-B14F-4D97-AF65-F5344CB8AC3E}">
        <p14:creationId xmlns:p14="http://schemas.microsoft.com/office/powerpoint/2010/main" val="268099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ronavirus, Covid, Covid-19, Pandemic, Epidemie">
            <a:extLst>
              <a:ext uri="{FF2B5EF4-FFF2-40B4-BE49-F238E27FC236}">
                <a16:creationId xmlns:a16="http://schemas.microsoft.com/office/drawing/2014/main" id="{937F70AC-4462-4C4E-A1D9-FF7341D93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b="139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95DEB0A-0AA7-440A-8397-9A80765DFE82}"/>
              </a:ext>
            </a:extLst>
          </p:cNvPr>
          <p:cNvSpPr/>
          <p:nvPr/>
        </p:nvSpPr>
        <p:spPr>
          <a:xfrm>
            <a:off x="7302500" y="6409261"/>
            <a:ext cx="473148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chemeClr val="lt1"/>
                </a:solidFill>
              </a:rPr>
              <a:t>Bild von </a:t>
            </a:r>
            <a:r>
              <a:rPr lang="en-US" u="sng" dirty="0" err="1">
                <a:solidFill>
                  <a:schemeClr val="lt1"/>
                </a:solidFill>
                <a:hlinkClick r:id="rId3"/>
              </a:rPr>
              <a:t>Наркологическая</a:t>
            </a:r>
            <a:r>
              <a:rPr lang="en-US" u="sng" dirty="0">
                <a:solidFill>
                  <a:schemeClr val="lt1"/>
                </a:solidFill>
                <a:hlinkClick r:id="rId3"/>
              </a:rPr>
              <a:t> </a:t>
            </a:r>
            <a:r>
              <a:rPr lang="en-US" u="sng" dirty="0" err="1">
                <a:solidFill>
                  <a:schemeClr val="lt1"/>
                </a:solidFill>
                <a:hlinkClick r:id="rId3"/>
              </a:rPr>
              <a:t>Клиника</a:t>
            </a:r>
            <a:r>
              <a:rPr lang="en-US" dirty="0">
                <a:solidFill>
                  <a:schemeClr val="lt1"/>
                </a:solidFill>
              </a:rPr>
              <a:t> auf </a:t>
            </a:r>
            <a:r>
              <a:rPr lang="en-US" u="sng" dirty="0" err="1">
                <a:solidFill>
                  <a:schemeClr val="lt1"/>
                </a:solidFill>
                <a:hlinkClick r:id="rId4"/>
              </a:rPr>
              <a:t>Pixabay</a:t>
            </a:r>
            <a:r>
              <a:rPr lang="en-US" dirty="0">
                <a:solidFill>
                  <a:schemeClr val="lt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4989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in Bild, das Straße, draußen, Szene, Gebäude enthält.&#10;&#10;Automatisch generierte Beschreibung">
            <a:extLst>
              <a:ext uri="{FF2B5EF4-FFF2-40B4-BE49-F238E27FC236}">
                <a16:creationId xmlns:a16="http://schemas.microsoft.com/office/drawing/2014/main" id="{22533CFD-201E-4BF2-B151-DD5126476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53BD82-340A-462A-848A-31733EB35AD0}"/>
              </a:ext>
            </a:extLst>
          </p:cNvPr>
          <p:cNvSpPr txBox="1"/>
          <p:nvPr/>
        </p:nvSpPr>
        <p:spPr>
          <a:xfrm>
            <a:off x="7249157" y="6356350"/>
            <a:ext cx="494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Milano, Italia, Photo by 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Mick De Paola</a:t>
            </a:r>
            <a:r>
              <a:rPr lang="en-US" dirty="0">
                <a:solidFill>
                  <a:schemeClr val="bg1"/>
                </a:solidFill>
              </a:rPr>
              <a:t> on </a:t>
            </a:r>
            <a:r>
              <a:rPr lang="en-US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8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991252E-9187-444C-8BCB-17B0C7E88B5F}"/>
              </a:ext>
            </a:extLst>
          </p:cNvPr>
          <p:cNvSpPr txBox="1"/>
          <p:nvPr/>
        </p:nvSpPr>
        <p:spPr>
          <a:xfrm>
            <a:off x="693579" y="2196754"/>
            <a:ext cx="2749483" cy="9227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«Lepra Modell»</a:t>
            </a:r>
          </a:p>
          <a:p>
            <a:r>
              <a:rPr lang="de-CH" dirty="0"/>
              <a:t>Ausgrenzen / Sterben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537C9C-2E0D-41FA-90BE-0C926797B124}"/>
              </a:ext>
            </a:extLst>
          </p:cNvPr>
          <p:cNvSpPr txBox="1"/>
          <p:nvPr/>
        </p:nvSpPr>
        <p:spPr>
          <a:xfrm>
            <a:off x="4698108" y="2196204"/>
            <a:ext cx="2749483" cy="923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CH" dirty="0"/>
              <a:t>«Pest Modell»</a:t>
            </a:r>
          </a:p>
          <a:p>
            <a:pPr algn="ctr"/>
            <a:r>
              <a:rPr lang="de-CH" dirty="0"/>
              <a:t>Totale Kontrolle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D0BB1D-42E2-40B7-95CA-9FE6C115BA71}"/>
              </a:ext>
            </a:extLst>
          </p:cNvPr>
          <p:cNvSpPr txBox="1"/>
          <p:nvPr/>
        </p:nvSpPr>
        <p:spPr>
          <a:xfrm>
            <a:off x="8702638" y="2196203"/>
            <a:ext cx="2749483" cy="2205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sz="3200" dirty="0"/>
              <a:t>«Pocken Modell»</a:t>
            </a:r>
          </a:p>
          <a:p>
            <a:r>
              <a:rPr lang="de-CH" sz="3200" dirty="0"/>
              <a:t>Daten / Informationen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1637094-608E-4744-B427-EF7A820D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Welches Modell passt zur aktuellen Situation? </a:t>
            </a:r>
          </a:p>
        </p:txBody>
      </p:sp>
    </p:spTree>
    <p:extLst>
      <p:ext uri="{BB962C8B-B14F-4D97-AF65-F5344CB8AC3E}">
        <p14:creationId xmlns:p14="http://schemas.microsoft.com/office/powerpoint/2010/main" val="4068784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Straße, draußen, Gebäude, Stadt enthält.&#10;&#10;Automatisch generierte Beschreibung">
            <a:extLst>
              <a:ext uri="{FF2B5EF4-FFF2-40B4-BE49-F238E27FC236}">
                <a16:creationId xmlns:a16="http://schemas.microsoft.com/office/drawing/2014/main" id="{E9360FC2-4ABD-419B-8B15-53137C334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21" b="36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3DA2AF2-1941-4A9B-AE9B-09A0CBC06537}"/>
              </a:ext>
            </a:extLst>
          </p:cNvPr>
          <p:cNvSpPr txBox="1"/>
          <p:nvPr/>
        </p:nvSpPr>
        <p:spPr>
          <a:xfrm>
            <a:off x="5321553" y="6495645"/>
            <a:ext cx="708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https://de.wikipedia.org/wiki/COVID-19-Pandemie_in_S%C3%BCdkorea</a:t>
            </a:r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4429C2E-6478-4EBF-8635-DDB468DDCD05}"/>
              </a:ext>
            </a:extLst>
          </p:cNvPr>
          <p:cNvSpPr txBox="1"/>
          <p:nvPr/>
        </p:nvSpPr>
        <p:spPr>
          <a:xfrm>
            <a:off x="2525949" y="177689"/>
            <a:ext cx="7529498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chemeClr val="bg1"/>
                </a:solidFill>
              </a:rPr>
              <a:t>Drive-Through-Station für Corona-Virentestungen in Busan, Anfang März 2020.</a:t>
            </a:r>
          </a:p>
        </p:txBody>
      </p:sp>
    </p:spTree>
    <p:extLst>
      <p:ext uri="{BB962C8B-B14F-4D97-AF65-F5344CB8AC3E}">
        <p14:creationId xmlns:p14="http://schemas.microsoft.com/office/powerpoint/2010/main" val="2159238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BADEFD5-3D76-4BD7-A34D-5FBDD53E2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73" b="340"/>
          <a:stretch/>
        </p:blipFill>
        <p:spPr>
          <a:xfrm>
            <a:off x="81516" y="10"/>
            <a:ext cx="12191980" cy="685799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050C351-1E8E-41E9-B602-2D304054EBFE}"/>
              </a:ext>
            </a:extLst>
          </p:cNvPr>
          <p:cNvSpPr txBox="1"/>
          <p:nvPr/>
        </p:nvSpPr>
        <p:spPr>
          <a:xfrm>
            <a:off x="5011513" y="6488658"/>
            <a:ext cx="736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https://en.wikipedia.org/wiki/File:Coronavirus_Check_by_Drive-Through.jpg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4B5F047-52F7-49BE-B1EA-33252887B01D}"/>
              </a:ext>
            </a:extLst>
          </p:cNvPr>
          <p:cNvSpPr/>
          <p:nvPr/>
        </p:nvSpPr>
        <p:spPr>
          <a:xfrm>
            <a:off x="1498600" y="-25400"/>
            <a:ext cx="10038296" cy="1244600"/>
          </a:xfrm>
          <a:prstGeom prst="rect">
            <a:avLst/>
          </a:prstGeom>
          <a:solidFill>
            <a:schemeClr val="bg1"/>
          </a:solidFill>
        </p:spPr>
        <p:txBody>
          <a:bodyPr wrap="none">
            <a:noAutofit/>
          </a:bodyPr>
          <a:lstStyle/>
          <a:p>
            <a:pPr algn="ctr"/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Corona Virus Drive Thru Test in South Korea</a:t>
            </a: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3190276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1637094-608E-4744-B427-EF7A820D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Welches Modell passt zur aktuellen Situation?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5F6693-625F-4CBB-9DF9-74C97C201A3B}"/>
              </a:ext>
            </a:extLst>
          </p:cNvPr>
          <p:cNvSpPr txBox="1"/>
          <p:nvPr/>
        </p:nvSpPr>
        <p:spPr>
          <a:xfrm>
            <a:off x="693579" y="4642244"/>
            <a:ext cx="274948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Überforderte Länder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5E63F4-6863-4E4A-8764-2A6778100CC1}"/>
              </a:ext>
            </a:extLst>
          </p:cNvPr>
          <p:cNvSpPr txBox="1"/>
          <p:nvPr/>
        </p:nvSpPr>
        <p:spPr>
          <a:xfrm>
            <a:off x="4698107" y="4642244"/>
            <a:ext cx="274948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China, Europa, Schweiz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69F197-593E-4E78-A15A-37EACF146056}"/>
              </a:ext>
            </a:extLst>
          </p:cNvPr>
          <p:cNvSpPr txBox="1"/>
          <p:nvPr/>
        </p:nvSpPr>
        <p:spPr>
          <a:xfrm>
            <a:off x="8702635" y="4642244"/>
            <a:ext cx="274948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Taiwan, Südkorea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6AD5CE01-7C62-4B84-8274-64F1AD42124E}"/>
              </a:ext>
            </a:extLst>
          </p:cNvPr>
          <p:cNvSpPr/>
          <p:nvPr/>
        </p:nvSpPr>
        <p:spPr>
          <a:xfrm>
            <a:off x="1738710" y="3253563"/>
            <a:ext cx="659219" cy="1222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2FA77147-5D80-42DB-BCAF-669AD4935AE0}"/>
              </a:ext>
            </a:extLst>
          </p:cNvPr>
          <p:cNvSpPr/>
          <p:nvPr/>
        </p:nvSpPr>
        <p:spPr>
          <a:xfrm>
            <a:off x="5743238" y="3253563"/>
            <a:ext cx="659219" cy="1222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57A7287E-5880-4B55-B73E-F5E75F6CA20D}"/>
              </a:ext>
            </a:extLst>
          </p:cNvPr>
          <p:cNvSpPr/>
          <p:nvPr/>
        </p:nvSpPr>
        <p:spPr>
          <a:xfrm>
            <a:off x="9744452" y="3253563"/>
            <a:ext cx="659219" cy="1222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E1620E3-CC77-4B4B-993A-3A758B93476D}"/>
              </a:ext>
            </a:extLst>
          </p:cNvPr>
          <p:cNvSpPr txBox="1"/>
          <p:nvPr/>
        </p:nvSpPr>
        <p:spPr>
          <a:xfrm>
            <a:off x="693579" y="2196755"/>
            <a:ext cx="274948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«Lepra Modell»</a:t>
            </a:r>
          </a:p>
          <a:p>
            <a:r>
              <a:rPr lang="de-CH" dirty="0"/>
              <a:t>Ausgrenzen / Sterben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6065B11-2885-4132-9CA1-87F312BFF342}"/>
              </a:ext>
            </a:extLst>
          </p:cNvPr>
          <p:cNvSpPr txBox="1"/>
          <p:nvPr/>
        </p:nvSpPr>
        <p:spPr>
          <a:xfrm>
            <a:off x="4698108" y="2196204"/>
            <a:ext cx="2749483" cy="923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CH" dirty="0"/>
              <a:t>«Pest Modell»</a:t>
            </a:r>
          </a:p>
          <a:p>
            <a:pPr algn="ctr"/>
            <a:r>
              <a:rPr lang="de-CH" dirty="0"/>
              <a:t>Totale Kontrolle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90E2733-3EF6-4BAB-8136-29E9F85828FF}"/>
              </a:ext>
            </a:extLst>
          </p:cNvPr>
          <p:cNvSpPr txBox="1"/>
          <p:nvPr/>
        </p:nvSpPr>
        <p:spPr>
          <a:xfrm>
            <a:off x="8702638" y="2196204"/>
            <a:ext cx="274948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«Pocken Modell»</a:t>
            </a:r>
          </a:p>
          <a:p>
            <a:r>
              <a:rPr lang="de-CH" dirty="0"/>
              <a:t>Daten / Informationen</a:t>
            </a:r>
          </a:p>
        </p:txBody>
      </p:sp>
    </p:spTree>
    <p:extLst>
      <p:ext uri="{BB962C8B-B14F-4D97-AF65-F5344CB8AC3E}">
        <p14:creationId xmlns:p14="http://schemas.microsoft.com/office/powerpoint/2010/main" val="8227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1637094-608E-4744-B427-EF7A820D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 welche Richtung wird sich unsere Gesellschaft entwickeln?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5F6693-625F-4CBB-9DF9-74C97C201A3B}"/>
              </a:ext>
            </a:extLst>
          </p:cNvPr>
          <p:cNvSpPr txBox="1"/>
          <p:nvPr/>
        </p:nvSpPr>
        <p:spPr>
          <a:xfrm>
            <a:off x="693579" y="4642244"/>
            <a:ext cx="274948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Überforderte Länder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5E63F4-6863-4E4A-8764-2A6778100CC1}"/>
              </a:ext>
            </a:extLst>
          </p:cNvPr>
          <p:cNvSpPr txBox="1"/>
          <p:nvPr/>
        </p:nvSpPr>
        <p:spPr>
          <a:xfrm>
            <a:off x="4698107" y="4642244"/>
            <a:ext cx="274948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China, Europa, Schweiz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69F197-593E-4E78-A15A-37EACF146056}"/>
              </a:ext>
            </a:extLst>
          </p:cNvPr>
          <p:cNvSpPr txBox="1"/>
          <p:nvPr/>
        </p:nvSpPr>
        <p:spPr>
          <a:xfrm>
            <a:off x="8702635" y="4642244"/>
            <a:ext cx="274948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Taiwan, Südkorea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6AD5CE01-7C62-4B84-8274-64F1AD42124E}"/>
              </a:ext>
            </a:extLst>
          </p:cNvPr>
          <p:cNvSpPr/>
          <p:nvPr/>
        </p:nvSpPr>
        <p:spPr>
          <a:xfrm>
            <a:off x="1738710" y="3253563"/>
            <a:ext cx="659219" cy="1222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2FA77147-5D80-42DB-BCAF-669AD4935AE0}"/>
              </a:ext>
            </a:extLst>
          </p:cNvPr>
          <p:cNvSpPr/>
          <p:nvPr/>
        </p:nvSpPr>
        <p:spPr>
          <a:xfrm>
            <a:off x="5743238" y="3253563"/>
            <a:ext cx="659219" cy="1222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57A7287E-5880-4B55-B73E-F5E75F6CA20D}"/>
              </a:ext>
            </a:extLst>
          </p:cNvPr>
          <p:cNvSpPr/>
          <p:nvPr/>
        </p:nvSpPr>
        <p:spPr>
          <a:xfrm>
            <a:off x="9744452" y="3253563"/>
            <a:ext cx="659219" cy="1222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784CDA-6332-4C88-834F-F9A79575E50B}"/>
              </a:ext>
            </a:extLst>
          </p:cNvPr>
          <p:cNvSpPr txBox="1"/>
          <p:nvPr/>
        </p:nvSpPr>
        <p:spPr>
          <a:xfrm>
            <a:off x="693579" y="2196755"/>
            <a:ext cx="274948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«Lepra Modell»</a:t>
            </a:r>
          </a:p>
          <a:p>
            <a:r>
              <a:rPr lang="de-CH" dirty="0"/>
              <a:t>Ausgrenzen / Sterben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FFFACE3-863D-45BB-BB44-2C494A3991A2}"/>
              </a:ext>
            </a:extLst>
          </p:cNvPr>
          <p:cNvSpPr txBox="1"/>
          <p:nvPr/>
        </p:nvSpPr>
        <p:spPr>
          <a:xfrm>
            <a:off x="4698108" y="2196204"/>
            <a:ext cx="2749483" cy="923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CH" dirty="0"/>
              <a:t>«Pest Modell»</a:t>
            </a:r>
          </a:p>
          <a:p>
            <a:pPr algn="ctr"/>
            <a:r>
              <a:rPr lang="de-CH" dirty="0"/>
              <a:t>Totale Kontrolle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A68536E-A9E7-48BE-9FEC-6A8B3BB2CE41}"/>
              </a:ext>
            </a:extLst>
          </p:cNvPr>
          <p:cNvSpPr txBox="1"/>
          <p:nvPr/>
        </p:nvSpPr>
        <p:spPr>
          <a:xfrm>
            <a:off x="8702638" y="2196204"/>
            <a:ext cx="274948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«Pocken Modell»</a:t>
            </a:r>
          </a:p>
          <a:p>
            <a:r>
              <a:rPr lang="de-CH" dirty="0"/>
              <a:t>Daten / Informationen</a:t>
            </a:r>
          </a:p>
        </p:txBody>
      </p:sp>
    </p:spTree>
    <p:extLst>
      <p:ext uri="{BB962C8B-B14F-4D97-AF65-F5344CB8AC3E}">
        <p14:creationId xmlns:p14="http://schemas.microsoft.com/office/powerpoint/2010/main" val="72727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19E9A62-58E8-4B3E-892D-96BD650E0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74" y="0"/>
            <a:ext cx="1073385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C9FF08-FCDA-4AB6-B9CC-2024E12ED940}"/>
              </a:ext>
            </a:extLst>
          </p:cNvPr>
          <p:cNvSpPr txBox="1"/>
          <p:nvPr/>
        </p:nvSpPr>
        <p:spPr>
          <a:xfrm>
            <a:off x="1082434" y="4236602"/>
            <a:ext cx="9736754" cy="149434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noAutofit/>
          </a:bodyPr>
          <a:lstStyle/>
          <a:p>
            <a:endParaRPr lang="de-CH" sz="2400" b="1" dirty="0">
              <a:solidFill>
                <a:schemeClr val="bg1">
                  <a:lumMod val="9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de-CH" sz="2400" b="1" dirty="0">
              <a:solidFill>
                <a:schemeClr val="bg1">
                  <a:lumMod val="9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de-CH" b="1" dirty="0">
              <a:solidFill>
                <a:schemeClr val="bg1">
                  <a:lumMod val="9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de-CH" b="1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https://geschichtedergegenwart.ch/mit-foucault-die-pandemie-verstehen/</a:t>
            </a:r>
            <a:endParaRPr lang="de-CH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8A7E45B-89AF-4B55-93DB-87F6A4EE72E0}"/>
              </a:ext>
            </a:extLst>
          </p:cNvPr>
          <p:cNvSpPr txBox="1"/>
          <p:nvPr/>
        </p:nvSpPr>
        <p:spPr>
          <a:xfrm>
            <a:off x="4086692" y="4236602"/>
            <a:ext cx="3728237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>
                <a:solidFill>
                  <a:schemeClr val="bg1"/>
                </a:solidFill>
              </a:rPr>
              <a:t>Text von Philipp Sarasin </a:t>
            </a:r>
            <a:r>
              <a:rPr lang="de-CH" b="1" dirty="0">
                <a:solidFill>
                  <a:schemeClr val="bg1"/>
                </a:solidFill>
              </a:rPr>
              <a:t>(25. März 2020)</a:t>
            </a:r>
            <a:endParaRPr lang="de-C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10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ände, Alte, Alter, Ältere Menschen, Anfällig, Pflege">
            <a:extLst>
              <a:ext uri="{FF2B5EF4-FFF2-40B4-BE49-F238E27FC236}">
                <a16:creationId xmlns:a16="http://schemas.microsoft.com/office/drawing/2014/main" id="{22B48C79-50FD-4DEF-A95A-D6E1C644D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0" b="6180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F23992A-B409-43C2-8B28-D2C233C93C5C}"/>
              </a:ext>
            </a:extLst>
          </p:cNvPr>
          <p:cNvSpPr txBox="1"/>
          <p:nvPr/>
        </p:nvSpPr>
        <p:spPr>
          <a:xfrm>
            <a:off x="3400228" y="255181"/>
            <a:ext cx="6156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>
                <a:solidFill>
                  <a:schemeClr val="bg1"/>
                </a:solidFill>
              </a:rPr>
              <a:t>Ausgrenzen und alleine lassen?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B72E754-C044-4BE4-8E46-10A921E3F10D}"/>
              </a:ext>
            </a:extLst>
          </p:cNvPr>
          <p:cNvSpPr/>
          <p:nvPr/>
        </p:nvSpPr>
        <p:spPr>
          <a:xfrm>
            <a:off x="8643765" y="6418153"/>
            <a:ext cx="3548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olidFill>
                  <a:srgbClr val="191B26"/>
                </a:solidFill>
              </a:rPr>
              <a:t>Bild von </a:t>
            </a:r>
            <a:r>
              <a:rPr lang="de-CH" dirty="0">
                <a:solidFill>
                  <a:srgbClr val="191B26"/>
                </a:solidFill>
                <a:hlinkClick r:id="rId3"/>
              </a:rPr>
              <a:t>Sabine van </a:t>
            </a:r>
            <a:r>
              <a:rPr lang="de-CH" dirty="0" err="1">
                <a:solidFill>
                  <a:srgbClr val="191B26"/>
                </a:solidFill>
                <a:hlinkClick r:id="rId3"/>
              </a:rPr>
              <a:t>Erp</a:t>
            </a:r>
            <a:r>
              <a:rPr lang="de-CH" dirty="0">
                <a:solidFill>
                  <a:srgbClr val="191B26"/>
                </a:solidFill>
              </a:rPr>
              <a:t> auf </a:t>
            </a:r>
            <a:r>
              <a:rPr lang="de-CH" dirty="0" err="1">
                <a:solidFill>
                  <a:srgbClr val="191B26"/>
                </a:solidFill>
                <a:hlinkClick r:id="rId4"/>
              </a:rPr>
              <a:t>Pixabay</a:t>
            </a:r>
            <a:r>
              <a:rPr lang="de-CH" dirty="0">
                <a:solidFill>
                  <a:srgbClr val="191B26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5039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52DE4E7-B0F0-46DA-B250-6ECE6E322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5" b="139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841A6E4-40E1-41D1-B41A-232190F11DCB}"/>
              </a:ext>
            </a:extLst>
          </p:cNvPr>
          <p:cNvSpPr/>
          <p:nvPr/>
        </p:nvSpPr>
        <p:spPr>
          <a:xfrm>
            <a:off x="1049449" y="6519436"/>
            <a:ext cx="113330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sz="1600" dirty="0">
                <a:hlinkClick r:id="rId3"/>
              </a:rPr>
              <a:t>https://de.wikipedia.org/wiki/Datei:%C3%9Cberwachungskameras_Autohof_in_Th%C3%BCringen_an_A9_03.06.2013_10-07-08.JPG</a:t>
            </a:r>
            <a:endParaRPr lang="de-CH" sz="1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7FB6BA-3F97-4415-B649-6B8BF4D51B44}"/>
              </a:ext>
            </a:extLst>
          </p:cNvPr>
          <p:cNvSpPr txBox="1"/>
          <p:nvPr/>
        </p:nvSpPr>
        <p:spPr>
          <a:xfrm>
            <a:off x="4027548" y="255181"/>
            <a:ext cx="434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Totale Überwachung?</a:t>
            </a:r>
          </a:p>
        </p:txBody>
      </p:sp>
    </p:spTree>
    <p:extLst>
      <p:ext uri="{BB962C8B-B14F-4D97-AF65-F5344CB8AC3E}">
        <p14:creationId xmlns:p14="http://schemas.microsoft.com/office/powerpoint/2010/main" val="1232329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07A4FEE-1C58-4E12-AA19-5652EE5A2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9C345C4-4612-48F0-8A0F-D5E68DCB8FE8}"/>
              </a:ext>
            </a:extLst>
          </p:cNvPr>
          <p:cNvSpPr/>
          <p:nvPr/>
        </p:nvSpPr>
        <p:spPr>
          <a:xfrm>
            <a:off x="8943354" y="6488658"/>
            <a:ext cx="3248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olidFill>
                  <a:srgbClr val="191B26"/>
                </a:solidFill>
              </a:rPr>
              <a:t>Bild von </a:t>
            </a:r>
            <a:r>
              <a:rPr lang="de-CH" dirty="0">
                <a:solidFill>
                  <a:srgbClr val="191B26"/>
                </a:solidFill>
                <a:hlinkClick r:id="rId3"/>
              </a:rPr>
              <a:t>vjohns1580</a:t>
            </a:r>
            <a:r>
              <a:rPr lang="de-CH" dirty="0">
                <a:solidFill>
                  <a:srgbClr val="191B26"/>
                </a:solidFill>
              </a:rPr>
              <a:t> auf </a:t>
            </a:r>
            <a:r>
              <a:rPr lang="de-CH" dirty="0" err="1">
                <a:solidFill>
                  <a:srgbClr val="191B26"/>
                </a:solidFill>
                <a:hlinkClick r:id="rId4"/>
              </a:rPr>
              <a:t>Pixabay</a:t>
            </a:r>
            <a:r>
              <a:rPr lang="de-CH" dirty="0">
                <a:solidFill>
                  <a:srgbClr val="191B26"/>
                </a:solidFill>
              </a:rPr>
              <a:t> 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D9193F-1EB2-4A0D-B27F-02FFDDB329D7}"/>
              </a:ext>
            </a:extLst>
          </p:cNvPr>
          <p:cNvSpPr txBox="1"/>
          <p:nvPr/>
        </p:nvSpPr>
        <p:spPr>
          <a:xfrm>
            <a:off x="3276042" y="346975"/>
            <a:ext cx="6514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«Informations- und Datenstaat»?</a:t>
            </a:r>
          </a:p>
        </p:txBody>
      </p:sp>
    </p:spTree>
    <p:extLst>
      <p:ext uri="{BB962C8B-B14F-4D97-AF65-F5344CB8AC3E}">
        <p14:creationId xmlns:p14="http://schemas.microsoft.com/office/powerpoint/2010/main" val="2524676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1637094-608E-4744-B427-EF7A820D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 welche Richtung wird sich unsere Gesellschaft entwickeln?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5F6693-625F-4CBB-9DF9-74C97C201A3B}"/>
              </a:ext>
            </a:extLst>
          </p:cNvPr>
          <p:cNvSpPr txBox="1"/>
          <p:nvPr/>
        </p:nvSpPr>
        <p:spPr>
          <a:xfrm>
            <a:off x="693579" y="4642244"/>
            <a:ext cx="274948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Überforderte Länder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5E63F4-6863-4E4A-8764-2A6778100CC1}"/>
              </a:ext>
            </a:extLst>
          </p:cNvPr>
          <p:cNvSpPr txBox="1"/>
          <p:nvPr/>
        </p:nvSpPr>
        <p:spPr>
          <a:xfrm>
            <a:off x="4698107" y="4642244"/>
            <a:ext cx="274948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China, Europa, Schweiz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69F197-593E-4E78-A15A-37EACF146056}"/>
              </a:ext>
            </a:extLst>
          </p:cNvPr>
          <p:cNvSpPr txBox="1"/>
          <p:nvPr/>
        </p:nvSpPr>
        <p:spPr>
          <a:xfrm>
            <a:off x="8702635" y="4642244"/>
            <a:ext cx="274948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Taiwan, Südkorea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6AD5CE01-7C62-4B84-8274-64F1AD42124E}"/>
              </a:ext>
            </a:extLst>
          </p:cNvPr>
          <p:cNvSpPr/>
          <p:nvPr/>
        </p:nvSpPr>
        <p:spPr>
          <a:xfrm>
            <a:off x="1738710" y="3253563"/>
            <a:ext cx="659219" cy="1222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2FA77147-5D80-42DB-BCAF-669AD4935AE0}"/>
              </a:ext>
            </a:extLst>
          </p:cNvPr>
          <p:cNvSpPr/>
          <p:nvPr/>
        </p:nvSpPr>
        <p:spPr>
          <a:xfrm>
            <a:off x="5743238" y="3253563"/>
            <a:ext cx="659219" cy="1222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57A7287E-5880-4B55-B73E-F5E75F6CA20D}"/>
              </a:ext>
            </a:extLst>
          </p:cNvPr>
          <p:cNvSpPr/>
          <p:nvPr/>
        </p:nvSpPr>
        <p:spPr>
          <a:xfrm>
            <a:off x="9744452" y="3253563"/>
            <a:ext cx="659219" cy="1222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C7CE668F-6386-4E7E-83E0-45CE8FE9155E}"/>
              </a:ext>
            </a:extLst>
          </p:cNvPr>
          <p:cNvSpPr/>
          <p:nvPr/>
        </p:nvSpPr>
        <p:spPr>
          <a:xfrm>
            <a:off x="5916355" y="5839968"/>
            <a:ext cx="5437445" cy="780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???</a:t>
            </a:r>
          </a:p>
        </p:txBody>
      </p: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E88C9BCF-3278-4DF0-A35E-5FA1282A93A2}"/>
              </a:ext>
            </a:extLst>
          </p:cNvPr>
          <p:cNvSpPr/>
          <p:nvPr/>
        </p:nvSpPr>
        <p:spPr>
          <a:xfrm>
            <a:off x="769966" y="5839968"/>
            <a:ext cx="5146389" cy="780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???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AAB2755-45AA-4B31-8656-F41480A66F30}"/>
              </a:ext>
            </a:extLst>
          </p:cNvPr>
          <p:cNvSpPr txBox="1"/>
          <p:nvPr/>
        </p:nvSpPr>
        <p:spPr>
          <a:xfrm>
            <a:off x="693579" y="2196755"/>
            <a:ext cx="274948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«Lepra Modell»</a:t>
            </a:r>
          </a:p>
          <a:p>
            <a:r>
              <a:rPr lang="de-CH" dirty="0"/>
              <a:t>Ausgrenzen / Sterben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2319913-AADB-4273-ADB6-3B5B7D7A22C2}"/>
              </a:ext>
            </a:extLst>
          </p:cNvPr>
          <p:cNvSpPr txBox="1"/>
          <p:nvPr/>
        </p:nvSpPr>
        <p:spPr>
          <a:xfrm>
            <a:off x="4698108" y="2196204"/>
            <a:ext cx="2749483" cy="923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CH" dirty="0"/>
              <a:t>«Pest Modell»</a:t>
            </a:r>
          </a:p>
          <a:p>
            <a:pPr algn="ctr"/>
            <a:r>
              <a:rPr lang="de-CH" dirty="0"/>
              <a:t>Totale Kontrolle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927FEC3-02FE-47A1-9F41-EAC787A6E415}"/>
              </a:ext>
            </a:extLst>
          </p:cNvPr>
          <p:cNvSpPr txBox="1"/>
          <p:nvPr/>
        </p:nvSpPr>
        <p:spPr>
          <a:xfrm>
            <a:off x="8702638" y="2196204"/>
            <a:ext cx="274948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«Pocken Modell»</a:t>
            </a:r>
          </a:p>
          <a:p>
            <a:r>
              <a:rPr lang="de-CH" dirty="0"/>
              <a:t>Daten /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532514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DE8F6-0A1B-4BCA-B2D4-D3DD1F7CB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825500"/>
            <a:ext cx="10071100" cy="4737100"/>
          </a:xfrm>
          <a:custGeom>
            <a:avLst/>
            <a:gdLst>
              <a:gd name="connsiteX0" fmla="*/ 0 w 10071100"/>
              <a:gd name="connsiteY0" fmla="*/ 0 h 4737100"/>
              <a:gd name="connsiteX1" fmla="*/ 793840 w 10071100"/>
              <a:gd name="connsiteY1" fmla="*/ 0 h 4737100"/>
              <a:gd name="connsiteX2" fmla="*/ 1587679 w 10071100"/>
              <a:gd name="connsiteY2" fmla="*/ 0 h 4737100"/>
              <a:gd name="connsiteX3" fmla="*/ 2180097 w 10071100"/>
              <a:gd name="connsiteY3" fmla="*/ 0 h 4737100"/>
              <a:gd name="connsiteX4" fmla="*/ 2873226 w 10071100"/>
              <a:gd name="connsiteY4" fmla="*/ 0 h 4737100"/>
              <a:gd name="connsiteX5" fmla="*/ 3465643 w 10071100"/>
              <a:gd name="connsiteY5" fmla="*/ 0 h 4737100"/>
              <a:gd name="connsiteX6" fmla="*/ 4058061 w 10071100"/>
              <a:gd name="connsiteY6" fmla="*/ 0 h 4737100"/>
              <a:gd name="connsiteX7" fmla="*/ 4650479 w 10071100"/>
              <a:gd name="connsiteY7" fmla="*/ 0 h 4737100"/>
              <a:gd name="connsiteX8" fmla="*/ 4940763 w 10071100"/>
              <a:gd name="connsiteY8" fmla="*/ 0 h 4737100"/>
              <a:gd name="connsiteX9" fmla="*/ 5633892 w 10071100"/>
              <a:gd name="connsiteY9" fmla="*/ 0 h 4737100"/>
              <a:gd name="connsiteX10" fmla="*/ 5924176 w 10071100"/>
              <a:gd name="connsiteY10" fmla="*/ 0 h 4737100"/>
              <a:gd name="connsiteX11" fmla="*/ 6516594 w 10071100"/>
              <a:gd name="connsiteY11" fmla="*/ 0 h 4737100"/>
              <a:gd name="connsiteX12" fmla="*/ 7310434 w 10071100"/>
              <a:gd name="connsiteY12" fmla="*/ 0 h 4737100"/>
              <a:gd name="connsiteX13" fmla="*/ 8104273 w 10071100"/>
              <a:gd name="connsiteY13" fmla="*/ 0 h 4737100"/>
              <a:gd name="connsiteX14" fmla="*/ 8797402 w 10071100"/>
              <a:gd name="connsiteY14" fmla="*/ 0 h 4737100"/>
              <a:gd name="connsiteX15" fmla="*/ 9289109 w 10071100"/>
              <a:gd name="connsiteY15" fmla="*/ 0 h 4737100"/>
              <a:gd name="connsiteX16" fmla="*/ 10071100 w 10071100"/>
              <a:gd name="connsiteY16" fmla="*/ 0 h 4737100"/>
              <a:gd name="connsiteX17" fmla="*/ 10071100 w 10071100"/>
              <a:gd name="connsiteY17" fmla="*/ 544767 h 4737100"/>
              <a:gd name="connsiteX18" fmla="*/ 10071100 w 10071100"/>
              <a:gd name="connsiteY18" fmla="*/ 1136904 h 4737100"/>
              <a:gd name="connsiteX19" fmla="*/ 10071100 w 10071100"/>
              <a:gd name="connsiteY19" fmla="*/ 1681671 h 4737100"/>
              <a:gd name="connsiteX20" fmla="*/ 10071100 w 10071100"/>
              <a:gd name="connsiteY20" fmla="*/ 2368550 h 4737100"/>
              <a:gd name="connsiteX21" fmla="*/ 10071100 w 10071100"/>
              <a:gd name="connsiteY21" fmla="*/ 2865946 h 4737100"/>
              <a:gd name="connsiteX22" fmla="*/ 10071100 w 10071100"/>
              <a:gd name="connsiteY22" fmla="*/ 3552825 h 4737100"/>
              <a:gd name="connsiteX23" fmla="*/ 10071100 w 10071100"/>
              <a:gd name="connsiteY23" fmla="*/ 4050221 h 4737100"/>
              <a:gd name="connsiteX24" fmla="*/ 10071100 w 10071100"/>
              <a:gd name="connsiteY24" fmla="*/ 4737100 h 4737100"/>
              <a:gd name="connsiteX25" fmla="*/ 9277260 w 10071100"/>
              <a:gd name="connsiteY25" fmla="*/ 4737100 h 4737100"/>
              <a:gd name="connsiteX26" fmla="*/ 8785554 w 10071100"/>
              <a:gd name="connsiteY26" fmla="*/ 4737100 h 4737100"/>
              <a:gd name="connsiteX27" fmla="*/ 8092425 w 10071100"/>
              <a:gd name="connsiteY27" fmla="*/ 4737100 h 4737100"/>
              <a:gd name="connsiteX28" fmla="*/ 7802140 w 10071100"/>
              <a:gd name="connsiteY28" fmla="*/ 4737100 h 4737100"/>
              <a:gd name="connsiteX29" fmla="*/ 7008301 w 10071100"/>
              <a:gd name="connsiteY29" fmla="*/ 4737100 h 4737100"/>
              <a:gd name="connsiteX30" fmla="*/ 6516594 w 10071100"/>
              <a:gd name="connsiteY30" fmla="*/ 4737100 h 4737100"/>
              <a:gd name="connsiteX31" fmla="*/ 5924176 w 10071100"/>
              <a:gd name="connsiteY31" fmla="*/ 4737100 h 4737100"/>
              <a:gd name="connsiteX32" fmla="*/ 5533181 w 10071100"/>
              <a:gd name="connsiteY32" fmla="*/ 4737100 h 4737100"/>
              <a:gd name="connsiteX33" fmla="*/ 4840052 w 10071100"/>
              <a:gd name="connsiteY33" fmla="*/ 4737100 h 4737100"/>
              <a:gd name="connsiteX34" fmla="*/ 4046213 w 10071100"/>
              <a:gd name="connsiteY34" fmla="*/ 4737100 h 4737100"/>
              <a:gd name="connsiteX35" fmla="*/ 3554506 w 10071100"/>
              <a:gd name="connsiteY35" fmla="*/ 4737100 h 4737100"/>
              <a:gd name="connsiteX36" fmla="*/ 2760666 w 10071100"/>
              <a:gd name="connsiteY36" fmla="*/ 4737100 h 4737100"/>
              <a:gd name="connsiteX37" fmla="*/ 2168249 w 10071100"/>
              <a:gd name="connsiteY37" fmla="*/ 4737100 h 4737100"/>
              <a:gd name="connsiteX38" fmla="*/ 1374409 w 10071100"/>
              <a:gd name="connsiteY38" fmla="*/ 4737100 h 4737100"/>
              <a:gd name="connsiteX39" fmla="*/ 580569 w 10071100"/>
              <a:gd name="connsiteY39" fmla="*/ 4737100 h 4737100"/>
              <a:gd name="connsiteX40" fmla="*/ 0 w 10071100"/>
              <a:gd name="connsiteY40" fmla="*/ 4737100 h 4737100"/>
              <a:gd name="connsiteX41" fmla="*/ 0 w 10071100"/>
              <a:gd name="connsiteY41" fmla="*/ 4192334 h 4737100"/>
              <a:gd name="connsiteX42" fmla="*/ 0 w 10071100"/>
              <a:gd name="connsiteY42" fmla="*/ 3552825 h 4737100"/>
              <a:gd name="connsiteX43" fmla="*/ 0 w 10071100"/>
              <a:gd name="connsiteY43" fmla="*/ 2865946 h 4737100"/>
              <a:gd name="connsiteX44" fmla="*/ 0 w 10071100"/>
              <a:gd name="connsiteY44" fmla="*/ 2415921 h 4737100"/>
              <a:gd name="connsiteX45" fmla="*/ 0 w 10071100"/>
              <a:gd name="connsiteY45" fmla="*/ 1965897 h 4737100"/>
              <a:gd name="connsiteX46" fmla="*/ 0 w 10071100"/>
              <a:gd name="connsiteY46" fmla="*/ 1279017 h 4737100"/>
              <a:gd name="connsiteX47" fmla="*/ 0 w 10071100"/>
              <a:gd name="connsiteY47" fmla="*/ 734251 h 4737100"/>
              <a:gd name="connsiteX48" fmla="*/ 0 w 10071100"/>
              <a:gd name="connsiteY48" fmla="*/ 0 h 47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071100" h="4737100" fill="none" extrusionOk="0">
                <a:moveTo>
                  <a:pt x="0" y="0"/>
                </a:moveTo>
                <a:cubicBezTo>
                  <a:pt x="305134" y="-29538"/>
                  <a:pt x="466864" y="35908"/>
                  <a:pt x="793840" y="0"/>
                </a:cubicBezTo>
                <a:cubicBezTo>
                  <a:pt x="1120816" y="-35908"/>
                  <a:pt x="1295367" y="43548"/>
                  <a:pt x="1587679" y="0"/>
                </a:cubicBezTo>
                <a:cubicBezTo>
                  <a:pt x="1879991" y="-43548"/>
                  <a:pt x="1911206" y="63414"/>
                  <a:pt x="2180097" y="0"/>
                </a:cubicBezTo>
                <a:cubicBezTo>
                  <a:pt x="2448988" y="-63414"/>
                  <a:pt x="2712268" y="43969"/>
                  <a:pt x="2873226" y="0"/>
                </a:cubicBezTo>
                <a:cubicBezTo>
                  <a:pt x="3034184" y="-43969"/>
                  <a:pt x="3263737" y="40402"/>
                  <a:pt x="3465643" y="0"/>
                </a:cubicBezTo>
                <a:cubicBezTo>
                  <a:pt x="3667549" y="-40402"/>
                  <a:pt x="3776088" y="24979"/>
                  <a:pt x="4058061" y="0"/>
                </a:cubicBezTo>
                <a:cubicBezTo>
                  <a:pt x="4340034" y="-24979"/>
                  <a:pt x="4405119" y="40851"/>
                  <a:pt x="4650479" y="0"/>
                </a:cubicBezTo>
                <a:cubicBezTo>
                  <a:pt x="4895839" y="-40851"/>
                  <a:pt x="4852367" y="33253"/>
                  <a:pt x="4940763" y="0"/>
                </a:cubicBezTo>
                <a:cubicBezTo>
                  <a:pt x="5029159" y="-33253"/>
                  <a:pt x="5469815" y="15095"/>
                  <a:pt x="5633892" y="0"/>
                </a:cubicBezTo>
                <a:cubicBezTo>
                  <a:pt x="5797969" y="-15095"/>
                  <a:pt x="5819931" y="25497"/>
                  <a:pt x="5924176" y="0"/>
                </a:cubicBezTo>
                <a:cubicBezTo>
                  <a:pt x="6028421" y="-25497"/>
                  <a:pt x="6387822" y="23833"/>
                  <a:pt x="6516594" y="0"/>
                </a:cubicBezTo>
                <a:cubicBezTo>
                  <a:pt x="6645366" y="-23833"/>
                  <a:pt x="6983756" y="92887"/>
                  <a:pt x="7310434" y="0"/>
                </a:cubicBezTo>
                <a:cubicBezTo>
                  <a:pt x="7637112" y="-92887"/>
                  <a:pt x="7778695" y="28410"/>
                  <a:pt x="8104273" y="0"/>
                </a:cubicBezTo>
                <a:cubicBezTo>
                  <a:pt x="8429851" y="-28410"/>
                  <a:pt x="8613443" y="60632"/>
                  <a:pt x="8797402" y="0"/>
                </a:cubicBezTo>
                <a:cubicBezTo>
                  <a:pt x="8981361" y="-60632"/>
                  <a:pt x="9166218" y="30938"/>
                  <a:pt x="9289109" y="0"/>
                </a:cubicBezTo>
                <a:cubicBezTo>
                  <a:pt x="9412000" y="-30938"/>
                  <a:pt x="9723961" y="75486"/>
                  <a:pt x="10071100" y="0"/>
                </a:cubicBezTo>
                <a:cubicBezTo>
                  <a:pt x="10091513" y="134964"/>
                  <a:pt x="10031873" y="369786"/>
                  <a:pt x="10071100" y="544767"/>
                </a:cubicBezTo>
                <a:cubicBezTo>
                  <a:pt x="10110327" y="719748"/>
                  <a:pt x="10050972" y="976438"/>
                  <a:pt x="10071100" y="1136904"/>
                </a:cubicBezTo>
                <a:cubicBezTo>
                  <a:pt x="10091228" y="1297370"/>
                  <a:pt x="10007657" y="1509309"/>
                  <a:pt x="10071100" y="1681671"/>
                </a:cubicBezTo>
                <a:cubicBezTo>
                  <a:pt x="10134543" y="1854033"/>
                  <a:pt x="10010933" y="2160118"/>
                  <a:pt x="10071100" y="2368550"/>
                </a:cubicBezTo>
                <a:cubicBezTo>
                  <a:pt x="10131267" y="2576982"/>
                  <a:pt x="10057559" y="2737538"/>
                  <a:pt x="10071100" y="2865946"/>
                </a:cubicBezTo>
                <a:cubicBezTo>
                  <a:pt x="10084641" y="2994354"/>
                  <a:pt x="10034589" y="3354398"/>
                  <a:pt x="10071100" y="3552825"/>
                </a:cubicBezTo>
                <a:cubicBezTo>
                  <a:pt x="10107611" y="3751252"/>
                  <a:pt x="10062070" y="3848148"/>
                  <a:pt x="10071100" y="4050221"/>
                </a:cubicBezTo>
                <a:cubicBezTo>
                  <a:pt x="10080130" y="4252294"/>
                  <a:pt x="9999226" y="4541927"/>
                  <a:pt x="10071100" y="4737100"/>
                </a:cubicBezTo>
                <a:cubicBezTo>
                  <a:pt x="9687382" y="4798546"/>
                  <a:pt x="9598763" y="4718659"/>
                  <a:pt x="9277260" y="4737100"/>
                </a:cubicBezTo>
                <a:cubicBezTo>
                  <a:pt x="8955757" y="4755541"/>
                  <a:pt x="9001594" y="4736151"/>
                  <a:pt x="8785554" y="4737100"/>
                </a:cubicBezTo>
                <a:cubicBezTo>
                  <a:pt x="8569514" y="4738049"/>
                  <a:pt x="8323029" y="4661936"/>
                  <a:pt x="8092425" y="4737100"/>
                </a:cubicBezTo>
                <a:cubicBezTo>
                  <a:pt x="7861821" y="4812264"/>
                  <a:pt x="7900725" y="4729090"/>
                  <a:pt x="7802140" y="4737100"/>
                </a:cubicBezTo>
                <a:cubicBezTo>
                  <a:pt x="7703556" y="4745110"/>
                  <a:pt x="7364512" y="4676552"/>
                  <a:pt x="7008301" y="4737100"/>
                </a:cubicBezTo>
                <a:cubicBezTo>
                  <a:pt x="6652090" y="4797648"/>
                  <a:pt x="6730438" y="4709783"/>
                  <a:pt x="6516594" y="4737100"/>
                </a:cubicBezTo>
                <a:cubicBezTo>
                  <a:pt x="6302750" y="4764417"/>
                  <a:pt x="6197879" y="4695233"/>
                  <a:pt x="5924176" y="4737100"/>
                </a:cubicBezTo>
                <a:cubicBezTo>
                  <a:pt x="5650473" y="4778967"/>
                  <a:pt x="5625986" y="4726002"/>
                  <a:pt x="5533181" y="4737100"/>
                </a:cubicBezTo>
                <a:cubicBezTo>
                  <a:pt x="5440377" y="4748198"/>
                  <a:pt x="5040975" y="4708947"/>
                  <a:pt x="4840052" y="4737100"/>
                </a:cubicBezTo>
                <a:cubicBezTo>
                  <a:pt x="4639129" y="4765253"/>
                  <a:pt x="4399398" y="4723590"/>
                  <a:pt x="4046213" y="4737100"/>
                </a:cubicBezTo>
                <a:cubicBezTo>
                  <a:pt x="3693028" y="4750610"/>
                  <a:pt x="3748899" y="4716859"/>
                  <a:pt x="3554506" y="4737100"/>
                </a:cubicBezTo>
                <a:cubicBezTo>
                  <a:pt x="3360113" y="4757341"/>
                  <a:pt x="3143527" y="4735317"/>
                  <a:pt x="2760666" y="4737100"/>
                </a:cubicBezTo>
                <a:cubicBezTo>
                  <a:pt x="2377805" y="4738883"/>
                  <a:pt x="2424085" y="4705883"/>
                  <a:pt x="2168249" y="4737100"/>
                </a:cubicBezTo>
                <a:cubicBezTo>
                  <a:pt x="1912413" y="4768317"/>
                  <a:pt x="1582378" y="4700181"/>
                  <a:pt x="1374409" y="4737100"/>
                </a:cubicBezTo>
                <a:cubicBezTo>
                  <a:pt x="1166440" y="4774019"/>
                  <a:pt x="942712" y="4666277"/>
                  <a:pt x="580569" y="4737100"/>
                </a:cubicBezTo>
                <a:cubicBezTo>
                  <a:pt x="218426" y="4807923"/>
                  <a:pt x="215026" y="4701105"/>
                  <a:pt x="0" y="4737100"/>
                </a:cubicBezTo>
                <a:cubicBezTo>
                  <a:pt x="-20105" y="4544666"/>
                  <a:pt x="31754" y="4342330"/>
                  <a:pt x="0" y="4192334"/>
                </a:cubicBezTo>
                <a:cubicBezTo>
                  <a:pt x="-31754" y="4042338"/>
                  <a:pt x="31670" y="3802314"/>
                  <a:pt x="0" y="3552825"/>
                </a:cubicBezTo>
                <a:cubicBezTo>
                  <a:pt x="-31670" y="3303336"/>
                  <a:pt x="34304" y="3017042"/>
                  <a:pt x="0" y="2865946"/>
                </a:cubicBezTo>
                <a:cubicBezTo>
                  <a:pt x="-34304" y="2714850"/>
                  <a:pt x="33209" y="2567721"/>
                  <a:pt x="0" y="2415921"/>
                </a:cubicBezTo>
                <a:cubicBezTo>
                  <a:pt x="-33209" y="2264122"/>
                  <a:pt x="1310" y="2056763"/>
                  <a:pt x="0" y="1965897"/>
                </a:cubicBezTo>
                <a:cubicBezTo>
                  <a:pt x="-1310" y="1875031"/>
                  <a:pt x="6351" y="1425109"/>
                  <a:pt x="0" y="1279017"/>
                </a:cubicBezTo>
                <a:cubicBezTo>
                  <a:pt x="-6351" y="1132925"/>
                  <a:pt x="51398" y="895252"/>
                  <a:pt x="0" y="734251"/>
                </a:cubicBezTo>
                <a:cubicBezTo>
                  <a:pt x="-51398" y="573250"/>
                  <a:pt x="48481" y="233270"/>
                  <a:pt x="0" y="0"/>
                </a:cubicBezTo>
                <a:close/>
              </a:path>
              <a:path w="10071100" h="4737100" stroke="0" extrusionOk="0">
                <a:moveTo>
                  <a:pt x="0" y="0"/>
                </a:moveTo>
                <a:cubicBezTo>
                  <a:pt x="181187" y="-28123"/>
                  <a:pt x="373159" y="31754"/>
                  <a:pt x="491707" y="0"/>
                </a:cubicBezTo>
                <a:cubicBezTo>
                  <a:pt x="610255" y="-31754"/>
                  <a:pt x="647111" y="31925"/>
                  <a:pt x="781991" y="0"/>
                </a:cubicBezTo>
                <a:cubicBezTo>
                  <a:pt x="916871" y="-31925"/>
                  <a:pt x="1284980" y="56031"/>
                  <a:pt x="1575831" y="0"/>
                </a:cubicBezTo>
                <a:cubicBezTo>
                  <a:pt x="1866682" y="-56031"/>
                  <a:pt x="1907196" y="9937"/>
                  <a:pt x="2067538" y="0"/>
                </a:cubicBezTo>
                <a:cubicBezTo>
                  <a:pt x="2227880" y="-9937"/>
                  <a:pt x="2459797" y="19994"/>
                  <a:pt x="2559244" y="0"/>
                </a:cubicBezTo>
                <a:cubicBezTo>
                  <a:pt x="2658691" y="-19994"/>
                  <a:pt x="2993246" y="285"/>
                  <a:pt x="3353084" y="0"/>
                </a:cubicBezTo>
                <a:cubicBezTo>
                  <a:pt x="3712922" y="-285"/>
                  <a:pt x="3613253" y="19156"/>
                  <a:pt x="3744080" y="0"/>
                </a:cubicBezTo>
                <a:cubicBezTo>
                  <a:pt x="3874907" y="-19156"/>
                  <a:pt x="4261286" y="31305"/>
                  <a:pt x="4537919" y="0"/>
                </a:cubicBezTo>
                <a:cubicBezTo>
                  <a:pt x="4814552" y="-31305"/>
                  <a:pt x="5161365" y="74379"/>
                  <a:pt x="5331759" y="0"/>
                </a:cubicBezTo>
                <a:cubicBezTo>
                  <a:pt x="5502153" y="-74379"/>
                  <a:pt x="5647353" y="55400"/>
                  <a:pt x="5924176" y="0"/>
                </a:cubicBezTo>
                <a:cubicBezTo>
                  <a:pt x="6200999" y="-55400"/>
                  <a:pt x="6446947" y="64485"/>
                  <a:pt x="6718016" y="0"/>
                </a:cubicBezTo>
                <a:cubicBezTo>
                  <a:pt x="6989085" y="-64485"/>
                  <a:pt x="7039319" y="7717"/>
                  <a:pt x="7209723" y="0"/>
                </a:cubicBezTo>
                <a:cubicBezTo>
                  <a:pt x="7380127" y="-7717"/>
                  <a:pt x="7577725" y="37920"/>
                  <a:pt x="7701429" y="0"/>
                </a:cubicBezTo>
                <a:cubicBezTo>
                  <a:pt x="7825133" y="-37920"/>
                  <a:pt x="8087588" y="17942"/>
                  <a:pt x="8394558" y="0"/>
                </a:cubicBezTo>
                <a:cubicBezTo>
                  <a:pt x="8701528" y="-17942"/>
                  <a:pt x="8655378" y="46029"/>
                  <a:pt x="8886265" y="0"/>
                </a:cubicBezTo>
                <a:cubicBezTo>
                  <a:pt x="9117152" y="-46029"/>
                  <a:pt x="9559876" y="88564"/>
                  <a:pt x="10071100" y="0"/>
                </a:cubicBezTo>
                <a:cubicBezTo>
                  <a:pt x="10101660" y="330985"/>
                  <a:pt x="10009811" y="357613"/>
                  <a:pt x="10071100" y="686880"/>
                </a:cubicBezTo>
                <a:cubicBezTo>
                  <a:pt x="10132389" y="1016147"/>
                  <a:pt x="10042556" y="1008733"/>
                  <a:pt x="10071100" y="1326388"/>
                </a:cubicBezTo>
                <a:cubicBezTo>
                  <a:pt x="10099644" y="1644043"/>
                  <a:pt x="10044604" y="1714159"/>
                  <a:pt x="10071100" y="1965897"/>
                </a:cubicBezTo>
                <a:cubicBezTo>
                  <a:pt x="10097596" y="2217635"/>
                  <a:pt x="10018095" y="2303470"/>
                  <a:pt x="10071100" y="2415921"/>
                </a:cubicBezTo>
                <a:cubicBezTo>
                  <a:pt x="10124105" y="2528372"/>
                  <a:pt x="10058448" y="2749379"/>
                  <a:pt x="10071100" y="2913317"/>
                </a:cubicBezTo>
                <a:cubicBezTo>
                  <a:pt x="10083752" y="3077255"/>
                  <a:pt x="10051476" y="3380430"/>
                  <a:pt x="10071100" y="3552825"/>
                </a:cubicBezTo>
                <a:cubicBezTo>
                  <a:pt x="10090724" y="3725220"/>
                  <a:pt x="10041838" y="3942206"/>
                  <a:pt x="10071100" y="4097592"/>
                </a:cubicBezTo>
                <a:cubicBezTo>
                  <a:pt x="10100362" y="4252978"/>
                  <a:pt x="10069416" y="4422183"/>
                  <a:pt x="10071100" y="4737100"/>
                </a:cubicBezTo>
                <a:cubicBezTo>
                  <a:pt x="9879802" y="4813962"/>
                  <a:pt x="9664301" y="4687430"/>
                  <a:pt x="9377971" y="4737100"/>
                </a:cubicBezTo>
                <a:cubicBezTo>
                  <a:pt x="9091641" y="4786770"/>
                  <a:pt x="9184279" y="4715188"/>
                  <a:pt x="9087687" y="4737100"/>
                </a:cubicBezTo>
                <a:cubicBezTo>
                  <a:pt x="8991095" y="4759012"/>
                  <a:pt x="8718898" y="4680578"/>
                  <a:pt x="8495269" y="4737100"/>
                </a:cubicBezTo>
                <a:cubicBezTo>
                  <a:pt x="8271640" y="4793622"/>
                  <a:pt x="8274987" y="4694367"/>
                  <a:pt x="8104273" y="4737100"/>
                </a:cubicBezTo>
                <a:cubicBezTo>
                  <a:pt x="7933559" y="4779833"/>
                  <a:pt x="7720724" y="4663412"/>
                  <a:pt x="7411145" y="4737100"/>
                </a:cubicBezTo>
                <a:cubicBezTo>
                  <a:pt x="7101566" y="4810788"/>
                  <a:pt x="7141537" y="4732388"/>
                  <a:pt x="7020149" y="4737100"/>
                </a:cubicBezTo>
                <a:cubicBezTo>
                  <a:pt x="6898761" y="4741812"/>
                  <a:pt x="6545820" y="4732540"/>
                  <a:pt x="6327020" y="4737100"/>
                </a:cubicBezTo>
                <a:cubicBezTo>
                  <a:pt x="6108220" y="4741660"/>
                  <a:pt x="6160737" y="4718712"/>
                  <a:pt x="6036736" y="4737100"/>
                </a:cubicBezTo>
                <a:cubicBezTo>
                  <a:pt x="5912735" y="4755488"/>
                  <a:pt x="5660542" y="4682013"/>
                  <a:pt x="5343607" y="4737100"/>
                </a:cubicBezTo>
                <a:cubicBezTo>
                  <a:pt x="5026672" y="4792187"/>
                  <a:pt x="5137105" y="4702967"/>
                  <a:pt x="4952612" y="4737100"/>
                </a:cubicBezTo>
                <a:cubicBezTo>
                  <a:pt x="4768120" y="4771233"/>
                  <a:pt x="4742310" y="4707606"/>
                  <a:pt x="4662327" y="4737100"/>
                </a:cubicBezTo>
                <a:cubicBezTo>
                  <a:pt x="4582344" y="4766594"/>
                  <a:pt x="4375398" y="4733835"/>
                  <a:pt x="4271331" y="4737100"/>
                </a:cubicBezTo>
                <a:cubicBezTo>
                  <a:pt x="4167264" y="4740365"/>
                  <a:pt x="3742254" y="4707469"/>
                  <a:pt x="3578203" y="4737100"/>
                </a:cubicBezTo>
                <a:cubicBezTo>
                  <a:pt x="3414152" y="4766731"/>
                  <a:pt x="3358136" y="4698049"/>
                  <a:pt x="3187207" y="4737100"/>
                </a:cubicBezTo>
                <a:cubicBezTo>
                  <a:pt x="3016278" y="4776151"/>
                  <a:pt x="2966087" y="4725310"/>
                  <a:pt x="2896922" y="4737100"/>
                </a:cubicBezTo>
                <a:cubicBezTo>
                  <a:pt x="2827758" y="4748890"/>
                  <a:pt x="2645753" y="4735287"/>
                  <a:pt x="2505927" y="4737100"/>
                </a:cubicBezTo>
                <a:cubicBezTo>
                  <a:pt x="2366101" y="4738913"/>
                  <a:pt x="2201193" y="4709117"/>
                  <a:pt x="2014220" y="4737100"/>
                </a:cubicBezTo>
                <a:cubicBezTo>
                  <a:pt x="1827247" y="4765083"/>
                  <a:pt x="1631783" y="4704343"/>
                  <a:pt x="1421802" y="4737100"/>
                </a:cubicBezTo>
                <a:cubicBezTo>
                  <a:pt x="1211821" y="4769857"/>
                  <a:pt x="1153025" y="4705967"/>
                  <a:pt x="1030807" y="4737100"/>
                </a:cubicBezTo>
                <a:cubicBezTo>
                  <a:pt x="908589" y="4768233"/>
                  <a:pt x="361430" y="4729015"/>
                  <a:pt x="0" y="4737100"/>
                </a:cubicBezTo>
                <a:cubicBezTo>
                  <a:pt x="-15550" y="4510077"/>
                  <a:pt x="20181" y="4341580"/>
                  <a:pt x="0" y="4144963"/>
                </a:cubicBezTo>
                <a:cubicBezTo>
                  <a:pt x="-20181" y="3948346"/>
                  <a:pt x="36384" y="3671814"/>
                  <a:pt x="0" y="3552825"/>
                </a:cubicBezTo>
                <a:cubicBezTo>
                  <a:pt x="-36384" y="3433836"/>
                  <a:pt x="62889" y="3136936"/>
                  <a:pt x="0" y="2960688"/>
                </a:cubicBezTo>
                <a:cubicBezTo>
                  <a:pt x="-62889" y="2784440"/>
                  <a:pt x="21730" y="2610168"/>
                  <a:pt x="0" y="2368550"/>
                </a:cubicBezTo>
                <a:cubicBezTo>
                  <a:pt x="-21730" y="2126932"/>
                  <a:pt x="8501" y="2068490"/>
                  <a:pt x="0" y="1823784"/>
                </a:cubicBezTo>
                <a:cubicBezTo>
                  <a:pt x="-8501" y="1579078"/>
                  <a:pt x="33918" y="1366851"/>
                  <a:pt x="0" y="1184275"/>
                </a:cubicBezTo>
                <a:cubicBezTo>
                  <a:pt x="-33918" y="1001699"/>
                  <a:pt x="47903" y="797001"/>
                  <a:pt x="0" y="592138"/>
                </a:cubicBezTo>
                <a:cubicBezTo>
                  <a:pt x="-47903" y="387275"/>
                  <a:pt x="19070" y="196067"/>
                  <a:pt x="0" y="0"/>
                </a:cubicBezTo>
                <a:close/>
              </a:path>
            </a:pathLst>
          </a:custGeom>
          <a:ln w="698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de-CH" b="1" dirty="0"/>
              <a:t>Wer glaubt, der Überwachungsstaat sei eine Erfindung des digitalen Zeitalters, </a:t>
            </a:r>
            <a:br>
              <a:rPr lang="de-CH" b="1" dirty="0"/>
            </a:br>
            <a:r>
              <a:rPr lang="de-CH" b="1" dirty="0"/>
              <a:t>hat nie auf dem Dorf gelebt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F9C0156-C09F-4B54-AABF-45A748F69C16}"/>
              </a:ext>
            </a:extLst>
          </p:cNvPr>
          <p:cNvSpPr txBox="1"/>
          <p:nvPr/>
        </p:nvSpPr>
        <p:spPr>
          <a:xfrm>
            <a:off x="9118600" y="6375400"/>
            <a:ext cx="296799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>
              <a:defRPr>
                <a:solidFill>
                  <a:srgbClr val="191B26"/>
                </a:solidFill>
              </a:defRPr>
            </a:lvl1pPr>
          </a:lstStyle>
          <a:p>
            <a:r>
              <a:rPr lang="de-CH" dirty="0"/>
              <a:t>Quelle nicht mehr feststellbar</a:t>
            </a:r>
          </a:p>
        </p:txBody>
      </p:sp>
    </p:spTree>
    <p:extLst>
      <p:ext uri="{BB962C8B-B14F-4D97-AF65-F5344CB8AC3E}">
        <p14:creationId xmlns:p14="http://schemas.microsoft.com/office/powerpoint/2010/main" val="157919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579B63C-9873-41FD-92A2-399608206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55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29CDF3-9BE3-4FE2-A58E-6D5B0449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Autofit/>
          </a:bodyPr>
          <a:lstStyle/>
          <a:p>
            <a:pPr algn="ctr"/>
            <a:r>
              <a:rPr lang="de-CH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Lepra Modell: </a:t>
            </a:r>
            <a:r>
              <a:rPr lang="de-CH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Ausgrenzen / sterben lassen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7447AB5-4205-494D-9DB5-C71A06954AD3}"/>
              </a:ext>
            </a:extLst>
          </p:cNvPr>
          <p:cNvSpPr txBox="1"/>
          <p:nvPr/>
        </p:nvSpPr>
        <p:spPr>
          <a:xfrm>
            <a:off x="6513566" y="6525056"/>
            <a:ext cx="5678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https://commons.wikimedia.org/wiki/File:Leprosorium.jpg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8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1F8FC-DB5E-49E6-9362-BE7D8A92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7050" cy="1325563"/>
          </a:xfrm>
        </p:spPr>
        <p:txBody>
          <a:bodyPr/>
          <a:lstStyle/>
          <a:p>
            <a:r>
              <a:rPr lang="de-CH" dirty="0"/>
              <a:t>Lepra Modell: Ausgrenzen / sterben lassen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23E60D-449F-43D8-B892-A2E6B52AB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i="1" dirty="0"/>
              <a:t>«Die Macht </a:t>
            </a:r>
            <a:r>
              <a:rPr lang="de-CH" sz="3600" b="1" i="1" dirty="0">
                <a:solidFill>
                  <a:srgbClr val="FF0000"/>
                </a:solidFill>
              </a:rPr>
              <a:t>trennt</a:t>
            </a:r>
            <a:r>
              <a:rPr lang="de-CH" sz="3600" i="1" dirty="0"/>
              <a:t> die Gesunden von den Kranken, </a:t>
            </a:r>
            <a:r>
              <a:rPr lang="de-CH" sz="3600" b="1" i="1" dirty="0">
                <a:solidFill>
                  <a:srgbClr val="FF0000"/>
                </a:solidFill>
              </a:rPr>
              <a:t>schließt</a:t>
            </a:r>
            <a:r>
              <a:rPr lang="de-CH" sz="3600" i="1" dirty="0"/>
              <a:t> die Devi­anten und Verrückten aus der Gesell­schaft </a:t>
            </a:r>
            <a:r>
              <a:rPr lang="de-CH" sz="3600" b="1" i="1" dirty="0">
                <a:solidFill>
                  <a:srgbClr val="FF0000"/>
                </a:solidFill>
              </a:rPr>
              <a:t>aus</a:t>
            </a:r>
            <a:r>
              <a:rPr lang="de-CH" sz="3600" i="1" dirty="0"/>
              <a:t>, möglichst vor die Tore der Stadt, um sich dann im Wesent­li­chen </a:t>
            </a:r>
            <a:r>
              <a:rPr lang="de-CH" sz="3600" b="1" i="1" dirty="0">
                <a:solidFill>
                  <a:srgbClr val="FF0000"/>
                </a:solidFill>
              </a:rPr>
              <a:t>nicht mehr um sie zu kümmern</a:t>
            </a:r>
            <a:r>
              <a:rPr lang="de-CH" sz="3600" i="1" dirty="0">
                <a:solidFill>
                  <a:srgbClr val="FF0000"/>
                </a:solidFill>
              </a:rPr>
              <a:t>.»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F17DD7F-A34A-44C8-B4F5-F0834ED404EC}"/>
              </a:ext>
            </a:extLst>
          </p:cNvPr>
          <p:cNvSpPr txBox="1"/>
          <p:nvPr/>
        </p:nvSpPr>
        <p:spPr>
          <a:xfrm>
            <a:off x="5025656" y="6488668"/>
            <a:ext cx="716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2"/>
              </a:rPr>
              <a:t>https://geschichtedergegenwart.ch/mit-foucault-die-pandemie-verstehen/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091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0EB580A-3420-4782-B6F7-EC2BCC6E2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85" b="66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FE8B36-87AD-4947-85A4-D2F7657A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de-CH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Pest Modell: Totale Kontrolle 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694B6EB5-F8B9-4D95-B3B2-06B0EA70C484}"/>
              </a:ext>
            </a:extLst>
          </p:cNvPr>
          <p:cNvSpPr txBox="1"/>
          <p:nvPr/>
        </p:nvSpPr>
        <p:spPr>
          <a:xfrm>
            <a:off x="2863683" y="6488658"/>
            <a:ext cx="9328297" cy="369332"/>
          </a:xfrm>
          <a:prstGeom prst="rect">
            <a:avLst/>
          </a:prstGeom>
          <a:solidFill>
            <a:schemeClr val="bg1">
              <a:lumMod val="5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>
                <a:solidFill>
                  <a:schemeClr val="bg1"/>
                </a:solidFill>
              </a:rPr>
              <a:t>Die Pest im Mittelalter auf einem Schulwandbild von 1965. Ingold Verlag / Ursula Fischer-Klemm</a:t>
            </a:r>
          </a:p>
        </p:txBody>
      </p:sp>
    </p:spTree>
    <p:extLst>
      <p:ext uri="{BB962C8B-B14F-4D97-AF65-F5344CB8AC3E}">
        <p14:creationId xmlns:p14="http://schemas.microsoft.com/office/powerpoint/2010/main" val="244096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5CC58-C033-4093-B376-B36631FD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Pest Modell: Totale Kontrolle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63B7A3-CD66-4E40-8961-B363A6262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«Die früh­neu­zeit­li­chen Pest-Reglemente, entwerfen ein System </a:t>
            </a:r>
            <a:r>
              <a:rPr lang="de-CH" b="1" i="1" dirty="0">
                <a:solidFill>
                  <a:srgbClr val="FF0000"/>
                </a:solidFill>
              </a:rPr>
              <a:t>lücken­loser Kontrolle aller Grenzen und Über­gänge </a:t>
            </a:r>
            <a:r>
              <a:rPr lang="de-CH" dirty="0"/>
              <a:t>in der Stadt und fordern die </a:t>
            </a:r>
            <a:r>
              <a:rPr lang="de-CH" b="1" dirty="0">
                <a:solidFill>
                  <a:srgbClr val="FF0000"/>
                </a:solidFill>
              </a:rPr>
              <a:t>strenge Einsper­rung der Bürger in ihre Häuser</a:t>
            </a:r>
            <a:r>
              <a:rPr lang="de-CH" dirty="0"/>
              <a:t>: „Der Raum erstarrt zu einem Netz von undurch­läs­sigen Zellen. Jeder ist an seinen Platz gebunden. Wer sich rührt, riskiert sein Leben: </a:t>
            </a:r>
            <a:r>
              <a:rPr lang="de-CH" b="1" dirty="0">
                <a:solidFill>
                  <a:srgbClr val="FF0000"/>
                </a:solidFill>
              </a:rPr>
              <a:t>Anste­ckung oder Bestra­fung</a:t>
            </a:r>
            <a:r>
              <a:rPr lang="de-CH" dirty="0"/>
              <a:t>.»»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16A01FE-2852-47AB-A4AE-D0572A576A5D}"/>
              </a:ext>
            </a:extLst>
          </p:cNvPr>
          <p:cNvSpPr txBox="1"/>
          <p:nvPr/>
        </p:nvSpPr>
        <p:spPr>
          <a:xfrm>
            <a:off x="5025656" y="6488668"/>
            <a:ext cx="716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3"/>
              </a:rPr>
              <a:t>https://geschichtedergegenwart.ch/mit-foucault-die-pandemie-verstehen/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3017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FCEBAA2D-EA28-4C41-AE75-CFE574EC7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78" b="155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4631CA-09BA-45C2-810E-F820FD6D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de-CH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Pocken Modell: Daten und Informationen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3A768F04-953A-402C-8907-ED5E70A3A63D}"/>
              </a:ext>
            </a:extLst>
          </p:cNvPr>
          <p:cNvSpPr txBox="1"/>
          <p:nvPr/>
        </p:nvSpPr>
        <p:spPr>
          <a:xfrm>
            <a:off x="7320325" y="6488658"/>
            <a:ext cx="4871655" cy="369332"/>
          </a:xfrm>
          <a:prstGeom prst="rect">
            <a:avLst/>
          </a:prstGeom>
          <a:solidFill>
            <a:schemeClr val="bg1">
              <a:lumMod val="50000"/>
              <a:alpha val="63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https://www.aerzteblatt.de/archiv/151170#group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9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557B9E-E0E2-422D-BCD6-8975B731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Pocken Modell: Daten und Informationen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F6F9F8-A6D1-4604-8E60-826736CED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i="1" dirty="0"/>
              <a:t>«Die Behörden des 18. Jahr­hun­derts reagierten auf die Pocken </a:t>
            </a:r>
            <a:r>
              <a:rPr lang="de-CH" i="1" dirty="0">
                <a:solidFill>
                  <a:srgbClr val="FF0000"/>
                </a:solidFill>
              </a:rPr>
              <a:t>statis</a:t>
            </a:r>
            <a:r>
              <a:rPr lang="de-CH" i="1" dirty="0"/>
              <a:t>­</a:t>
            </a:r>
            <a:r>
              <a:rPr lang="de-CH" i="1" dirty="0">
                <a:solidFill>
                  <a:srgbClr val="FF0000"/>
                </a:solidFill>
              </a:rPr>
              <a:t>tisch</a:t>
            </a:r>
            <a:r>
              <a:rPr lang="de-CH" i="1" dirty="0"/>
              <a:t> beob­ach­tend, indem sie das </a:t>
            </a:r>
            <a:r>
              <a:rPr lang="de-CH" i="1" dirty="0">
                <a:solidFill>
                  <a:srgbClr val="FF0000"/>
                </a:solidFill>
              </a:rPr>
              <a:t>Vorkommen von Krank­heits­fällen maßen</a:t>
            </a:r>
            <a:r>
              <a:rPr lang="de-CH" i="1" dirty="0"/>
              <a:t>, und empi­risch, indem sie mit der </a:t>
            </a:r>
            <a:r>
              <a:rPr lang="de-CH" i="1" dirty="0">
                <a:solidFill>
                  <a:srgbClr val="FF0000"/>
                </a:solidFill>
              </a:rPr>
              <a:t>Impfung die Bevöl­ke­rung vor Anste­ckung</a:t>
            </a:r>
            <a:r>
              <a:rPr lang="de-CH" i="1" dirty="0"/>
              <a:t> zu schützen versuchten.»</a:t>
            </a:r>
          </a:p>
          <a:p>
            <a:pPr marL="0" indent="0">
              <a:buNone/>
            </a:pPr>
            <a:r>
              <a:rPr lang="de-CH" dirty="0"/>
              <a:t>In diesem Modell gibt man die Macht auf, die Gesell­schaft wie in Zeiten der Pest „in die Tiefe“ hinein zu über­wa­chen und die Bewe­gungen aller Indi­vi­duen zu diszi­pli­nieren. 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C85905F-80AC-4E5A-91D3-4D7BC8F56ED7}"/>
              </a:ext>
            </a:extLst>
          </p:cNvPr>
          <p:cNvSpPr txBox="1"/>
          <p:nvPr/>
        </p:nvSpPr>
        <p:spPr>
          <a:xfrm>
            <a:off x="5025656" y="6488668"/>
            <a:ext cx="716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3"/>
              </a:rPr>
              <a:t>https://geschichtedergegenwart.ch/mit-foucault-die-pandemie-verstehen/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55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991252E-9187-444C-8BCB-17B0C7E88B5F}"/>
              </a:ext>
            </a:extLst>
          </p:cNvPr>
          <p:cNvSpPr txBox="1"/>
          <p:nvPr/>
        </p:nvSpPr>
        <p:spPr>
          <a:xfrm>
            <a:off x="693579" y="2196754"/>
            <a:ext cx="2749483" cy="23008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sz="3200" dirty="0"/>
              <a:t>«Lepra Modell»</a:t>
            </a:r>
          </a:p>
          <a:p>
            <a:r>
              <a:rPr lang="de-CH" sz="3200" dirty="0"/>
              <a:t>Ausgrenzen / Sterben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537C9C-2E0D-41FA-90BE-0C926797B124}"/>
              </a:ext>
            </a:extLst>
          </p:cNvPr>
          <p:cNvSpPr txBox="1"/>
          <p:nvPr/>
        </p:nvSpPr>
        <p:spPr>
          <a:xfrm>
            <a:off x="4698108" y="2196204"/>
            <a:ext cx="2749483" cy="923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CH" dirty="0"/>
              <a:t>«Pest Modell»</a:t>
            </a:r>
          </a:p>
          <a:p>
            <a:pPr algn="ctr"/>
            <a:r>
              <a:rPr lang="de-CH" dirty="0"/>
              <a:t>Totale Kontrolle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D0BB1D-42E2-40B7-95CA-9FE6C115BA71}"/>
              </a:ext>
            </a:extLst>
          </p:cNvPr>
          <p:cNvSpPr txBox="1"/>
          <p:nvPr/>
        </p:nvSpPr>
        <p:spPr>
          <a:xfrm>
            <a:off x="8702638" y="2196204"/>
            <a:ext cx="274948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de-DE"/>
            </a:defPPr>
            <a:lvl1pPr algn="ctr"/>
          </a:lstStyle>
          <a:p>
            <a:r>
              <a:rPr lang="de-CH" dirty="0"/>
              <a:t>«Pocken Modell»</a:t>
            </a:r>
          </a:p>
          <a:p>
            <a:r>
              <a:rPr lang="de-CH" dirty="0"/>
              <a:t>Daten / Informationen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1637094-608E-4744-B427-EF7A820D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Welches Modell passt zur aktuellen Situation? </a:t>
            </a:r>
          </a:p>
        </p:txBody>
      </p:sp>
    </p:spTree>
    <p:extLst>
      <p:ext uri="{BB962C8B-B14F-4D97-AF65-F5344CB8AC3E}">
        <p14:creationId xmlns:p14="http://schemas.microsoft.com/office/powerpoint/2010/main" val="211862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Breitbild</PresentationFormat>
  <Paragraphs>103</Paragraphs>
  <Slides>24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</vt:lpstr>
      <vt:lpstr>Infektionskrankheiten:  Drei Denkmodelle </vt:lpstr>
      <vt:lpstr>PowerPoint-Präsentation</vt:lpstr>
      <vt:lpstr>Lepra Modell: Ausgrenzen / sterben lassen </vt:lpstr>
      <vt:lpstr>Lepra Modell: Ausgrenzen / sterben lassen </vt:lpstr>
      <vt:lpstr>Pest Modell: Totale Kontrolle </vt:lpstr>
      <vt:lpstr>Pest Modell: Totale Kontrolle </vt:lpstr>
      <vt:lpstr>Pocken Modell: Daten und Informationen</vt:lpstr>
      <vt:lpstr>Pocken Modell: Daten und Informationen</vt:lpstr>
      <vt:lpstr>Welches Modell passt zur aktuellen Situation? </vt:lpstr>
      <vt:lpstr>PowerPoint-Präsentation</vt:lpstr>
      <vt:lpstr>Lepra Modell</vt:lpstr>
      <vt:lpstr>Welches Modell passt zur aktuellen Situation? </vt:lpstr>
      <vt:lpstr>PowerPoint-Präsentation</vt:lpstr>
      <vt:lpstr>PowerPoint-Präsentation</vt:lpstr>
      <vt:lpstr>Welches Modell passt zur aktuellen Situation? </vt:lpstr>
      <vt:lpstr>PowerPoint-Präsentation</vt:lpstr>
      <vt:lpstr>PowerPoint-Präsentation</vt:lpstr>
      <vt:lpstr>Welches Modell passt zur aktuellen Situation? </vt:lpstr>
      <vt:lpstr>In welche Richtung wird sich unsere Gesellschaft entwickeln?</vt:lpstr>
      <vt:lpstr>PowerPoint-Präsentation</vt:lpstr>
      <vt:lpstr>PowerPoint-Präsentation</vt:lpstr>
      <vt:lpstr>PowerPoint-Präsentation</vt:lpstr>
      <vt:lpstr>In welche Richtung wird sich unsere Gesellschaft entwickeln?</vt:lpstr>
      <vt:lpstr>Wer glaubt, der Überwachungsstaat sei eine Erfindung des digitalen Zeitalters,  hat nie auf dem Dorf gelebt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Infektionskrankheiten:  Drei Denkmodelle </dc:title>
  <dc:creator>Remy Kauffmann</dc:creator>
  <cp:lastModifiedBy>Remy Kauffmann</cp:lastModifiedBy>
  <cp:revision>4</cp:revision>
  <dcterms:created xsi:type="dcterms:W3CDTF">2020-03-27T17:24:10Z</dcterms:created>
  <dcterms:modified xsi:type="dcterms:W3CDTF">2020-03-27T19:18:08Z</dcterms:modified>
</cp:coreProperties>
</file>